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8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80.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Layouts/slideLayout5.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638" r:id="rId3"/>
    <p:sldId id="639" r:id="rId4"/>
    <p:sldId id="312" r:id="rId5"/>
    <p:sldId id="457" r:id="rId6"/>
    <p:sldId id="437" r:id="rId7"/>
    <p:sldId id="438" r:id="rId8"/>
    <p:sldId id="439" r:id="rId9"/>
    <p:sldId id="440" r:id="rId10"/>
    <p:sldId id="441" r:id="rId11"/>
    <p:sldId id="443" r:id="rId12"/>
    <p:sldId id="444" r:id="rId13"/>
    <p:sldId id="445" r:id="rId14"/>
    <p:sldId id="447" r:id="rId15"/>
    <p:sldId id="458" r:id="rId16"/>
    <p:sldId id="449" r:id="rId17"/>
    <p:sldId id="450" r:id="rId18"/>
    <p:sldId id="451" r:id="rId19"/>
    <p:sldId id="452" r:id="rId20"/>
    <p:sldId id="453" r:id="rId21"/>
    <p:sldId id="435" r:id="rId22"/>
    <p:sldId id="342" r:id="rId23"/>
    <p:sldId id="391" r:id="rId24"/>
    <p:sldId id="392" r:id="rId25"/>
    <p:sldId id="393" r:id="rId26"/>
    <p:sldId id="394" r:id="rId27"/>
    <p:sldId id="395" r:id="rId28"/>
    <p:sldId id="396" r:id="rId29"/>
    <p:sldId id="397" r:id="rId30"/>
    <p:sldId id="399" r:id="rId31"/>
    <p:sldId id="470" r:id="rId32"/>
    <p:sldId id="471" r:id="rId33"/>
    <p:sldId id="472" r:id="rId34"/>
    <p:sldId id="473" r:id="rId35"/>
    <p:sldId id="474" r:id="rId36"/>
    <p:sldId id="475" r:id="rId37"/>
    <p:sldId id="476" r:id="rId38"/>
    <p:sldId id="477" r:id="rId39"/>
    <p:sldId id="478" r:id="rId40"/>
    <p:sldId id="479" r:id="rId41"/>
    <p:sldId id="480" r:id="rId42"/>
    <p:sldId id="481" r:id="rId43"/>
    <p:sldId id="482" r:id="rId44"/>
    <p:sldId id="483" r:id="rId45"/>
    <p:sldId id="493" r:id="rId46"/>
    <p:sldId id="494" r:id="rId47"/>
    <p:sldId id="495" r:id="rId48"/>
    <p:sldId id="496" r:id="rId49"/>
    <p:sldId id="497" r:id="rId50"/>
    <p:sldId id="498" r:id="rId51"/>
    <p:sldId id="502" r:id="rId52"/>
    <p:sldId id="536" r:id="rId53"/>
    <p:sldId id="582" r:id="rId54"/>
    <p:sldId id="547" r:id="rId55"/>
    <p:sldId id="548" r:id="rId56"/>
    <p:sldId id="549" r:id="rId57"/>
    <p:sldId id="556" r:id="rId58"/>
    <p:sldId id="560" r:id="rId59"/>
    <p:sldId id="579" r:id="rId60"/>
    <p:sldId id="580" r:id="rId61"/>
    <p:sldId id="583" r:id="rId62"/>
    <p:sldId id="503" r:id="rId63"/>
    <p:sldId id="584" r:id="rId64"/>
    <p:sldId id="608" r:id="rId65"/>
    <p:sldId id="506" r:id="rId66"/>
    <p:sldId id="507" r:id="rId67"/>
    <p:sldId id="508" r:id="rId68"/>
    <p:sldId id="509" r:id="rId69"/>
    <p:sldId id="510" r:id="rId70"/>
    <p:sldId id="511" r:id="rId71"/>
    <p:sldId id="512" r:id="rId72"/>
    <p:sldId id="609" r:id="rId73"/>
    <p:sldId id="610" r:id="rId74"/>
    <p:sldId id="635" r:id="rId75"/>
    <p:sldId id="513" r:id="rId76"/>
    <p:sldId id="519" r:id="rId77"/>
    <p:sldId id="520" r:id="rId78"/>
    <p:sldId id="521" r:id="rId79"/>
    <p:sldId id="522" r:id="rId80"/>
    <p:sldId id="523" r:id="rId81"/>
    <p:sldId id="524" r:id="rId82"/>
    <p:sldId id="525" r:id="rId83"/>
    <p:sldId id="526" r:id="rId84"/>
    <p:sldId id="527" r:id="rId85"/>
    <p:sldId id="621" r:id="rId86"/>
    <p:sldId id="528" r:id="rId87"/>
    <p:sldId id="529" r:id="rId88"/>
    <p:sldId id="530" r:id="rId89"/>
    <p:sldId id="531" r:id="rId90"/>
    <p:sldId id="532" r:id="rId91"/>
    <p:sldId id="636" r:id="rId92"/>
    <p:sldId id="634" r:id="rId9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CA2"/>
    <a:srgbClr val="9DC3E6"/>
    <a:srgbClr val="99CCFF"/>
    <a:srgbClr val="ADB9CA"/>
    <a:srgbClr val="FFD966"/>
    <a:srgbClr val="AC2327"/>
    <a:srgbClr val="A80000"/>
    <a:srgbClr val="D79D0B"/>
    <a:srgbClr val="DF661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249" autoAdjust="0"/>
  </p:normalViewPr>
  <p:slideViewPr>
    <p:cSldViewPr snapToGrid="0">
      <p:cViewPr varScale="1">
        <p:scale>
          <a:sx n="74" d="100"/>
          <a:sy n="74" d="100"/>
        </p:scale>
        <p:origin x="1248" y="60"/>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8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customXml" Target="../customXml/item1.xml"/><Relationship Id="rId10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46B79-72E6-4847-A340-CBDC1102F7D8}" type="doc">
      <dgm:prSet loTypeId="urn:microsoft.com/office/officeart/2005/8/layout/arrow2" loCatId="process" qsTypeId="urn:microsoft.com/office/officeart/2005/8/quickstyle/simple1" qsCatId="simple" csTypeId="urn:microsoft.com/office/officeart/2005/8/colors/accent1_2" csCatId="accent1" phldr="1"/>
      <dgm:spPr/>
    </dgm:pt>
    <dgm:pt modelId="{13183014-8939-48FD-A576-AA07DD1227BA}">
      <dgm:prSet phldrT="[Texto]" custT="1"/>
      <dgm:spPr/>
      <dgm:t>
        <a:bodyPr/>
        <a:lstStyle/>
        <a:p>
          <a:r>
            <a:rPr lang="es-PE" sz="3200" dirty="0" smtClean="0"/>
            <a:t>1998</a:t>
          </a:r>
          <a:endParaRPr lang="es-PE" sz="3200" dirty="0"/>
        </a:p>
      </dgm:t>
    </dgm:pt>
    <dgm:pt modelId="{713DD14A-B63B-4DB4-B43F-3D5BFFDEC0D9}" type="parTrans" cxnId="{D448A2C6-9F22-4223-B0D6-74481B825015}">
      <dgm:prSet/>
      <dgm:spPr/>
      <dgm:t>
        <a:bodyPr/>
        <a:lstStyle/>
        <a:p>
          <a:endParaRPr lang="es-PE"/>
        </a:p>
      </dgm:t>
    </dgm:pt>
    <dgm:pt modelId="{62B7084A-F0A8-4023-824C-DE3D434505FA}" type="sibTrans" cxnId="{D448A2C6-9F22-4223-B0D6-74481B825015}">
      <dgm:prSet/>
      <dgm:spPr/>
      <dgm:t>
        <a:bodyPr/>
        <a:lstStyle/>
        <a:p>
          <a:endParaRPr lang="es-PE"/>
        </a:p>
      </dgm:t>
    </dgm:pt>
    <dgm:pt modelId="{96AE41D4-045A-4892-9046-007F2F2E73EA}">
      <dgm:prSet phldrT="[Texto]" custT="1"/>
      <dgm:spPr/>
      <dgm:t>
        <a:bodyPr/>
        <a:lstStyle/>
        <a:p>
          <a:r>
            <a:rPr lang="es-PE" sz="3200" dirty="0" smtClean="0"/>
            <a:t>2002</a:t>
          </a:r>
          <a:endParaRPr lang="es-PE" sz="3200" dirty="0"/>
        </a:p>
      </dgm:t>
    </dgm:pt>
    <dgm:pt modelId="{2E627ADE-6DC2-4AC4-9253-067D7014BA81}" type="parTrans" cxnId="{D0B38D3B-0F3D-4448-9E44-DF1630187F26}">
      <dgm:prSet/>
      <dgm:spPr/>
      <dgm:t>
        <a:bodyPr/>
        <a:lstStyle/>
        <a:p>
          <a:endParaRPr lang="es-PE"/>
        </a:p>
      </dgm:t>
    </dgm:pt>
    <dgm:pt modelId="{5F253593-9D75-4E12-9434-EC74DB736D64}" type="sibTrans" cxnId="{D0B38D3B-0F3D-4448-9E44-DF1630187F26}">
      <dgm:prSet/>
      <dgm:spPr/>
      <dgm:t>
        <a:bodyPr/>
        <a:lstStyle/>
        <a:p>
          <a:endParaRPr lang="es-PE"/>
        </a:p>
      </dgm:t>
    </dgm:pt>
    <dgm:pt modelId="{5C1634DA-9514-4DF8-9E2E-DA42AADEBCBF}">
      <dgm:prSet phldrT="[Texto]" custT="1"/>
      <dgm:spPr/>
      <dgm:t>
        <a:bodyPr/>
        <a:lstStyle/>
        <a:p>
          <a:r>
            <a:rPr lang="es-PE" sz="3200" dirty="0" smtClean="0"/>
            <a:t>2004</a:t>
          </a:r>
          <a:endParaRPr lang="es-PE" sz="3200" dirty="0"/>
        </a:p>
      </dgm:t>
    </dgm:pt>
    <dgm:pt modelId="{C75CD546-159C-4855-89E7-C221971F4DB1}" type="parTrans" cxnId="{3D2AA2EA-5012-4E8E-B9F7-33A51A425C75}">
      <dgm:prSet/>
      <dgm:spPr/>
      <dgm:t>
        <a:bodyPr/>
        <a:lstStyle/>
        <a:p>
          <a:endParaRPr lang="es-PE"/>
        </a:p>
      </dgm:t>
    </dgm:pt>
    <dgm:pt modelId="{6B486C66-7A25-4C3B-BE30-CC18156B055F}" type="sibTrans" cxnId="{3D2AA2EA-5012-4E8E-B9F7-33A51A425C75}">
      <dgm:prSet/>
      <dgm:spPr/>
      <dgm:t>
        <a:bodyPr/>
        <a:lstStyle/>
        <a:p>
          <a:endParaRPr lang="es-PE"/>
        </a:p>
      </dgm:t>
    </dgm:pt>
    <dgm:pt modelId="{5C4CDB4E-9D69-45AB-820F-83EE27BBD79D}" type="pres">
      <dgm:prSet presAssocID="{05F46B79-72E6-4847-A340-CBDC1102F7D8}" presName="arrowDiagram" presStyleCnt="0">
        <dgm:presLayoutVars>
          <dgm:chMax val="5"/>
          <dgm:dir/>
          <dgm:resizeHandles val="exact"/>
        </dgm:presLayoutVars>
      </dgm:prSet>
      <dgm:spPr/>
    </dgm:pt>
    <dgm:pt modelId="{CE15760D-B04B-480C-80CB-EA529E02AE21}" type="pres">
      <dgm:prSet presAssocID="{05F46B79-72E6-4847-A340-CBDC1102F7D8}" presName="arrow" presStyleLbl="bgShp" presStyleIdx="0" presStyleCnt="1" custLinFactNeighborX="9627" custLinFactNeighborY="-21025"/>
      <dgm:spPr/>
      <dgm:t>
        <a:bodyPr/>
        <a:lstStyle/>
        <a:p>
          <a:endParaRPr lang="es-PE"/>
        </a:p>
      </dgm:t>
    </dgm:pt>
    <dgm:pt modelId="{3AA5C156-37C7-43C9-8FBA-8F3A65ABA08E}" type="pres">
      <dgm:prSet presAssocID="{05F46B79-72E6-4847-A340-CBDC1102F7D8}" presName="arrowDiagram3" presStyleCnt="0"/>
      <dgm:spPr/>
    </dgm:pt>
    <dgm:pt modelId="{BA1C4A64-15B1-44B7-A8BE-EC7D2E466015}" type="pres">
      <dgm:prSet presAssocID="{13183014-8939-48FD-A576-AA07DD1227BA}" presName="bullet3a" presStyleLbl="node1" presStyleIdx="0" presStyleCnt="3" custLinFactY="100000" custLinFactNeighborX="69021" custLinFactNeighborY="156722"/>
      <dgm:spPr/>
    </dgm:pt>
    <dgm:pt modelId="{0572BD1F-725F-4C8F-9CFE-438EE07C067B}" type="pres">
      <dgm:prSet presAssocID="{13183014-8939-48FD-A576-AA07DD1227BA}" presName="textBox3a" presStyleLbl="revTx" presStyleIdx="0" presStyleCnt="3" custScaleX="83021" custScaleY="32377" custLinFactNeighborX="-68540" custLinFactNeighborY="-6110">
        <dgm:presLayoutVars>
          <dgm:bulletEnabled val="1"/>
        </dgm:presLayoutVars>
      </dgm:prSet>
      <dgm:spPr/>
      <dgm:t>
        <a:bodyPr/>
        <a:lstStyle/>
        <a:p>
          <a:endParaRPr lang="es-PE"/>
        </a:p>
      </dgm:t>
    </dgm:pt>
    <dgm:pt modelId="{3994B55A-C0AC-4ADC-AAA2-7BBA862A9EF0}" type="pres">
      <dgm:prSet presAssocID="{96AE41D4-045A-4892-9046-007F2F2E73EA}" presName="bullet3b" presStyleLbl="node1" presStyleIdx="1" presStyleCnt="3" custLinFactNeighborX="67817" custLinFactNeighborY="20412"/>
      <dgm:spPr/>
    </dgm:pt>
    <dgm:pt modelId="{679EBA7D-48E7-4C4F-86E2-BE898B7EEED6}" type="pres">
      <dgm:prSet presAssocID="{96AE41D4-045A-4892-9046-007F2F2E73EA}" presName="textBox3b" presStyleLbl="revTx" presStyleIdx="1" presStyleCnt="3" custScaleX="82162" custScaleY="21797" custLinFactX="-32498" custLinFactNeighborX="-100000" custLinFactNeighborY="-8889">
        <dgm:presLayoutVars>
          <dgm:bulletEnabled val="1"/>
        </dgm:presLayoutVars>
      </dgm:prSet>
      <dgm:spPr/>
      <dgm:t>
        <a:bodyPr/>
        <a:lstStyle/>
        <a:p>
          <a:endParaRPr lang="es-PE"/>
        </a:p>
      </dgm:t>
    </dgm:pt>
    <dgm:pt modelId="{7EB7791B-09FA-4D5F-90B6-FECC7422B10F}" type="pres">
      <dgm:prSet presAssocID="{5C1634DA-9514-4DF8-9E2E-DA42AADEBCBF}" presName="bullet3c" presStyleLbl="node1" presStyleIdx="2" presStyleCnt="3"/>
      <dgm:spPr/>
    </dgm:pt>
    <dgm:pt modelId="{9075DC8F-4724-41A2-A12A-2608C12F7010}" type="pres">
      <dgm:prSet presAssocID="{5C1634DA-9514-4DF8-9E2E-DA42AADEBCBF}" presName="textBox3c" presStyleLbl="revTx" presStyleIdx="2" presStyleCnt="3" custAng="10800000" custFlipVert="1" custScaleX="67347" custScaleY="12124" custLinFactX="-100000" custLinFactNeighborX="-102759" custLinFactNeighborY="-11593">
        <dgm:presLayoutVars>
          <dgm:bulletEnabled val="1"/>
        </dgm:presLayoutVars>
      </dgm:prSet>
      <dgm:spPr/>
      <dgm:t>
        <a:bodyPr/>
        <a:lstStyle/>
        <a:p>
          <a:endParaRPr lang="es-PE"/>
        </a:p>
      </dgm:t>
    </dgm:pt>
  </dgm:ptLst>
  <dgm:cxnLst>
    <dgm:cxn modelId="{D448A2C6-9F22-4223-B0D6-74481B825015}" srcId="{05F46B79-72E6-4847-A340-CBDC1102F7D8}" destId="{13183014-8939-48FD-A576-AA07DD1227BA}" srcOrd="0" destOrd="0" parTransId="{713DD14A-B63B-4DB4-B43F-3D5BFFDEC0D9}" sibTransId="{62B7084A-F0A8-4023-824C-DE3D434505FA}"/>
    <dgm:cxn modelId="{3D2AA2EA-5012-4E8E-B9F7-33A51A425C75}" srcId="{05F46B79-72E6-4847-A340-CBDC1102F7D8}" destId="{5C1634DA-9514-4DF8-9E2E-DA42AADEBCBF}" srcOrd="2" destOrd="0" parTransId="{C75CD546-159C-4855-89E7-C221971F4DB1}" sibTransId="{6B486C66-7A25-4C3B-BE30-CC18156B055F}"/>
    <dgm:cxn modelId="{34642412-5AD2-4B6D-85F6-5D2DF77088CE}" type="presOf" srcId="{05F46B79-72E6-4847-A340-CBDC1102F7D8}" destId="{5C4CDB4E-9D69-45AB-820F-83EE27BBD79D}" srcOrd="0" destOrd="0" presId="urn:microsoft.com/office/officeart/2005/8/layout/arrow2"/>
    <dgm:cxn modelId="{D0B38D3B-0F3D-4448-9E44-DF1630187F26}" srcId="{05F46B79-72E6-4847-A340-CBDC1102F7D8}" destId="{96AE41D4-045A-4892-9046-007F2F2E73EA}" srcOrd="1" destOrd="0" parTransId="{2E627ADE-6DC2-4AC4-9253-067D7014BA81}" sibTransId="{5F253593-9D75-4E12-9434-EC74DB736D64}"/>
    <dgm:cxn modelId="{6236E77B-C66D-4F40-9E72-4DE8817C94A3}" type="presOf" srcId="{5C1634DA-9514-4DF8-9E2E-DA42AADEBCBF}" destId="{9075DC8F-4724-41A2-A12A-2608C12F7010}" srcOrd="0" destOrd="0" presId="urn:microsoft.com/office/officeart/2005/8/layout/arrow2"/>
    <dgm:cxn modelId="{52CB2A4B-E1DB-4729-AA5F-46D488F8F7DC}" type="presOf" srcId="{13183014-8939-48FD-A576-AA07DD1227BA}" destId="{0572BD1F-725F-4C8F-9CFE-438EE07C067B}" srcOrd="0" destOrd="0" presId="urn:microsoft.com/office/officeart/2005/8/layout/arrow2"/>
    <dgm:cxn modelId="{754E94BE-E32A-4D79-9FA5-ECA8A4E79215}" type="presOf" srcId="{96AE41D4-045A-4892-9046-007F2F2E73EA}" destId="{679EBA7D-48E7-4C4F-86E2-BE898B7EEED6}" srcOrd="0" destOrd="0" presId="urn:microsoft.com/office/officeart/2005/8/layout/arrow2"/>
    <dgm:cxn modelId="{719B0759-67FA-4A62-B843-9E8ECDA9529A}" type="presParOf" srcId="{5C4CDB4E-9D69-45AB-820F-83EE27BBD79D}" destId="{CE15760D-B04B-480C-80CB-EA529E02AE21}" srcOrd="0" destOrd="0" presId="urn:microsoft.com/office/officeart/2005/8/layout/arrow2"/>
    <dgm:cxn modelId="{8AB439F2-94DA-4F2E-BDA4-501AB2CF5186}" type="presParOf" srcId="{5C4CDB4E-9D69-45AB-820F-83EE27BBD79D}" destId="{3AA5C156-37C7-43C9-8FBA-8F3A65ABA08E}" srcOrd="1" destOrd="0" presId="urn:microsoft.com/office/officeart/2005/8/layout/arrow2"/>
    <dgm:cxn modelId="{77442083-FB8E-4041-B0C6-BE4E8116F25B}" type="presParOf" srcId="{3AA5C156-37C7-43C9-8FBA-8F3A65ABA08E}" destId="{BA1C4A64-15B1-44B7-A8BE-EC7D2E466015}" srcOrd="0" destOrd="0" presId="urn:microsoft.com/office/officeart/2005/8/layout/arrow2"/>
    <dgm:cxn modelId="{DF63C66F-1AB7-4D9E-BE12-A235DC0DBE20}" type="presParOf" srcId="{3AA5C156-37C7-43C9-8FBA-8F3A65ABA08E}" destId="{0572BD1F-725F-4C8F-9CFE-438EE07C067B}" srcOrd="1" destOrd="0" presId="urn:microsoft.com/office/officeart/2005/8/layout/arrow2"/>
    <dgm:cxn modelId="{A5A3EBC5-4021-4DEE-B6BD-DA006B8BDA83}" type="presParOf" srcId="{3AA5C156-37C7-43C9-8FBA-8F3A65ABA08E}" destId="{3994B55A-C0AC-4ADC-AAA2-7BBA862A9EF0}" srcOrd="2" destOrd="0" presId="urn:microsoft.com/office/officeart/2005/8/layout/arrow2"/>
    <dgm:cxn modelId="{16D04B62-0F3E-498D-9A2A-C4C046661C25}" type="presParOf" srcId="{3AA5C156-37C7-43C9-8FBA-8F3A65ABA08E}" destId="{679EBA7D-48E7-4C4F-86E2-BE898B7EEED6}" srcOrd="3" destOrd="0" presId="urn:microsoft.com/office/officeart/2005/8/layout/arrow2"/>
    <dgm:cxn modelId="{6A707C05-AFF6-403F-B339-BA4321528F59}" type="presParOf" srcId="{3AA5C156-37C7-43C9-8FBA-8F3A65ABA08E}" destId="{7EB7791B-09FA-4D5F-90B6-FECC7422B10F}" srcOrd="4" destOrd="0" presId="urn:microsoft.com/office/officeart/2005/8/layout/arrow2"/>
    <dgm:cxn modelId="{3497DA10-3B19-4EE7-BE2E-441858975EBF}" type="presParOf" srcId="{3AA5C156-37C7-43C9-8FBA-8F3A65ABA08E}" destId="{9075DC8F-4724-41A2-A12A-2608C12F701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1A930A-355D-4EAA-A395-8C61D1C026FC}" type="doc">
      <dgm:prSet loTypeId="urn:microsoft.com/office/officeart/2005/8/layout/hierarchy2" loCatId="hierarchy" qsTypeId="urn:microsoft.com/office/officeart/2005/8/quickstyle/simple4" qsCatId="simple" csTypeId="urn:microsoft.com/office/officeart/2005/8/colors/accent2_2" csCatId="accent2" phldr="1"/>
      <dgm:spPr/>
      <dgm:t>
        <a:bodyPr/>
        <a:lstStyle/>
        <a:p>
          <a:endParaRPr lang="es-PE"/>
        </a:p>
      </dgm:t>
    </dgm:pt>
    <dgm:pt modelId="{B3F58506-13BA-46E7-8AEB-7297947F0907}">
      <dgm:prSet phldrT="[Text]"/>
      <dgm:spPr>
        <a:solidFill>
          <a:srgbClr val="0070C0"/>
        </a:solidFill>
      </dgm:spPr>
      <dgm:t>
        <a:bodyPr/>
        <a:lstStyle/>
        <a:p>
          <a:r>
            <a:rPr lang="es-PE" dirty="0">
              <a:solidFill>
                <a:schemeClr val="bg1"/>
              </a:solidFill>
            </a:rPr>
            <a:t>Objetivos Estratégicos</a:t>
          </a:r>
        </a:p>
      </dgm:t>
    </dgm:pt>
    <dgm:pt modelId="{9713CAC9-7B23-4911-9C3C-78E6B8C93B79}" type="parTrans" cxnId="{05FF9602-A97F-4159-B572-BC385081C39E}">
      <dgm:prSet/>
      <dgm:spPr/>
      <dgm:t>
        <a:bodyPr/>
        <a:lstStyle/>
        <a:p>
          <a:endParaRPr lang="es-PE">
            <a:solidFill>
              <a:schemeClr val="bg1"/>
            </a:solidFill>
          </a:endParaRPr>
        </a:p>
      </dgm:t>
    </dgm:pt>
    <dgm:pt modelId="{21CA3041-77F4-46EC-89BD-0EA3253E1444}" type="sibTrans" cxnId="{05FF9602-A97F-4159-B572-BC385081C39E}">
      <dgm:prSet/>
      <dgm:spPr/>
      <dgm:t>
        <a:bodyPr/>
        <a:lstStyle/>
        <a:p>
          <a:endParaRPr lang="es-PE">
            <a:solidFill>
              <a:schemeClr val="bg1"/>
            </a:solidFill>
          </a:endParaRPr>
        </a:p>
      </dgm:t>
    </dgm:pt>
    <dgm:pt modelId="{C31DA82B-C6E1-4C96-8694-19DE883A070A}">
      <dgm:prSet phldrT="[Text]"/>
      <dgm:spPr>
        <a:solidFill>
          <a:srgbClr val="0070C0"/>
        </a:solidFill>
      </dgm:spPr>
      <dgm:t>
        <a:bodyPr/>
        <a:lstStyle/>
        <a:p>
          <a:r>
            <a:rPr lang="es-PE" dirty="0">
              <a:solidFill>
                <a:schemeClr val="bg1"/>
              </a:solidFill>
            </a:rPr>
            <a:t>Operacionales</a:t>
          </a:r>
        </a:p>
      </dgm:t>
    </dgm:pt>
    <dgm:pt modelId="{04D94C0F-2EC1-41FD-AA6F-A7E19E84B2A9}" type="parTrans" cxnId="{77B0AE6B-0CEA-42D7-99C7-8251C04D6188}">
      <dgm:prSet/>
      <dgm:spPr/>
      <dgm:t>
        <a:bodyPr/>
        <a:lstStyle/>
        <a:p>
          <a:endParaRPr lang="es-PE">
            <a:solidFill>
              <a:schemeClr val="bg1"/>
            </a:solidFill>
          </a:endParaRPr>
        </a:p>
      </dgm:t>
    </dgm:pt>
    <dgm:pt modelId="{D19963A9-1DD4-47A9-9B11-8B3A6427963C}" type="sibTrans" cxnId="{77B0AE6B-0CEA-42D7-99C7-8251C04D6188}">
      <dgm:prSet/>
      <dgm:spPr/>
      <dgm:t>
        <a:bodyPr/>
        <a:lstStyle/>
        <a:p>
          <a:endParaRPr lang="es-PE">
            <a:solidFill>
              <a:schemeClr val="bg1"/>
            </a:solidFill>
          </a:endParaRPr>
        </a:p>
      </dgm:t>
    </dgm:pt>
    <dgm:pt modelId="{8CA1E8D1-96CB-4930-8593-71CDFB4D15EA}">
      <dgm:prSet phldrT="[Text]"/>
      <dgm:spPr>
        <a:solidFill>
          <a:srgbClr val="0070C0"/>
        </a:solidFill>
      </dgm:spPr>
      <dgm:t>
        <a:bodyPr/>
        <a:lstStyle/>
        <a:p>
          <a:r>
            <a:rPr lang="es-PE" dirty="0">
              <a:solidFill>
                <a:schemeClr val="bg1"/>
              </a:solidFill>
            </a:rPr>
            <a:t>Información</a:t>
          </a:r>
        </a:p>
      </dgm:t>
    </dgm:pt>
    <dgm:pt modelId="{87FF0EB2-0A6A-4202-8AFA-D0F322A927A7}" type="parTrans" cxnId="{2B5C5137-4981-43D4-8974-35889ED1FB6B}">
      <dgm:prSet/>
      <dgm:spPr/>
      <dgm:t>
        <a:bodyPr/>
        <a:lstStyle/>
        <a:p>
          <a:endParaRPr lang="es-PE">
            <a:solidFill>
              <a:schemeClr val="bg1"/>
            </a:solidFill>
          </a:endParaRPr>
        </a:p>
      </dgm:t>
    </dgm:pt>
    <dgm:pt modelId="{A41F77AC-CA56-4585-A1EF-4132E2976905}" type="sibTrans" cxnId="{2B5C5137-4981-43D4-8974-35889ED1FB6B}">
      <dgm:prSet/>
      <dgm:spPr/>
      <dgm:t>
        <a:bodyPr/>
        <a:lstStyle/>
        <a:p>
          <a:endParaRPr lang="es-PE">
            <a:solidFill>
              <a:schemeClr val="bg1"/>
            </a:solidFill>
          </a:endParaRPr>
        </a:p>
      </dgm:t>
    </dgm:pt>
    <dgm:pt modelId="{34AE1094-1205-4AAB-8297-7EC59A5B28CC}">
      <dgm:prSet phldrT="[Text]"/>
      <dgm:spPr>
        <a:solidFill>
          <a:srgbClr val="0070C0"/>
        </a:solidFill>
      </dgm:spPr>
      <dgm:t>
        <a:bodyPr/>
        <a:lstStyle/>
        <a:p>
          <a:r>
            <a:rPr lang="es-PE" dirty="0">
              <a:solidFill>
                <a:schemeClr val="bg1"/>
              </a:solidFill>
            </a:rPr>
            <a:t>Cumplimiento</a:t>
          </a:r>
        </a:p>
      </dgm:t>
    </dgm:pt>
    <dgm:pt modelId="{3C436613-1421-4E22-A3C9-7F4E0D64C477}" type="parTrans" cxnId="{2BC3BC57-E1E3-45C2-B6B8-EDBB4781DE36}">
      <dgm:prSet/>
      <dgm:spPr/>
      <dgm:t>
        <a:bodyPr/>
        <a:lstStyle/>
        <a:p>
          <a:endParaRPr lang="es-PE">
            <a:solidFill>
              <a:schemeClr val="bg1"/>
            </a:solidFill>
          </a:endParaRPr>
        </a:p>
      </dgm:t>
    </dgm:pt>
    <dgm:pt modelId="{5CC91597-F5B5-455B-A073-1921B3AD498E}" type="sibTrans" cxnId="{2BC3BC57-E1E3-45C2-B6B8-EDBB4781DE36}">
      <dgm:prSet/>
      <dgm:spPr/>
      <dgm:t>
        <a:bodyPr/>
        <a:lstStyle/>
        <a:p>
          <a:endParaRPr lang="es-PE">
            <a:solidFill>
              <a:schemeClr val="bg1"/>
            </a:solidFill>
          </a:endParaRPr>
        </a:p>
      </dgm:t>
    </dgm:pt>
    <dgm:pt modelId="{94747458-8642-450E-8821-4DBBE876BB41}" type="pres">
      <dgm:prSet presAssocID="{7D1A930A-355D-4EAA-A395-8C61D1C026FC}" presName="diagram" presStyleCnt="0">
        <dgm:presLayoutVars>
          <dgm:chPref val="1"/>
          <dgm:dir/>
          <dgm:animOne val="branch"/>
          <dgm:animLvl val="lvl"/>
          <dgm:resizeHandles val="exact"/>
        </dgm:presLayoutVars>
      </dgm:prSet>
      <dgm:spPr/>
      <dgm:t>
        <a:bodyPr/>
        <a:lstStyle/>
        <a:p>
          <a:endParaRPr lang="es-PE"/>
        </a:p>
      </dgm:t>
    </dgm:pt>
    <dgm:pt modelId="{251761A3-4560-40DA-B3D2-9C67CB239F45}" type="pres">
      <dgm:prSet presAssocID="{B3F58506-13BA-46E7-8AEB-7297947F0907}" presName="root1" presStyleCnt="0"/>
      <dgm:spPr/>
    </dgm:pt>
    <dgm:pt modelId="{B4B988D4-1DEF-4FDB-A6F1-FFC22CBFAF74}" type="pres">
      <dgm:prSet presAssocID="{B3F58506-13BA-46E7-8AEB-7297947F0907}" presName="LevelOneTextNode" presStyleLbl="node0" presStyleIdx="0" presStyleCnt="1">
        <dgm:presLayoutVars>
          <dgm:chPref val="3"/>
        </dgm:presLayoutVars>
      </dgm:prSet>
      <dgm:spPr/>
      <dgm:t>
        <a:bodyPr/>
        <a:lstStyle/>
        <a:p>
          <a:endParaRPr lang="es-PE"/>
        </a:p>
      </dgm:t>
    </dgm:pt>
    <dgm:pt modelId="{E98D02D9-E9F9-4737-A82B-FC3C37C26C8C}" type="pres">
      <dgm:prSet presAssocID="{B3F58506-13BA-46E7-8AEB-7297947F0907}" presName="level2hierChild" presStyleCnt="0"/>
      <dgm:spPr/>
    </dgm:pt>
    <dgm:pt modelId="{1E5484E7-647F-46FB-ABC0-2A9CD24313A4}" type="pres">
      <dgm:prSet presAssocID="{04D94C0F-2EC1-41FD-AA6F-A7E19E84B2A9}" presName="conn2-1" presStyleLbl="parChTrans1D2" presStyleIdx="0" presStyleCnt="3"/>
      <dgm:spPr/>
      <dgm:t>
        <a:bodyPr/>
        <a:lstStyle/>
        <a:p>
          <a:endParaRPr lang="es-PE"/>
        </a:p>
      </dgm:t>
    </dgm:pt>
    <dgm:pt modelId="{605D405B-DF5D-4A51-9500-029706056941}" type="pres">
      <dgm:prSet presAssocID="{04D94C0F-2EC1-41FD-AA6F-A7E19E84B2A9}" presName="connTx" presStyleLbl="parChTrans1D2" presStyleIdx="0" presStyleCnt="3"/>
      <dgm:spPr/>
      <dgm:t>
        <a:bodyPr/>
        <a:lstStyle/>
        <a:p>
          <a:endParaRPr lang="es-PE"/>
        </a:p>
      </dgm:t>
    </dgm:pt>
    <dgm:pt modelId="{00BCCCE1-89B0-43DF-90BB-4B66BC29AE03}" type="pres">
      <dgm:prSet presAssocID="{C31DA82B-C6E1-4C96-8694-19DE883A070A}" presName="root2" presStyleCnt="0"/>
      <dgm:spPr/>
    </dgm:pt>
    <dgm:pt modelId="{34482692-FAAA-43EC-8526-F9654A4E0EFC}" type="pres">
      <dgm:prSet presAssocID="{C31DA82B-C6E1-4C96-8694-19DE883A070A}" presName="LevelTwoTextNode" presStyleLbl="node2" presStyleIdx="0" presStyleCnt="3">
        <dgm:presLayoutVars>
          <dgm:chPref val="3"/>
        </dgm:presLayoutVars>
      </dgm:prSet>
      <dgm:spPr/>
      <dgm:t>
        <a:bodyPr/>
        <a:lstStyle/>
        <a:p>
          <a:endParaRPr lang="es-PE"/>
        </a:p>
      </dgm:t>
    </dgm:pt>
    <dgm:pt modelId="{D17FBBCC-7D8E-4888-A5F3-54C9E5285988}" type="pres">
      <dgm:prSet presAssocID="{C31DA82B-C6E1-4C96-8694-19DE883A070A}" presName="level3hierChild" presStyleCnt="0"/>
      <dgm:spPr/>
    </dgm:pt>
    <dgm:pt modelId="{EC6D3DBC-2692-49C8-96D7-02E96DB9F92F}" type="pres">
      <dgm:prSet presAssocID="{87FF0EB2-0A6A-4202-8AFA-D0F322A927A7}" presName="conn2-1" presStyleLbl="parChTrans1D2" presStyleIdx="1" presStyleCnt="3"/>
      <dgm:spPr/>
      <dgm:t>
        <a:bodyPr/>
        <a:lstStyle/>
        <a:p>
          <a:endParaRPr lang="es-PE"/>
        </a:p>
      </dgm:t>
    </dgm:pt>
    <dgm:pt modelId="{966A9A12-CE56-4880-8869-6F66E040FEB1}" type="pres">
      <dgm:prSet presAssocID="{87FF0EB2-0A6A-4202-8AFA-D0F322A927A7}" presName="connTx" presStyleLbl="parChTrans1D2" presStyleIdx="1" presStyleCnt="3"/>
      <dgm:spPr/>
      <dgm:t>
        <a:bodyPr/>
        <a:lstStyle/>
        <a:p>
          <a:endParaRPr lang="es-PE"/>
        </a:p>
      </dgm:t>
    </dgm:pt>
    <dgm:pt modelId="{028D9EF5-1DF9-4865-B0D4-255C4E9EB7B1}" type="pres">
      <dgm:prSet presAssocID="{8CA1E8D1-96CB-4930-8593-71CDFB4D15EA}" presName="root2" presStyleCnt="0"/>
      <dgm:spPr/>
    </dgm:pt>
    <dgm:pt modelId="{E00DBC9D-ED6C-431E-B931-09440762D759}" type="pres">
      <dgm:prSet presAssocID="{8CA1E8D1-96CB-4930-8593-71CDFB4D15EA}" presName="LevelTwoTextNode" presStyleLbl="node2" presStyleIdx="1" presStyleCnt="3">
        <dgm:presLayoutVars>
          <dgm:chPref val="3"/>
        </dgm:presLayoutVars>
      </dgm:prSet>
      <dgm:spPr/>
      <dgm:t>
        <a:bodyPr/>
        <a:lstStyle/>
        <a:p>
          <a:endParaRPr lang="es-PE"/>
        </a:p>
      </dgm:t>
    </dgm:pt>
    <dgm:pt modelId="{17970A90-C096-4BFB-A115-DAD0616BEA1E}" type="pres">
      <dgm:prSet presAssocID="{8CA1E8D1-96CB-4930-8593-71CDFB4D15EA}" presName="level3hierChild" presStyleCnt="0"/>
      <dgm:spPr/>
    </dgm:pt>
    <dgm:pt modelId="{C8BFAE93-CCFA-44BA-B084-4BBE0CB500C7}" type="pres">
      <dgm:prSet presAssocID="{3C436613-1421-4E22-A3C9-7F4E0D64C477}" presName="conn2-1" presStyleLbl="parChTrans1D2" presStyleIdx="2" presStyleCnt="3"/>
      <dgm:spPr/>
      <dgm:t>
        <a:bodyPr/>
        <a:lstStyle/>
        <a:p>
          <a:endParaRPr lang="es-PE"/>
        </a:p>
      </dgm:t>
    </dgm:pt>
    <dgm:pt modelId="{093124A1-FE88-403B-8629-B4D85AD1C86D}" type="pres">
      <dgm:prSet presAssocID="{3C436613-1421-4E22-A3C9-7F4E0D64C477}" presName="connTx" presStyleLbl="parChTrans1D2" presStyleIdx="2" presStyleCnt="3"/>
      <dgm:spPr/>
      <dgm:t>
        <a:bodyPr/>
        <a:lstStyle/>
        <a:p>
          <a:endParaRPr lang="es-PE"/>
        </a:p>
      </dgm:t>
    </dgm:pt>
    <dgm:pt modelId="{81737D7A-BA5A-47DE-B018-E2F99169A9F3}" type="pres">
      <dgm:prSet presAssocID="{34AE1094-1205-4AAB-8297-7EC59A5B28CC}" presName="root2" presStyleCnt="0"/>
      <dgm:spPr/>
    </dgm:pt>
    <dgm:pt modelId="{C57DDD4C-00C3-4B30-8F37-1248CD9DF0CB}" type="pres">
      <dgm:prSet presAssocID="{34AE1094-1205-4AAB-8297-7EC59A5B28CC}" presName="LevelTwoTextNode" presStyleLbl="node2" presStyleIdx="2" presStyleCnt="3">
        <dgm:presLayoutVars>
          <dgm:chPref val="3"/>
        </dgm:presLayoutVars>
      </dgm:prSet>
      <dgm:spPr/>
      <dgm:t>
        <a:bodyPr/>
        <a:lstStyle/>
        <a:p>
          <a:endParaRPr lang="es-PE"/>
        </a:p>
      </dgm:t>
    </dgm:pt>
    <dgm:pt modelId="{10BD701C-3A94-4F14-832F-AE5B6676326D}" type="pres">
      <dgm:prSet presAssocID="{34AE1094-1205-4AAB-8297-7EC59A5B28CC}" presName="level3hierChild" presStyleCnt="0"/>
      <dgm:spPr/>
    </dgm:pt>
  </dgm:ptLst>
  <dgm:cxnLst>
    <dgm:cxn modelId="{0FF12FC4-206B-474B-8137-4676F98C574E}" type="presOf" srcId="{7D1A930A-355D-4EAA-A395-8C61D1C026FC}" destId="{94747458-8642-450E-8821-4DBBE876BB41}" srcOrd="0" destOrd="0" presId="urn:microsoft.com/office/officeart/2005/8/layout/hierarchy2"/>
    <dgm:cxn modelId="{2B5C5137-4981-43D4-8974-35889ED1FB6B}" srcId="{B3F58506-13BA-46E7-8AEB-7297947F0907}" destId="{8CA1E8D1-96CB-4930-8593-71CDFB4D15EA}" srcOrd="1" destOrd="0" parTransId="{87FF0EB2-0A6A-4202-8AFA-D0F322A927A7}" sibTransId="{A41F77AC-CA56-4585-A1EF-4132E2976905}"/>
    <dgm:cxn modelId="{4D322166-9395-44E5-8376-7B16D5FE71F2}" type="presOf" srcId="{04D94C0F-2EC1-41FD-AA6F-A7E19E84B2A9}" destId="{605D405B-DF5D-4A51-9500-029706056941}" srcOrd="1" destOrd="0" presId="urn:microsoft.com/office/officeart/2005/8/layout/hierarchy2"/>
    <dgm:cxn modelId="{88CD11E0-9331-42D8-9668-A27007565B61}" type="presOf" srcId="{34AE1094-1205-4AAB-8297-7EC59A5B28CC}" destId="{C57DDD4C-00C3-4B30-8F37-1248CD9DF0CB}" srcOrd="0" destOrd="0" presId="urn:microsoft.com/office/officeart/2005/8/layout/hierarchy2"/>
    <dgm:cxn modelId="{2C89E087-3C38-4A6B-AA3A-72A47A08D251}" type="presOf" srcId="{3C436613-1421-4E22-A3C9-7F4E0D64C477}" destId="{C8BFAE93-CCFA-44BA-B084-4BBE0CB500C7}" srcOrd="0" destOrd="0" presId="urn:microsoft.com/office/officeart/2005/8/layout/hierarchy2"/>
    <dgm:cxn modelId="{7C757B5F-9702-49DB-A316-0B8A9C2A3032}" type="presOf" srcId="{8CA1E8D1-96CB-4930-8593-71CDFB4D15EA}" destId="{E00DBC9D-ED6C-431E-B931-09440762D759}" srcOrd="0" destOrd="0" presId="urn:microsoft.com/office/officeart/2005/8/layout/hierarchy2"/>
    <dgm:cxn modelId="{D602ABFE-48C8-46F8-B476-041691CECC9C}" type="presOf" srcId="{B3F58506-13BA-46E7-8AEB-7297947F0907}" destId="{B4B988D4-1DEF-4FDB-A6F1-FFC22CBFAF74}" srcOrd="0" destOrd="0" presId="urn:microsoft.com/office/officeart/2005/8/layout/hierarchy2"/>
    <dgm:cxn modelId="{2BC3BC57-E1E3-45C2-B6B8-EDBB4781DE36}" srcId="{B3F58506-13BA-46E7-8AEB-7297947F0907}" destId="{34AE1094-1205-4AAB-8297-7EC59A5B28CC}" srcOrd="2" destOrd="0" parTransId="{3C436613-1421-4E22-A3C9-7F4E0D64C477}" sibTransId="{5CC91597-F5B5-455B-A073-1921B3AD498E}"/>
    <dgm:cxn modelId="{EEE54DAF-0FEE-494B-9229-C21248AF87F9}" type="presOf" srcId="{C31DA82B-C6E1-4C96-8694-19DE883A070A}" destId="{34482692-FAAA-43EC-8526-F9654A4E0EFC}" srcOrd="0" destOrd="0" presId="urn:microsoft.com/office/officeart/2005/8/layout/hierarchy2"/>
    <dgm:cxn modelId="{3620DE28-6438-434F-A96E-75560F7E37C6}" type="presOf" srcId="{87FF0EB2-0A6A-4202-8AFA-D0F322A927A7}" destId="{966A9A12-CE56-4880-8869-6F66E040FEB1}" srcOrd="1" destOrd="0" presId="urn:microsoft.com/office/officeart/2005/8/layout/hierarchy2"/>
    <dgm:cxn modelId="{77B0AE6B-0CEA-42D7-99C7-8251C04D6188}" srcId="{B3F58506-13BA-46E7-8AEB-7297947F0907}" destId="{C31DA82B-C6E1-4C96-8694-19DE883A070A}" srcOrd="0" destOrd="0" parTransId="{04D94C0F-2EC1-41FD-AA6F-A7E19E84B2A9}" sibTransId="{D19963A9-1DD4-47A9-9B11-8B3A6427963C}"/>
    <dgm:cxn modelId="{32A6653B-81B6-4ADC-9EDE-77F2FEDA8711}" type="presOf" srcId="{3C436613-1421-4E22-A3C9-7F4E0D64C477}" destId="{093124A1-FE88-403B-8629-B4D85AD1C86D}" srcOrd="1" destOrd="0" presId="urn:microsoft.com/office/officeart/2005/8/layout/hierarchy2"/>
    <dgm:cxn modelId="{A4D60297-AE8F-40D2-A353-C6DBD366ABC2}" type="presOf" srcId="{87FF0EB2-0A6A-4202-8AFA-D0F322A927A7}" destId="{EC6D3DBC-2692-49C8-96D7-02E96DB9F92F}" srcOrd="0" destOrd="0" presId="urn:microsoft.com/office/officeart/2005/8/layout/hierarchy2"/>
    <dgm:cxn modelId="{665B97BD-FEB7-4F2B-8E0D-7024449DCE92}" type="presOf" srcId="{04D94C0F-2EC1-41FD-AA6F-A7E19E84B2A9}" destId="{1E5484E7-647F-46FB-ABC0-2A9CD24313A4}" srcOrd="0" destOrd="0" presId="urn:microsoft.com/office/officeart/2005/8/layout/hierarchy2"/>
    <dgm:cxn modelId="{05FF9602-A97F-4159-B572-BC385081C39E}" srcId="{7D1A930A-355D-4EAA-A395-8C61D1C026FC}" destId="{B3F58506-13BA-46E7-8AEB-7297947F0907}" srcOrd="0" destOrd="0" parTransId="{9713CAC9-7B23-4911-9C3C-78E6B8C93B79}" sibTransId="{21CA3041-77F4-46EC-89BD-0EA3253E1444}"/>
    <dgm:cxn modelId="{950C8F2C-4618-4CF7-BFA7-4BEF270C57E5}" type="presParOf" srcId="{94747458-8642-450E-8821-4DBBE876BB41}" destId="{251761A3-4560-40DA-B3D2-9C67CB239F45}" srcOrd="0" destOrd="0" presId="urn:microsoft.com/office/officeart/2005/8/layout/hierarchy2"/>
    <dgm:cxn modelId="{EA4DC743-3332-409A-9A99-60F883B27E77}" type="presParOf" srcId="{251761A3-4560-40DA-B3D2-9C67CB239F45}" destId="{B4B988D4-1DEF-4FDB-A6F1-FFC22CBFAF74}" srcOrd="0" destOrd="0" presId="urn:microsoft.com/office/officeart/2005/8/layout/hierarchy2"/>
    <dgm:cxn modelId="{19D39F65-8597-49D7-A25A-5ED3608D8689}" type="presParOf" srcId="{251761A3-4560-40DA-B3D2-9C67CB239F45}" destId="{E98D02D9-E9F9-4737-A82B-FC3C37C26C8C}" srcOrd="1" destOrd="0" presId="urn:microsoft.com/office/officeart/2005/8/layout/hierarchy2"/>
    <dgm:cxn modelId="{99E38904-8C25-4AC2-9ABF-B6B496AEB079}" type="presParOf" srcId="{E98D02D9-E9F9-4737-A82B-FC3C37C26C8C}" destId="{1E5484E7-647F-46FB-ABC0-2A9CD24313A4}" srcOrd="0" destOrd="0" presId="urn:microsoft.com/office/officeart/2005/8/layout/hierarchy2"/>
    <dgm:cxn modelId="{68A324BE-BCBB-4185-89CC-A271C450876F}" type="presParOf" srcId="{1E5484E7-647F-46FB-ABC0-2A9CD24313A4}" destId="{605D405B-DF5D-4A51-9500-029706056941}" srcOrd="0" destOrd="0" presId="urn:microsoft.com/office/officeart/2005/8/layout/hierarchy2"/>
    <dgm:cxn modelId="{2F57F698-7AFE-4DC3-BDCF-921EF5713CD9}" type="presParOf" srcId="{E98D02D9-E9F9-4737-A82B-FC3C37C26C8C}" destId="{00BCCCE1-89B0-43DF-90BB-4B66BC29AE03}" srcOrd="1" destOrd="0" presId="urn:microsoft.com/office/officeart/2005/8/layout/hierarchy2"/>
    <dgm:cxn modelId="{6BBC5C3D-EA65-4C63-B161-17E5DAC2716E}" type="presParOf" srcId="{00BCCCE1-89B0-43DF-90BB-4B66BC29AE03}" destId="{34482692-FAAA-43EC-8526-F9654A4E0EFC}" srcOrd="0" destOrd="0" presId="urn:microsoft.com/office/officeart/2005/8/layout/hierarchy2"/>
    <dgm:cxn modelId="{CD4CC8F3-0B36-4F03-90E4-168CBDF5A7F0}" type="presParOf" srcId="{00BCCCE1-89B0-43DF-90BB-4B66BC29AE03}" destId="{D17FBBCC-7D8E-4888-A5F3-54C9E5285988}" srcOrd="1" destOrd="0" presId="urn:microsoft.com/office/officeart/2005/8/layout/hierarchy2"/>
    <dgm:cxn modelId="{AABD6194-5E78-4CD8-B011-1D4A965682F9}" type="presParOf" srcId="{E98D02D9-E9F9-4737-A82B-FC3C37C26C8C}" destId="{EC6D3DBC-2692-49C8-96D7-02E96DB9F92F}" srcOrd="2" destOrd="0" presId="urn:microsoft.com/office/officeart/2005/8/layout/hierarchy2"/>
    <dgm:cxn modelId="{28F54A5E-C055-4917-9EEF-4F48B046F559}" type="presParOf" srcId="{EC6D3DBC-2692-49C8-96D7-02E96DB9F92F}" destId="{966A9A12-CE56-4880-8869-6F66E040FEB1}" srcOrd="0" destOrd="0" presId="urn:microsoft.com/office/officeart/2005/8/layout/hierarchy2"/>
    <dgm:cxn modelId="{721FD36C-DBF5-4F0E-8D48-6F2EC3224773}" type="presParOf" srcId="{E98D02D9-E9F9-4737-A82B-FC3C37C26C8C}" destId="{028D9EF5-1DF9-4865-B0D4-255C4E9EB7B1}" srcOrd="3" destOrd="0" presId="urn:microsoft.com/office/officeart/2005/8/layout/hierarchy2"/>
    <dgm:cxn modelId="{6C2ED31A-81F6-4AC2-A2A4-3CBA13731F86}" type="presParOf" srcId="{028D9EF5-1DF9-4865-B0D4-255C4E9EB7B1}" destId="{E00DBC9D-ED6C-431E-B931-09440762D759}" srcOrd="0" destOrd="0" presId="urn:microsoft.com/office/officeart/2005/8/layout/hierarchy2"/>
    <dgm:cxn modelId="{AB988E16-5B49-45F5-8AE5-07AC30431AE3}" type="presParOf" srcId="{028D9EF5-1DF9-4865-B0D4-255C4E9EB7B1}" destId="{17970A90-C096-4BFB-A115-DAD0616BEA1E}" srcOrd="1" destOrd="0" presId="urn:microsoft.com/office/officeart/2005/8/layout/hierarchy2"/>
    <dgm:cxn modelId="{2D37FA24-9331-4DC5-8CCE-C11A3DCE7229}" type="presParOf" srcId="{E98D02D9-E9F9-4737-A82B-FC3C37C26C8C}" destId="{C8BFAE93-CCFA-44BA-B084-4BBE0CB500C7}" srcOrd="4" destOrd="0" presId="urn:microsoft.com/office/officeart/2005/8/layout/hierarchy2"/>
    <dgm:cxn modelId="{307CD4EA-8648-4741-AD4E-D3092F48CFA3}" type="presParOf" srcId="{C8BFAE93-CCFA-44BA-B084-4BBE0CB500C7}" destId="{093124A1-FE88-403B-8629-B4D85AD1C86D}" srcOrd="0" destOrd="0" presId="urn:microsoft.com/office/officeart/2005/8/layout/hierarchy2"/>
    <dgm:cxn modelId="{B034D142-AB82-476A-99A0-6448718A544E}" type="presParOf" srcId="{E98D02D9-E9F9-4737-A82B-FC3C37C26C8C}" destId="{81737D7A-BA5A-47DE-B018-E2F99169A9F3}" srcOrd="5" destOrd="0" presId="urn:microsoft.com/office/officeart/2005/8/layout/hierarchy2"/>
    <dgm:cxn modelId="{B20E7A4A-A145-4574-B0BB-84207B03D2A5}" type="presParOf" srcId="{81737D7A-BA5A-47DE-B018-E2F99169A9F3}" destId="{C57DDD4C-00C3-4B30-8F37-1248CD9DF0CB}" srcOrd="0" destOrd="0" presId="urn:microsoft.com/office/officeart/2005/8/layout/hierarchy2"/>
    <dgm:cxn modelId="{8E07E08B-B007-40EA-8EF8-ACDED65D5FF6}" type="presParOf" srcId="{81737D7A-BA5A-47DE-B018-E2F99169A9F3}" destId="{10BD701C-3A94-4F14-832F-AE5B6676326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3BFD6-85D9-4562-972C-F3A280128648}" type="datetimeFigureOut">
              <a:rPr lang="es-ES" smtClean="0"/>
              <a:pPr/>
              <a:t>16/11/2016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C8E1A3-4C1A-41F5-875F-C25337AE161E}" type="slidenum">
              <a:rPr lang="es-ES" smtClean="0"/>
              <a:pPr/>
              <a:t>‹Nº›</a:t>
            </a:fld>
            <a:endParaRPr lang="es-ES"/>
          </a:p>
        </p:txBody>
      </p:sp>
    </p:spTree>
    <p:extLst>
      <p:ext uri="{BB962C8B-B14F-4D97-AF65-F5344CB8AC3E}">
        <p14:creationId xmlns:p14="http://schemas.microsoft.com/office/powerpoint/2010/main" val="25085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GB">
                <a:solidFill>
                  <a:srgbClr val="000000"/>
                </a:solidFill>
              </a:rPr>
              <a:t>Date</a:t>
            </a:r>
          </a:p>
        </p:txBody>
      </p:sp>
      <p:sp>
        <p:nvSpPr>
          <p:cNvPr id="97283" name="Rectangle 7"/>
          <p:cNvSpPr>
            <a:spLocks noGrp="1" noChangeArrowheads="1"/>
          </p:cNvSpPr>
          <p:nvPr>
            <p:ph type="sldNum" sz="quarter" idx="5"/>
          </p:nvPr>
        </p:nvSpPr>
        <p:spPr bwMode="auto">
          <a:noFill/>
          <a:ln>
            <a:miter lim="800000"/>
            <a:headEnd/>
            <a:tailEnd/>
          </a:ln>
        </p:spPr>
        <p:txBody>
          <a:bodyPr/>
          <a:lstStyle/>
          <a:p>
            <a:fld id="{283310AD-2EDA-4BAF-9B32-2747287C28E5}" type="slidenum">
              <a:rPr lang="en-GB" altLang="es-ES">
                <a:solidFill>
                  <a:srgbClr val="000000"/>
                </a:solidFill>
              </a:rPr>
              <a:pPr/>
              <a:t>4</a:t>
            </a:fld>
            <a:endParaRPr lang="en-GB" altLang="es-ES">
              <a:solidFill>
                <a:srgbClr val="000000"/>
              </a:solidFill>
            </a:endParaRPr>
          </a:p>
        </p:txBody>
      </p:sp>
      <p:sp>
        <p:nvSpPr>
          <p:cNvPr id="97284" name="Rectangle 2"/>
          <p:cNvSpPr>
            <a:spLocks noGrp="1" noRot="1" noChangeAspect="1" noChangeArrowheads="1" noTextEdit="1"/>
          </p:cNvSpPr>
          <p:nvPr>
            <p:ph type="sldImg"/>
          </p:nvPr>
        </p:nvSpPr>
        <p:spPr bwMode="auto">
          <a:xfrm>
            <a:off x="1146175" y="685800"/>
            <a:ext cx="4568825" cy="3427413"/>
          </a:xfrm>
          <a:noFill/>
          <a:ln>
            <a:solidFill>
              <a:srgbClr val="000000"/>
            </a:solidFill>
            <a:miter lim="800000"/>
            <a:headEnd/>
            <a:tailEnd/>
          </a:ln>
        </p:spPr>
      </p:sp>
      <p:sp>
        <p:nvSpPr>
          <p:cNvPr id="972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altLang="es-ES"/>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GB">
                <a:solidFill>
                  <a:srgbClr val="000000"/>
                </a:solidFill>
              </a:rPr>
              <a:t>Borrador sujeto a modificación</a:t>
            </a:r>
          </a:p>
        </p:txBody>
      </p:sp>
    </p:spTree>
    <p:extLst>
      <p:ext uri="{BB962C8B-B14F-4D97-AF65-F5344CB8AC3E}">
        <p14:creationId xmlns:p14="http://schemas.microsoft.com/office/powerpoint/2010/main" val="107504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p>
            <a:pPr>
              <a:defRPr/>
            </a:pPr>
            <a:fld id="{C9AC7201-F7F8-4D19-8377-966BEAA17E2C}" type="slidenum">
              <a:rPr lang="es-ES" smtClean="0"/>
              <a:pPr>
                <a:defRPr/>
              </a:pPr>
              <a:t>21</a:t>
            </a:fld>
            <a:endParaRPr lang="es-ES"/>
          </a:p>
        </p:txBody>
      </p:sp>
      <p:sp>
        <p:nvSpPr>
          <p:cNvPr id="3082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308228"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s-PE"/>
              <a:t>Muy buenos días con todos.</a:t>
            </a:r>
          </a:p>
          <a:p>
            <a:pPr eaLnBrk="1" hangingPunct="1"/>
            <a:r>
              <a:rPr lang="es-PE"/>
              <a:t>Bienvenidos a este primer taller sobre Gobierno Corporativo y Control interno que desarrollaremos en las próximas tres horas en esta y en otras sesiones programadas en los próximos meses.</a:t>
            </a:r>
          </a:p>
          <a:p>
            <a:pPr eaLnBrk="1" hangingPunct="1"/>
            <a:r>
              <a:rPr lang="es-PE"/>
              <a:t>Este taller es un complemento del Toyota Way y el Toyota Value porque buscamos algo que es muy importante “Generar Valor Agregado”.</a:t>
            </a:r>
          </a:p>
          <a:p>
            <a:pPr eaLnBrk="1" hangingPunct="1"/>
            <a:r>
              <a:rPr lang="es-PE"/>
              <a:t>En la práctica del Toyota Way y el Toyota Value generamos un valor diferenciado que nos hace más competitivos, más preferidos por nuestros clientes que se traduce en incremento de los niveles de producción y ventas a nivel global, regional y local. </a:t>
            </a:r>
          </a:p>
          <a:p>
            <a:pPr eaLnBrk="1" hangingPunct="1"/>
            <a:r>
              <a:rPr lang="es-PE"/>
              <a:t>Del mismo modo, en la práctica de un Buen Gobierno Corporativo generamos un valor agregado que nos da un trato diferenciado en el mercado financiero y que eleva el valor de las acciones cotizadas en bolsa.</a:t>
            </a:r>
          </a:p>
          <a:p>
            <a:pPr eaLnBrk="1" hangingPunct="1"/>
            <a:r>
              <a:rPr lang="es-PE"/>
              <a:t>Alguien de ustedes puede decir: Para qué sirve todo esto si nosotros somos una empresa muy pequeña, no cotizamos en bolsa, no necesitamos obtener ninguna ventaja del sistema financiero por nosotros mismos porque en cuanto decimos que somos filiales de TMC y MBK, dos empresas muy poderosas en el mundo, todos los bancos nos abren las puertas de par en par.</a:t>
            </a:r>
          </a:p>
          <a:p>
            <a:pPr eaLnBrk="1" hangingPunct="1"/>
            <a:r>
              <a:rPr lang="es-PE"/>
              <a:t>Todo este razonamiento es interesante y puede ser motivo de discusión más adelante cuando profundicemos un poco más en el tema. Piensen en ello y veamos después con la participación de todos que tan cierto es este razonamiento.</a:t>
            </a:r>
          </a:p>
          <a:p>
            <a:pPr eaLnBrk="1" hangingPunct="1"/>
            <a:r>
              <a:rPr lang="es-PE"/>
              <a:t>Quiero presentarles al Sr. Armando Villacorta, él es un consultor experto en el tema que voy a invitarlo a presentarse a nuestro estilo.</a:t>
            </a:r>
          </a:p>
          <a:p>
            <a:pPr eaLnBrk="1" hangingPunct="1"/>
            <a:endParaRPr lang="es-PE"/>
          </a:p>
          <a:p>
            <a:pPr eaLnBrk="1" hangingPunct="1"/>
            <a:r>
              <a:rPr lang="es-PE"/>
              <a:t>Al igual que en el TW y el TV, Armando va a oficiar de facilitador de este taller, el que les hable va a ser su ayudante, ambos trataremos de que al final del taller todos entendamos un poco más sobre este tema.</a:t>
            </a:r>
            <a:endParaRPr lang="es-ES"/>
          </a:p>
        </p:txBody>
      </p:sp>
    </p:spTree>
    <p:extLst>
      <p:ext uri="{BB962C8B-B14F-4D97-AF65-F5344CB8AC3E}">
        <p14:creationId xmlns:p14="http://schemas.microsoft.com/office/powerpoint/2010/main" val="22319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p>
            <a:pPr>
              <a:defRPr/>
            </a:pPr>
            <a:fld id="{C9AC7201-F7F8-4D19-8377-966BEAA17E2C}" type="slidenum">
              <a:rPr lang="es-ES" smtClean="0"/>
              <a:pPr>
                <a:defRPr/>
              </a:pPr>
              <a:t>31</a:t>
            </a:fld>
            <a:endParaRPr lang="es-ES"/>
          </a:p>
        </p:txBody>
      </p:sp>
      <p:sp>
        <p:nvSpPr>
          <p:cNvPr id="3082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308228"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s-PE"/>
              <a:t>Muy buenos días con todos.</a:t>
            </a:r>
          </a:p>
          <a:p>
            <a:pPr eaLnBrk="1" hangingPunct="1"/>
            <a:r>
              <a:rPr lang="es-PE"/>
              <a:t>Bienvenidos a este primer taller sobre Gobierno Corporativo y Control interno que desarrollaremos en las próximas tres horas en esta y en otras sesiones programadas en los próximos meses.</a:t>
            </a:r>
          </a:p>
          <a:p>
            <a:pPr eaLnBrk="1" hangingPunct="1"/>
            <a:r>
              <a:rPr lang="es-PE"/>
              <a:t>Este taller es un complemento del Toyota Way y el Toyota Value porque buscamos algo que es muy importante “Generar Valor Agregado”.</a:t>
            </a:r>
          </a:p>
          <a:p>
            <a:pPr eaLnBrk="1" hangingPunct="1"/>
            <a:r>
              <a:rPr lang="es-PE"/>
              <a:t>En la práctica del Toyota Way y el Toyota Value generamos un valor diferenciado que nos hace más competitivos, más preferidos por nuestros clientes que se traduce en incremento de los niveles de producción y ventas a nivel global, regional y local. </a:t>
            </a:r>
          </a:p>
          <a:p>
            <a:pPr eaLnBrk="1" hangingPunct="1"/>
            <a:r>
              <a:rPr lang="es-PE"/>
              <a:t>Del mismo modo, en la práctica de un Buen Gobierno Corporativo generamos un valor agregado que nos da un trato diferenciado en el mercado financiero y que eleva el valor de las acciones cotizadas en bolsa.</a:t>
            </a:r>
          </a:p>
          <a:p>
            <a:pPr eaLnBrk="1" hangingPunct="1"/>
            <a:r>
              <a:rPr lang="es-PE"/>
              <a:t>Alguien de ustedes puede decir: Para qué sirve todo esto si nosotros somos una empresa muy pequeña, no cotizamos en bolsa, no necesitamos obtener ninguna ventaja del sistema financiero por nosotros mismos porque en cuanto decimos que somos filiales de TMC y MBK, dos empresas muy poderosas en el mundo, todos los bancos nos abren las puertas de par en par.</a:t>
            </a:r>
          </a:p>
          <a:p>
            <a:pPr eaLnBrk="1" hangingPunct="1"/>
            <a:r>
              <a:rPr lang="es-PE"/>
              <a:t>Todo este razonamiento es interesante y puede ser motivo de discusión más adelante cuando profundicemos un poco más en el tema. Piensen en ello y veamos después con la participación de todos que tan cierto es este razonamiento.</a:t>
            </a:r>
          </a:p>
          <a:p>
            <a:pPr eaLnBrk="1" hangingPunct="1"/>
            <a:r>
              <a:rPr lang="es-PE"/>
              <a:t>Quiero presentarles al Sr. Armando Villacorta, él es un consultor experto en el tema que voy a invitarlo a presentarse a nuestro estilo.</a:t>
            </a:r>
          </a:p>
          <a:p>
            <a:pPr eaLnBrk="1" hangingPunct="1"/>
            <a:endParaRPr lang="es-PE"/>
          </a:p>
          <a:p>
            <a:pPr eaLnBrk="1" hangingPunct="1"/>
            <a:r>
              <a:rPr lang="es-PE"/>
              <a:t>Al igual que en el TW y el TV, Armando va a oficiar de facilitador de este taller, el que les hable va a ser su ayudante, ambos trataremos de que al final del taller todos entendamos un poco más sobre este tema.</a:t>
            </a:r>
            <a:endParaRPr lang="es-ES"/>
          </a:p>
        </p:txBody>
      </p:sp>
    </p:spTree>
    <p:extLst>
      <p:ext uri="{BB962C8B-B14F-4D97-AF65-F5344CB8AC3E}">
        <p14:creationId xmlns:p14="http://schemas.microsoft.com/office/powerpoint/2010/main" val="16307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a:lstStyle/>
          <a:p>
            <a:fld id="{376F2653-1E6F-4499-8249-77A9E49759B0}" type="slidenum">
              <a:rPr lang="es-ES" altLang="es-ES"/>
              <a:pPr/>
              <a:t>49</a:t>
            </a:fld>
            <a:endParaRPr lang="es-ES" altLang="es-ES"/>
          </a:p>
        </p:txBody>
      </p:sp>
      <p:sp>
        <p:nvSpPr>
          <p:cNvPr id="1054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altLang="es-ES"/>
          </a:p>
        </p:txBody>
      </p:sp>
    </p:spTree>
    <p:extLst>
      <p:ext uri="{BB962C8B-B14F-4D97-AF65-F5344CB8AC3E}">
        <p14:creationId xmlns:p14="http://schemas.microsoft.com/office/powerpoint/2010/main" val="308757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6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510980" name="Slide Number Placeholder 3"/>
          <p:cNvSpPr>
            <a:spLocks noGrp="1"/>
          </p:cNvSpPr>
          <p:nvPr>
            <p:ph type="sldNum" sz="quarter" idx="5"/>
          </p:nvPr>
        </p:nvSpPr>
        <p:spPr/>
        <p:txBody>
          <a:bodyPr/>
          <a:lstStyle/>
          <a:p>
            <a:pPr>
              <a:defRPr/>
            </a:pPr>
            <a:fld id="{6FA96FE7-ACD7-4FBF-B3B2-E6A0C8365818}" type="slidenum">
              <a:rPr lang="en-GB" smtClean="0"/>
              <a:pPr>
                <a:defRPr/>
              </a:pPr>
              <a:t>53</a:t>
            </a:fld>
            <a:endParaRPr lang="en-GB"/>
          </a:p>
        </p:txBody>
      </p:sp>
    </p:spTree>
    <p:extLst>
      <p:ext uri="{BB962C8B-B14F-4D97-AF65-F5344CB8AC3E}">
        <p14:creationId xmlns:p14="http://schemas.microsoft.com/office/powerpoint/2010/main" val="67816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p:txBody>
          <a:bodyPr/>
          <a:lstStyle/>
          <a:p>
            <a:pPr>
              <a:defRPr/>
            </a:pPr>
            <a:fld id="{99209742-37F2-44B5-B9C4-15A6DEE55A4C}" type="slidenum">
              <a:rPr lang="es-AR" smtClean="0"/>
              <a:pPr>
                <a:defRPr/>
              </a:pPr>
              <a:t>56</a:t>
            </a:fld>
            <a:endParaRPr lang="es-AR"/>
          </a:p>
        </p:txBody>
      </p:sp>
      <p:sp>
        <p:nvSpPr>
          <p:cNvPr id="337923"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p:spPr>
      </p:sp>
      <p:sp>
        <p:nvSpPr>
          <p:cNvPr id="337924" name="Rectangle 3"/>
          <p:cNvSpPr>
            <a:spLocks noGrp="1" noChangeArrowheads="1"/>
          </p:cNvSpPr>
          <p:nvPr>
            <p:ph type="body" idx="1"/>
          </p:nvPr>
        </p:nvSpPr>
        <p:spPr bwMode="auto">
          <a:xfrm>
            <a:off x="913805" y="4342191"/>
            <a:ext cx="5030391" cy="4115405"/>
          </a:xfrm>
          <a:noFill/>
        </p:spPr>
        <p:txBody>
          <a:bodyPr wrap="square" numCol="1" anchor="t" anchorCtr="0" compatLnSpc="1">
            <a:prstTxWarp prst="textNoShape">
              <a:avLst/>
            </a:prstTxWarp>
          </a:bodyPr>
          <a:lstStyle/>
          <a:p>
            <a:r>
              <a:rPr lang="en-GB" sz="900" b="1" dirty="0"/>
              <a:t>Risk appetite</a:t>
            </a:r>
            <a:r>
              <a:rPr lang="en-GB" sz="900" dirty="0"/>
              <a:t> can be used to:</a:t>
            </a:r>
          </a:p>
          <a:p>
            <a:pPr>
              <a:buFontTx/>
              <a:buChar char="•"/>
            </a:pPr>
            <a:r>
              <a:rPr lang="en-GB" sz="900" dirty="0"/>
              <a:t>Communicate the amount of risk that the organisation is willing to take, consistent with business strategies and objectives;</a:t>
            </a:r>
          </a:p>
          <a:p>
            <a:pPr>
              <a:buFontTx/>
              <a:buChar char="•"/>
            </a:pPr>
            <a:r>
              <a:rPr lang="en-GB" sz="900" dirty="0"/>
              <a:t>Determine acceptable risk levels and set expectations for the evaluation of volatility of actual business outcomes;</a:t>
            </a:r>
          </a:p>
          <a:p>
            <a:pPr>
              <a:buFontTx/>
              <a:buChar char="•"/>
            </a:pPr>
            <a:r>
              <a:rPr lang="en-GB" sz="900" dirty="0"/>
              <a:t>Establish risk parameters to reduce the level of losses and to promote risk diversification;</a:t>
            </a:r>
          </a:p>
          <a:p>
            <a:pPr>
              <a:buFontTx/>
              <a:buChar char="•"/>
            </a:pPr>
            <a:r>
              <a:rPr lang="en-GB" sz="900" dirty="0"/>
              <a:t>Create a framework for the delegation of authorities throughout the organisation;</a:t>
            </a:r>
          </a:p>
          <a:p>
            <a:pPr>
              <a:buFontTx/>
              <a:buChar char="•"/>
            </a:pPr>
            <a:r>
              <a:rPr lang="en-GB" sz="900" dirty="0"/>
              <a:t>Formulate a set of limits and guidelines for business boundaries; and</a:t>
            </a:r>
          </a:p>
          <a:p>
            <a:pPr>
              <a:buFontTx/>
              <a:buChar char="•"/>
            </a:pPr>
            <a:r>
              <a:rPr lang="en-GB" sz="900" dirty="0"/>
              <a:t>Evaluate strategic alternatives which may include:</a:t>
            </a:r>
          </a:p>
          <a:p>
            <a:pPr lvl="1">
              <a:buFontTx/>
              <a:buChar char="•"/>
            </a:pPr>
            <a:r>
              <a:rPr lang="en-GB" sz="900" b="1" dirty="0"/>
              <a:t>innovators</a:t>
            </a:r>
            <a:r>
              <a:rPr lang="en-GB" sz="900" dirty="0"/>
              <a:t> - organisations that have a high risk appetite and lead the market in a particular area,</a:t>
            </a:r>
          </a:p>
          <a:p>
            <a:pPr lvl="1">
              <a:buFontTx/>
              <a:buChar char="•"/>
            </a:pPr>
            <a:r>
              <a:rPr lang="en-GB" sz="900" b="1" dirty="0"/>
              <a:t>fast followers</a:t>
            </a:r>
            <a:r>
              <a:rPr lang="en-GB" sz="900" dirty="0"/>
              <a:t> - organisations that have a medium risk appetite and closely follow market leaders in a particular area; and</a:t>
            </a:r>
          </a:p>
          <a:p>
            <a:pPr lvl="1">
              <a:buFontTx/>
              <a:buChar char="•"/>
            </a:pPr>
            <a:r>
              <a:rPr lang="en-GB" sz="900" b="1" dirty="0"/>
              <a:t>late adopters</a:t>
            </a:r>
            <a:r>
              <a:rPr lang="en-GB" sz="900" dirty="0"/>
              <a:t> - organisations that have a low risk appetite and wait until business practices are well-established before adopting them.</a:t>
            </a:r>
          </a:p>
          <a:p>
            <a:endParaRPr lang="en-GB" sz="900" dirty="0"/>
          </a:p>
          <a:p>
            <a:r>
              <a:rPr lang="en-GB" sz="900" b="1" dirty="0"/>
              <a:t>Risk tolerances</a:t>
            </a:r>
            <a:r>
              <a:rPr lang="en-GB" sz="900" dirty="0"/>
              <a:t> should be:</a:t>
            </a:r>
          </a:p>
          <a:p>
            <a:pPr>
              <a:buFontTx/>
              <a:buChar char="•"/>
            </a:pPr>
            <a:r>
              <a:rPr lang="en-GB" sz="900" dirty="0"/>
              <a:t>Tangible, actionable and practical</a:t>
            </a:r>
          </a:p>
          <a:p>
            <a:pPr>
              <a:buFontTx/>
              <a:buChar char="•"/>
            </a:pPr>
            <a:r>
              <a:rPr lang="en-GB" sz="900" dirty="0"/>
              <a:t>Articulated using appropriate measures</a:t>
            </a:r>
          </a:p>
          <a:p>
            <a:pPr>
              <a:buFontTx/>
              <a:buChar char="•"/>
            </a:pPr>
            <a:r>
              <a:rPr lang="en-GB" sz="900" dirty="0"/>
              <a:t>Allocated across business units at an appropriate level for effective management and monitoring</a:t>
            </a:r>
          </a:p>
          <a:p>
            <a:pPr>
              <a:buFontTx/>
              <a:buChar char="•"/>
            </a:pPr>
            <a:r>
              <a:rPr lang="en-GB" sz="900" dirty="0"/>
              <a:t>Clearly communicated both internally and externally</a:t>
            </a:r>
          </a:p>
          <a:p>
            <a:endParaRPr lang="en-GB" sz="900" dirty="0"/>
          </a:p>
          <a:p>
            <a:endParaRPr lang="en-GB" sz="900" dirty="0"/>
          </a:p>
        </p:txBody>
      </p:sp>
    </p:spTree>
    <p:extLst>
      <p:ext uri="{BB962C8B-B14F-4D97-AF65-F5344CB8AC3E}">
        <p14:creationId xmlns:p14="http://schemas.microsoft.com/office/powerpoint/2010/main" val="402442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p:txBody>
          <a:bodyPr/>
          <a:lstStyle/>
          <a:p>
            <a:pPr>
              <a:defRPr/>
            </a:pPr>
            <a:fld id="{2ECFA90A-4FB5-4E8D-9024-2EF120745D12}" type="slidenum">
              <a:rPr lang="en-GB" altLang="en-US" smtClean="0"/>
              <a:pPr>
                <a:defRPr/>
              </a:pPr>
              <a:t>57</a:t>
            </a:fld>
            <a:endParaRPr lang="en-GB" altLang="en-US"/>
          </a:p>
        </p:txBody>
      </p:sp>
      <p:sp>
        <p:nvSpPr>
          <p:cNvPr id="34509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345092" name="Rectangle 3"/>
          <p:cNvSpPr>
            <a:spLocks noGrp="1" noChangeArrowheads="1"/>
          </p:cNvSpPr>
          <p:nvPr>
            <p:ph type="body" idx="1"/>
          </p:nvPr>
        </p:nvSpPr>
        <p:spPr bwMode="auto">
          <a:xfrm>
            <a:off x="912317" y="4343704"/>
            <a:ext cx="5258097" cy="4454071"/>
          </a:xfrm>
          <a:noFill/>
        </p:spPr>
        <p:txBody>
          <a:bodyPr wrap="square" lIns="86171" tIns="43085" rIns="86171" bIns="43085" numCol="1" anchor="t" anchorCtr="0" compatLnSpc="1">
            <a:prstTxWarp prst="textNoShape">
              <a:avLst/>
            </a:prstTxWarp>
          </a:bodyPr>
          <a:lstStyle/>
          <a:p>
            <a:pPr marL="103612" indent="-103612">
              <a:buFont typeface="Wingdings" pitchFamily="2" charset="2"/>
              <a:buChar char="Ø"/>
            </a:pPr>
            <a:r>
              <a:rPr lang="en-GB" sz="900" dirty="0">
                <a:ea typeface="Arial Unicode MS" pitchFamily="34" charset="-128"/>
                <a:cs typeface="Arial Unicode MS" pitchFamily="34" charset="-128"/>
              </a:rPr>
              <a:t>Monitoring helps determine the effectiveness of the processes, technologies and personnel executing enterprise risk management. The entity establishes minimum standards for each component of enterprise risk management. The entity’s performance against these standards can then be monitored objectively. </a:t>
            </a:r>
          </a:p>
          <a:p>
            <a:pPr marL="103612" indent="-103612">
              <a:buFont typeface="Wingdings" pitchFamily="2" charset="2"/>
              <a:buChar char="Ø"/>
            </a:pPr>
            <a:r>
              <a:rPr lang="en-GB" sz="900" dirty="0">
                <a:ea typeface="Arial Unicode MS" pitchFamily="34" charset="-128"/>
                <a:cs typeface="Arial Unicode MS" pitchFamily="34" charset="-128"/>
              </a:rPr>
              <a:t>Monitoring can be done in two ways: through ongoing activities or separate evaluations.  Enterprise risk management mechanisms usually are structured to monitor themselves on an ongoing basis, at least to some degree.  </a:t>
            </a:r>
          </a:p>
          <a:p>
            <a:pPr marL="103612" indent="-103612">
              <a:buFont typeface="Wingdings" pitchFamily="2" charset="2"/>
              <a:buChar char="Ø"/>
            </a:pPr>
            <a:r>
              <a:rPr lang="en-GB" sz="900" dirty="0">
                <a:cs typeface="Times New Roman" pitchFamily="18" charset="0"/>
              </a:rPr>
              <a:t>Ongoing monitoring is built into the normal, recurring operating activities of an entity. Ongoing monitoring is performed on a real-time basis, reacts dynamically to changing conditions and is ingrained in the entity.  As a result, it is more effective than separate evaluations. </a:t>
            </a:r>
            <a:endParaRPr lang="en-GB" sz="900" dirty="0">
              <a:ea typeface="Arial Unicode MS" pitchFamily="34" charset="-128"/>
              <a:cs typeface="Arial Unicode MS" pitchFamily="34" charset="-128"/>
            </a:endParaRPr>
          </a:p>
          <a:p>
            <a:pPr marL="103612" indent="-103612">
              <a:buFont typeface="Wingdings" pitchFamily="2" charset="2"/>
              <a:buChar char="Ø"/>
            </a:pPr>
            <a:r>
              <a:rPr lang="en-GB" sz="900" dirty="0">
                <a:ea typeface="Arial Unicode MS" pitchFamily="34" charset="-128"/>
                <a:cs typeface="Arial Unicode MS" pitchFamily="34" charset="-128"/>
              </a:rPr>
              <a:t>The greater the degree and effectiveness of ongoing monitoring, the lesser need for separate evaluations.  The frequency of separate evaluations is a matter of management's judgment. In making that determination, consideration is given to </a:t>
            </a:r>
          </a:p>
          <a:p>
            <a:pPr marL="525566" lvl="1" indent="-103612">
              <a:buFontTx/>
              <a:buChar char="•"/>
            </a:pPr>
            <a:r>
              <a:rPr lang="en-GB" sz="900" dirty="0">
                <a:ea typeface="Arial Unicode MS" pitchFamily="34" charset="-128"/>
                <a:cs typeface="Arial Unicode MS" pitchFamily="34" charset="-128"/>
              </a:rPr>
              <a:t>the nature and degree of changes occurring, from both internal and external events, and their associated risks; </a:t>
            </a:r>
          </a:p>
          <a:p>
            <a:pPr marL="525566" lvl="1" indent="-103612">
              <a:buFontTx/>
              <a:buChar char="•"/>
            </a:pPr>
            <a:r>
              <a:rPr lang="en-GB" sz="900" dirty="0">
                <a:ea typeface="Arial Unicode MS" pitchFamily="34" charset="-128"/>
                <a:cs typeface="Arial Unicode MS" pitchFamily="34" charset="-128"/>
              </a:rPr>
              <a:t>the competence and experience of the personnel implementing risk responses and related controls; and </a:t>
            </a:r>
          </a:p>
          <a:p>
            <a:pPr marL="525566" lvl="1" indent="-103612">
              <a:buFontTx/>
              <a:buChar char="•"/>
            </a:pPr>
            <a:r>
              <a:rPr lang="en-GB" sz="900" dirty="0">
                <a:ea typeface="Arial Unicode MS" pitchFamily="34" charset="-128"/>
                <a:cs typeface="Arial Unicode MS" pitchFamily="34" charset="-128"/>
              </a:rPr>
              <a:t>the results of the ongoing monitoring. </a:t>
            </a:r>
          </a:p>
          <a:p>
            <a:pPr marL="103612" indent="-103612">
              <a:buFont typeface="Wingdings" pitchFamily="2" charset="2"/>
              <a:buChar char="Ø"/>
            </a:pPr>
            <a:r>
              <a:rPr lang="en-GB" sz="900" dirty="0">
                <a:ea typeface="Arial Unicode MS" pitchFamily="34" charset="-128"/>
                <a:cs typeface="Arial Unicode MS" pitchFamily="34" charset="-128"/>
              </a:rPr>
              <a:t>Usually, some combination of ongoing monitoring and separate evaluations will ensure that enterprise risk management maintains its effectiveness over time. </a:t>
            </a:r>
          </a:p>
          <a:p>
            <a:pPr marL="103612" indent="-103612">
              <a:buFont typeface="Wingdings" pitchFamily="2" charset="2"/>
              <a:buChar char="Ø"/>
            </a:pPr>
            <a:r>
              <a:rPr lang="en-GB" sz="900" dirty="0">
                <a:latin typeface="Arial Unicode MS" pitchFamily="34" charset="-128"/>
                <a:ea typeface="Arial Unicode MS" pitchFamily="34" charset="-128"/>
                <a:cs typeface="Arial Unicode MS" pitchFamily="34" charset="-128"/>
              </a:rPr>
              <a:t>Deficiencies in an entity</a:t>
            </a:r>
            <a:r>
              <a:rPr lang="en-GB" sz="900" dirty="0">
                <a:ea typeface="Arial Unicode MS" pitchFamily="34" charset="-128"/>
                <a:cs typeface="Arial Unicode MS" pitchFamily="34" charset="-128"/>
              </a:rPr>
              <a:t>’</a:t>
            </a:r>
            <a:r>
              <a:rPr lang="en-GB" sz="900" dirty="0">
                <a:latin typeface="Arial Unicode MS" pitchFamily="34" charset="-128"/>
                <a:ea typeface="Arial Unicode MS" pitchFamily="34" charset="-128"/>
                <a:cs typeface="Arial Unicode MS" pitchFamily="34" charset="-128"/>
              </a:rPr>
              <a:t>s enterprise risk management may surface from many sources, including the entity's ongoing monitoring procedures, separate evaluations and external parties. </a:t>
            </a:r>
            <a:r>
              <a:rPr lang="en-GB" sz="900" dirty="0">
                <a:latin typeface="Arial Unicode MS" pitchFamily="34" charset="-128"/>
                <a:cs typeface="Times New Roman" pitchFamily="18" charset="0"/>
              </a:rPr>
              <a:t>All enterprise risk management deficiencies that affect the entity</a:t>
            </a:r>
            <a:r>
              <a:rPr lang="en-GB" sz="900" dirty="0">
                <a:cs typeface="Times New Roman" pitchFamily="18" charset="0"/>
              </a:rPr>
              <a:t>’</a:t>
            </a:r>
            <a:r>
              <a:rPr lang="en-GB" sz="900" dirty="0">
                <a:latin typeface="Arial Unicode MS" pitchFamily="34" charset="-128"/>
                <a:cs typeface="Times New Roman" pitchFamily="18" charset="0"/>
              </a:rPr>
              <a:t>s ability to develop and implement its strategy and to achieve its established objectives should be reported to those who can take necessary action, as discussed in the next section</a:t>
            </a:r>
            <a:r>
              <a:rPr lang="en-CA" sz="900" dirty="0">
                <a:latin typeface="Arial Unicode MS" pitchFamily="34" charset="-128"/>
                <a:ea typeface="Arial Unicode MS" pitchFamily="34" charset="-128"/>
                <a:cs typeface="Arial Unicode MS" pitchFamily="34" charset="-128"/>
              </a:rPr>
              <a:t> </a:t>
            </a:r>
          </a:p>
        </p:txBody>
      </p:sp>
    </p:spTree>
    <p:extLst>
      <p:ext uri="{BB962C8B-B14F-4D97-AF65-F5344CB8AC3E}">
        <p14:creationId xmlns:p14="http://schemas.microsoft.com/office/powerpoint/2010/main" val="2828835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p:txBody>
          <a:bodyPr/>
          <a:lstStyle/>
          <a:p>
            <a:pPr>
              <a:defRPr/>
            </a:pPr>
            <a:fld id="{12482D59-171E-43A8-9048-DF455ED22C07}" type="slidenum">
              <a:rPr lang="es-AR" smtClean="0"/>
              <a:pPr>
                <a:defRPr/>
              </a:pPr>
              <a:t>58</a:t>
            </a:fld>
            <a:endParaRPr lang="es-AR"/>
          </a:p>
        </p:txBody>
      </p:sp>
      <p:sp>
        <p:nvSpPr>
          <p:cNvPr id="34918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349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PE"/>
          </a:p>
        </p:txBody>
      </p:sp>
    </p:spTree>
    <p:extLst>
      <p:ext uri="{BB962C8B-B14F-4D97-AF65-F5344CB8AC3E}">
        <p14:creationId xmlns:p14="http://schemas.microsoft.com/office/powerpoint/2010/main" val="217758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1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510980" name="Slide Number Placeholder 3"/>
          <p:cNvSpPr>
            <a:spLocks noGrp="1"/>
          </p:cNvSpPr>
          <p:nvPr>
            <p:ph type="sldNum" sz="quarter" idx="5"/>
          </p:nvPr>
        </p:nvSpPr>
        <p:spPr/>
        <p:txBody>
          <a:bodyPr/>
          <a:lstStyle/>
          <a:p>
            <a:pPr>
              <a:defRPr/>
            </a:pPr>
            <a:fld id="{A5794CF8-5C14-4CD0-9CC4-1CE6EE2C6933}" type="slidenum">
              <a:rPr lang="en-GB" smtClean="0"/>
              <a:pPr>
                <a:defRPr/>
              </a:pPr>
              <a:t>63</a:t>
            </a:fld>
            <a:endParaRPr lang="en-GB"/>
          </a:p>
        </p:txBody>
      </p:sp>
    </p:spTree>
    <p:extLst>
      <p:ext uri="{BB962C8B-B14F-4D97-AF65-F5344CB8AC3E}">
        <p14:creationId xmlns:p14="http://schemas.microsoft.com/office/powerpoint/2010/main" val="390134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3"/>
          <p:cNvSpPr>
            <a:spLocks noGrp="1" noChangeArrowheads="1"/>
          </p:cNvSpPr>
          <p:nvPr>
            <p:ph type="dt" sz="quarter" idx="1"/>
          </p:nvPr>
        </p:nvSpPr>
        <p:spPr/>
        <p:txBody>
          <a:bodyPr/>
          <a:lstStyle/>
          <a:p>
            <a:pPr>
              <a:defRPr/>
            </a:pPr>
            <a:r>
              <a:rPr lang="en-GB"/>
              <a:t>Date</a:t>
            </a:r>
          </a:p>
        </p:txBody>
      </p:sp>
      <p:sp>
        <p:nvSpPr>
          <p:cNvPr id="378883" name="Rectangle 7"/>
          <p:cNvSpPr>
            <a:spLocks noGrp="1" noChangeArrowheads="1"/>
          </p:cNvSpPr>
          <p:nvPr>
            <p:ph type="sldNum" sz="quarter" idx="5"/>
          </p:nvPr>
        </p:nvSpPr>
        <p:spPr/>
        <p:txBody>
          <a:bodyPr/>
          <a:lstStyle/>
          <a:p>
            <a:pPr>
              <a:defRPr/>
            </a:pPr>
            <a:fld id="{703A8101-7665-47F1-99A4-525C73B86E39}" type="slidenum">
              <a:rPr lang="en-GB" smtClean="0"/>
              <a:pPr>
                <a:defRPr/>
              </a:pPr>
              <a:t>64</a:t>
            </a:fld>
            <a:endParaRPr lang="en-GB"/>
          </a:p>
        </p:txBody>
      </p:sp>
      <p:sp>
        <p:nvSpPr>
          <p:cNvPr id="4506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506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PE"/>
          </a:p>
        </p:txBody>
      </p:sp>
    </p:spTree>
    <p:extLst>
      <p:ext uri="{BB962C8B-B14F-4D97-AF65-F5344CB8AC3E}">
        <p14:creationId xmlns:p14="http://schemas.microsoft.com/office/powerpoint/2010/main" val="504423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93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510980" name="Slide Number Placeholder 3"/>
          <p:cNvSpPr>
            <a:spLocks noGrp="1"/>
          </p:cNvSpPr>
          <p:nvPr>
            <p:ph type="sldNum" sz="quarter" idx="5"/>
          </p:nvPr>
        </p:nvSpPr>
        <p:spPr/>
        <p:txBody>
          <a:bodyPr/>
          <a:lstStyle/>
          <a:p>
            <a:pPr>
              <a:defRPr/>
            </a:pPr>
            <a:fld id="{4DBAED7A-D2C2-4E66-92DD-A9257DB1533C}" type="slidenum">
              <a:rPr lang="en-GB" smtClean="0"/>
              <a:pPr>
                <a:defRPr/>
              </a:pPr>
              <a:t>72</a:t>
            </a:fld>
            <a:endParaRPr lang="en-GB"/>
          </a:p>
        </p:txBody>
      </p:sp>
    </p:spTree>
    <p:extLst>
      <p:ext uri="{BB962C8B-B14F-4D97-AF65-F5344CB8AC3E}">
        <p14:creationId xmlns:p14="http://schemas.microsoft.com/office/powerpoint/2010/main" val="417033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p>
            <a:pPr>
              <a:defRPr/>
            </a:pPr>
            <a:fld id="{C9AC7201-F7F8-4D19-8377-966BEAA17E2C}" type="slidenum">
              <a:rPr lang="es-ES" smtClean="0"/>
              <a:pPr>
                <a:defRPr/>
              </a:pPr>
              <a:t>5</a:t>
            </a:fld>
            <a:endParaRPr lang="es-ES"/>
          </a:p>
        </p:txBody>
      </p:sp>
      <p:sp>
        <p:nvSpPr>
          <p:cNvPr id="3082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308228"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s-PE"/>
              <a:t>Muy buenos días con todos.</a:t>
            </a:r>
          </a:p>
          <a:p>
            <a:pPr eaLnBrk="1" hangingPunct="1"/>
            <a:r>
              <a:rPr lang="es-PE"/>
              <a:t>Bienvenidos a este primer taller sobre Gobierno Corporativo y Control interno que desarrollaremos en las próximas tres horas en esta y en otras sesiones programadas en los próximos meses.</a:t>
            </a:r>
          </a:p>
          <a:p>
            <a:pPr eaLnBrk="1" hangingPunct="1"/>
            <a:r>
              <a:rPr lang="es-PE"/>
              <a:t>Este taller es un complemento del Toyota Way y el Toyota Value porque buscamos algo que es muy importante “Generar Valor Agregado”.</a:t>
            </a:r>
          </a:p>
          <a:p>
            <a:pPr eaLnBrk="1" hangingPunct="1"/>
            <a:r>
              <a:rPr lang="es-PE"/>
              <a:t>En la práctica del Toyota Way y el Toyota Value generamos un valor diferenciado que nos hace más competitivos, más preferidos por nuestros clientes que se traduce en incremento de los niveles de producción y ventas a nivel global, regional y local. </a:t>
            </a:r>
          </a:p>
          <a:p>
            <a:pPr eaLnBrk="1" hangingPunct="1"/>
            <a:r>
              <a:rPr lang="es-PE"/>
              <a:t>Del mismo modo, en la práctica de un Buen Gobierno Corporativo generamos un valor agregado que nos da un trato diferenciado en el mercado financiero y que eleva el valor de las acciones cotizadas en bolsa.</a:t>
            </a:r>
          </a:p>
          <a:p>
            <a:pPr eaLnBrk="1" hangingPunct="1"/>
            <a:r>
              <a:rPr lang="es-PE"/>
              <a:t>Alguien de ustedes puede decir: Para qué sirve todo esto si nosotros somos una empresa muy pequeña, no cotizamos en bolsa, no necesitamos obtener ninguna ventaja del sistema financiero por nosotros mismos porque en cuanto decimos que somos filiales de TMC y MBK, dos empresas muy poderosas en el mundo, todos los bancos nos abren las puertas de par en par.</a:t>
            </a:r>
          </a:p>
          <a:p>
            <a:pPr eaLnBrk="1" hangingPunct="1"/>
            <a:r>
              <a:rPr lang="es-PE"/>
              <a:t>Todo este razonamiento es interesante y puede ser motivo de discusión más adelante cuando profundicemos un poco más en el tema. Piensen en ello y veamos después con la participación de todos que tan cierto es este razonamiento.</a:t>
            </a:r>
          </a:p>
          <a:p>
            <a:pPr eaLnBrk="1" hangingPunct="1"/>
            <a:r>
              <a:rPr lang="es-PE"/>
              <a:t>Quiero presentarles al Sr. Armando Villacorta, él es un consultor experto en el tema que voy a invitarlo a presentarse a nuestro estilo.</a:t>
            </a:r>
          </a:p>
          <a:p>
            <a:pPr eaLnBrk="1" hangingPunct="1"/>
            <a:endParaRPr lang="es-PE"/>
          </a:p>
          <a:p>
            <a:pPr eaLnBrk="1" hangingPunct="1"/>
            <a:r>
              <a:rPr lang="es-PE"/>
              <a:t>Al igual que en el TW y el TV, Armando va a oficiar de facilitador de este taller, el que les hable va a ser su ayudante, ambos trataremos de que al final del taller todos entendamos un poco más sobre este tema.</a:t>
            </a:r>
            <a:endParaRPr lang="es-ES"/>
          </a:p>
        </p:txBody>
      </p:sp>
    </p:spTree>
    <p:extLst>
      <p:ext uri="{BB962C8B-B14F-4D97-AF65-F5344CB8AC3E}">
        <p14:creationId xmlns:p14="http://schemas.microsoft.com/office/powerpoint/2010/main" val="33531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94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510980" name="Slide Number Placeholder 3"/>
          <p:cNvSpPr>
            <a:spLocks noGrp="1"/>
          </p:cNvSpPr>
          <p:nvPr>
            <p:ph type="sldNum" sz="quarter" idx="5"/>
          </p:nvPr>
        </p:nvSpPr>
        <p:spPr/>
        <p:txBody>
          <a:bodyPr/>
          <a:lstStyle/>
          <a:p>
            <a:pPr>
              <a:defRPr/>
            </a:pPr>
            <a:fld id="{6AC750B6-F911-4077-B76B-1E54023FA9F6}" type="slidenum">
              <a:rPr lang="en-GB" smtClean="0"/>
              <a:pPr>
                <a:defRPr/>
              </a:pPr>
              <a:t>73</a:t>
            </a:fld>
            <a:endParaRPr lang="en-GB"/>
          </a:p>
        </p:txBody>
      </p:sp>
    </p:spTree>
    <p:extLst>
      <p:ext uri="{BB962C8B-B14F-4D97-AF65-F5344CB8AC3E}">
        <p14:creationId xmlns:p14="http://schemas.microsoft.com/office/powerpoint/2010/main" val="1489796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p:txBody>
          <a:bodyPr/>
          <a:lstStyle/>
          <a:p>
            <a:pPr>
              <a:defRPr/>
            </a:pPr>
            <a:fld id="{DE2D6207-B478-4F3A-B9C0-AA821F7B7D24}" type="slidenum">
              <a:rPr lang="es-AR" smtClean="0"/>
              <a:pPr>
                <a:defRPr/>
              </a:pPr>
              <a:t>74</a:t>
            </a:fld>
            <a:endParaRPr lang="es-AR"/>
          </a:p>
        </p:txBody>
      </p:sp>
      <p:sp>
        <p:nvSpPr>
          <p:cNvPr id="3522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352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PE"/>
          </a:p>
        </p:txBody>
      </p:sp>
    </p:spTree>
    <p:extLst>
      <p:ext uri="{BB962C8B-B14F-4D97-AF65-F5344CB8AC3E}">
        <p14:creationId xmlns:p14="http://schemas.microsoft.com/office/powerpoint/2010/main" val="2196511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510980" name="Slide Number Placeholder 3"/>
          <p:cNvSpPr>
            <a:spLocks noGrp="1"/>
          </p:cNvSpPr>
          <p:nvPr>
            <p:ph type="sldNum" sz="quarter" idx="5"/>
          </p:nvPr>
        </p:nvSpPr>
        <p:spPr/>
        <p:txBody>
          <a:bodyPr/>
          <a:lstStyle/>
          <a:p>
            <a:pPr>
              <a:defRPr/>
            </a:pPr>
            <a:fld id="{4AF2EF6E-E942-4969-9020-3B775262266F}" type="slidenum">
              <a:rPr lang="en-GB" smtClean="0"/>
              <a:pPr>
                <a:defRPr/>
              </a:pPr>
              <a:t>76</a:t>
            </a:fld>
            <a:endParaRPr lang="en-GB"/>
          </a:p>
        </p:txBody>
      </p:sp>
    </p:spTree>
    <p:extLst>
      <p:ext uri="{BB962C8B-B14F-4D97-AF65-F5344CB8AC3E}">
        <p14:creationId xmlns:p14="http://schemas.microsoft.com/office/powerpoint/2010/main" val="703343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510980" name="Slide Number Placeholder 3"/>
          <p:cNvSpPr>
            <a:spLocks noGrp="1"/>
          </p:cNvSpPr>
          <p:nvPr>
            <p:ph type="sldNum" sz="quarter" idx="5"/>
          </p:nvPr>
        </p:nvSpPr>
        <p:spPr/>
        <p:txBody>
          <a:bodyPr/>
          <a:lstStyle/>
          <a:p>
            <a:pPr>
              <a:defRPr/>
            </a:pPr>
            <a:fld id="{4AF2EF6E-E942-4969-9020-3B775262266F}" type="slidenum">
              <a:rPr lang="en-GB" smtClean="0"/>
              <a:pPr>
                <a:defRPr/>
              </a:pPr>
              <a:t>77</a:t>
            </a:fld>
            <a:endParaRPr lang="en-GB"/>
          </a:p>
        </p:txBody>
      </p:sp>
    </p:spTree>
    <p:extLst>
      <p:ext uri="{BB962C8B-B14F-4D97-AF65-F5344CB8AC3E}">
        <p14:creationId xmlns:p14="http://schemas.microsoft.com/office/powerpoint/2010/main" val="181318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510980" name="Slide Number Placeholder 3"/>
          <p:cNvSpPr>
            <a:spLocks noGrp="1"/>
          </p:cNvSpPr>
          <p:nvPr>
            <p:ph type="sldNum" sz="quarter" idx="5"/>
          </p:nvPr>
        </p:nvSpPr>
        <p:spPr/>
        <p:txBody>
          <a:bodyPr/>
          <a:lstStyle/>
          <a:p>
            <a:pPr>
              <a:defRPr/>
            </a:pPr>
            <a:fld id="{4AF2EF6E-E942-4969-9020-3B775262266F}" type="slidenum">
              <a:rPr lang="en-GB" smtClean="0"/>
              <a:pPr>
                <a:defRPr/>
              </a:pPr>
              <a:t>78</a:t>
            </a:fld>
            <a:endParaRPr lang="en-GB"/>
          </a:p>
        </p:txBody>
      </p:sp>
    </p:spTree>
    <p:extLst>
      <p:ext uri="{BB962C8B-B14F-4D97-AF65-F5344CB8AC3E}">
        <p14:creationId xmlns:p14="http://schemas.microsoft.com/office/powerpoint/2010/main" val="286490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a:lstStyle/>
          <a:p>
            <a:fld id="{BA0C1D26-0898-4416-AAE8-13A19AF92104}" type="slidenum">
              <a:rPr lang="es-ES" altLang="es-ES"/>
              <a:pPr/>
              <a:t>9</a:t>
            </a:fld>
            <a:endParaRPr lang="es-ES" altLang="es-ES"/>
          </a:p>
        </p:txBody>
      </p:sp>
      <p:sp>
        <p:nvSpPr>
          <p:cNvPr id="98307" name="Rectangle 2"/>
          <p:cNvSpPr>
            <a:spLocks noGrp="1" noRot="1" noChangeAspect="1" noChangeArrowheads="1" noTextEdit="1"/>
          </p:cNvSpPr>
          <p:nvPr>
            <p:ph type="sldImg"/>
          </p:nvPr>
        </p:nvSpPr>
        <p:spPr bwMode="auto">
          <a:xfrm>
            <a:off x="1143000" y="762000"/>
            <a:ext cx="4573588" cy="3429000"/>
          </a:xfrm>
          <a:noFill/>
          <a:ln>
            <a:solidFill>
              <a:srgbClr val="000000"/>
            </a:solidFill>
            <a:miter lim="800000"/>
            <a:headEnd/>
            <a:tailEnd/>
          </a:ln>
        </p:spPr>
      </p:sp>
      <p:sp>
        <p:nvSpPr>
          <p:cNvPr id="98308" name="Rectangle 3"/>
          <p:cNvSpPr>
            <a:spLocks noGrp="1" noChangeArrowheads="1"/>
          </p:cNvSpPr>
          <p:nvPr>
            <p:ph type="body" idx="1"/>
          </p:nvPr>
        </p:nvSpPr>
        <p:spPr bwMode="auto">
          <a:xfrm>
            <a:off x="457200" y="4497388"/>
            <a:ext cx="5943600" cy="3884612"/>
          </a:xfrm>
          <a:noFill/>
        </p:spPr>
        <p:txBody>
          <a:bodyPr wrap="square" numCol="1" anchor="t" anchorCtr="0" compatLnSpc="1">
            <a:prstTxWarp prst="textNoShape">
              <a:avLst/>
            </a:prstTxWarp>
          </a:bodyPr>
          <a:lstStyle/>
          <a:p>
            <a:pPr eaLnBrk="1" hangingPunct="1"/>
            <a:r>
              <a:rPr lang="es-VE" altLang="es-ES"/>
              <a:t>A medida que los controles aparecen en la lámina, hable de una muestra representativa de ellos y otra vez haga énfasis en que un control es cualquier cosa que se hace para manejar los riesgos de no-lograr los objetivos del negocio.</a:t>
            </a:r>
          </a:p>
          <a:p>
            <a:pPr eaLnBrk="1" hangingPunct="1"/>
            <a:r>
              <a:rPr lang="es-VE" altLang="es-ES"/>
              <a:t>Obtenga de los participantes otros ejemplos de controles, enfocándose en controles no financieros/no tradicionales donde sea posible. </a:t>
            </a:r>
          </a:p>
          <a:p>
            <a:pPr eaLnBrk="1" hangingPunct="1"/>
            <a:endParaRPr lang="es-VE" altLang="es-ES"/>
          </a:p>
          <a:p>
            <a:pPr algn="r" eaLnBrk="1" hangingPunct="1"/>
            <a:r>
              <a:rPr lang="es-VE" altLang="es-ES"/>
              <a:t>[Mouse-click -&gt; próxima lámina: </a:t>
            </a:r>
            <a:r>
              <a:rPr lang="es-VE" altLang="es-ES" b="1"/>
              <a:t>Así que quién es responsable de diseñar y mantener el ambiente del control?...] </a:t>
            </a:r>
          </a:p>
          <a:p>
            <a:pPr algn="r" eaLnBrk="1" hangingPunct="1"/>
            <a:endParaRPr lang="es-VE" altLang="es-ES"/>
          </a:p>
        </p:txBody>
      </p:sp>
    </p:spTree>
    <p:extLst>
      <p:ext uri="{BB962C8B-B14F-4D97-AF65-F5344CB8AC3E}">
        <p14:creationId xmlns:p14="http://schemas.microsoft.com/office/powerpoint/2010/main" val="409192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a:lstStyle/>
          <a:p>
            <a:fld id="{846FFD18-9E8F-4466-98BC-4D2645E81124}" type="slidenum">
              <a:rPr lang="es-ES" altLang="es-ES"/>
              <a:pPr/>
              <a:t>14</a:t>
            </a:fld>
            <a:endParaRPr lang="es-ES" altLang="es-ES"/>
          </a:p>
        </p:txBody>
      </p:sp>
    </p:spTree>
    <p:extLst>
      <p:ext uri="{BB962C8B-B14F-4D97-AF65-F5344CB8AC3E}">
        <p14:creationId xmlns:p14="http://schemas.microsoft.com/office/powerpoint/2010/main" val="269440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p>
            <a:pPr>
              <a:defRPr/>
            </a:pPr>
            <a:fld id="{C9AC7201-F7F8-4D19-8377-966BEAA17E2C}" type="slidenum">
              <a:rPr lang="es-ES" smtClean="0"/>
              <a:pPr>
                <a:defRPr/>
              </a:pPr>
              <a:t>15</a:t>
            </a:fld>
            <a:endParaRPr lang="es-ES"/>
          </a:p>
        </p:txBody>
      </p:sp>
      <p:sp>
        <p:nvSpPr>
          <p:cNvPr id="3082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308228"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s-PE"/>
              <a:t>Muy buenos días con todos.</a:t>
            </a:r>
          </a:p>
          <a:p>
            <a:pPr eaLnBrk="1" hangingPunct="1"/>
            <a:r>
              <a:rPr lang="es-PE"/>
              <a:t>Bienvenidos a este primer taller sobre Gobierno Corporativo y Control interno que desarrollaremos en las próximas tres horas en esta y en otras sesiones programadas en los próximos meses.</a:t>
            </a:r>
          </a:p>
          <a:p>
            <a:pPr eaLnBrk="1" hangingPunct="1"/>
            <a:r>
              <a:rPr lang="es-PE"/>
              <a:t>Este taller es un complemento del Toyota Way y el Toyota Value porque buscamos algo que es muy importante “Generar Valor Agregado”.</a:t>
            </a:r>
          </a:p>
          <a:p>
            <a:pPr eaLnBrk="1" hangingPunct="1"/>
            <a:r>
              <a:rPr lang="es-PE"/>
              <a:t>En la práctica del Toyota Way y el Toyota Value generamos un valor diferenciado que nos hace más competitivos, más preferidos por nuestros clientes que se traduce en incremento de los niveles de producción y ventas a nivel global, regional y local. </a:t>
            </a:r>
          </a:p>
          <a:p>
            <a:pPr eaLnBrk="1" hangingPunct="1"/>
            <a:r>
              <a:rPr lang="es-PE"/>
              <a:t>Del mismo modo, en la práctica de un Buen Gobierno Corporativo generamos un valor agregado que nos da un trato diferenciado en el mercado financiero y que eleva el valor de las acciones cotizadas en bolsa.</a:t>
            </a:r>
          </a:p>
          <a:p>
            <a:pPr eaLnBrk="1" hangingPunct="1"/>
            <a:r>
              <a:rPr lang="es-PE"/>
              <a:t>Alguien de ustedes puede decir: Para qué sirve todo esto si nosotros somos una empresa muy pequeña, no cotizamos en bolsa, no necesitamos obtener ninguna ventaja del sistema financiero por nosotros mismos porque en cuanto decimos que somos filiales de TMC y MBK, dos empresas muy poderosas en el mundo, todos los bancos nos abren las puertas de par en par.</a:t>
            </a:r>
          </a:p>
          <a:p>
            <a:pPr eaLnBrk="1" hangingPunct="1"/>
            <a:r>
              <a:rPr lang="es-PE"/>
              <a:t>Todo este razonamiento es interesante y puede ser motivo de discusión más adelante cuando profundicemos un poco más en el tema. Piensen en ello y veamos después con la participación de todos que tan cierto es este razonamiento.</a:t>
            </a:r>
          </a:p>
          <a:p>
            <a:pPr eaLnBrk="1" hangingPunct="1"/>
            <a:r>
              <a:rPr lang="es-PE"/>
              <a:t>Quiero presentarles al Sr. Armando Villacorta, él es un consultor experto en el tema que voy a invitarlo a presentarse a nuestro estilo.</a:t>
            </a:r>
          </a:p>
          <a:p>
            <a:pPr eaLnBrk="1" hangingPunct="1"/>
            <a:endParaRPr lang="es-PE"/>
          </a:p>
          <a:p>
            <a:pPr eaLnBrk="1" hangingPunct="1"/>
            <a:r>
              <a:rPr lang="es-PE"/>
              <a:t>Al igual que en el TW y el TV, Armando va a oficiar de facilitador de este taller, el que les hable va a ser su ayudante, ambos trataremos de que al final del taller todos entendamos un poco más sobre este tema.</a:t>
            </a:r>
            <a:endParaRPr lang="es-ES"/>
          </a:p>
        </p:txBody>
      </p:sp>
    </p:spTree>
    <p:extLst>
      <p:ext uri="{BB962C8B-B14F-4D97-AF65-F5344CB8AC3E}">
        <p14:creationId xmlns:p14="http://schemas.microsoft.com/office/powerpoint/2010/main" val="19028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01380" name="Slide Number Placeholder 3"/>
          <p:cNvSpPr>
            <a:spLocks noGrp="1"/>
          </p:cNvSpPr>
          <p:nvPr>
            <p:ph type="sldNum" sz="quarter" idx="5"/>
          </p:nvPr>
        </p:nvSpPr>
        <p:spPr bwMode="auto">
          <a:noFill/>
          <a:ln>
            <a:miter lim="800000"/>
            <a:headEnd/>
            <a:tailEnd/>
          </a:ln>
        </p:spPr>
        <p:txBody>
          <a:bodyPr/>
          <a:lstStyle/>
          <a:p>
            <a:fld id="{D21B8198-E0B9-40BB-9754-BBF32D860AA3}" type="slidenum">
              <a:rPr lang="en-GB"/>
              <a:pPr/>
              <a:t>16</a:t>
            </a:fld>
            <a:endParaRPr lang="en-GB"/>
          </a:p>
        </p:txBody>
      </p:sp>
    </p:spTree>
    <p:extLst>
      <p:ext uri="{BB962C8B-B14F-4D97-AF65-F5344CB8AC3E}">
        <p14:creationId xmlns:p14="http://schemas.microsoft.com/office/powerpoint/2010/main" val="358601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02404" name="Slide Number Placeholder 3"/>
          <p:cNvSpPr>
            <a:spLocks noGrp="1"/>
          </p:cNvSpPr>
          <p:nvPr>
            <p:ph type="sldNum" sz="quarter" idx="5"/>
          </p:nvPr>
        </p:nvSpPr>
        <p:spPr bwMode="auto">
          <a:noFill/>
          <a:ln>
            <a:miter lim="800000"/>
            <a:headEnd/>
            <a:tailEnd/>
          </a:ln>
        </p:spPr>
        <p:txBody>
          <a:bodyPr/>
          <a:lstStyle/>
          <a:p>
            <a:fld id="{7ACD9DAC-AE28-4850-8816-551C44966CA9}" type="slidenum">
              <a:rPr lang="en-GB"/>
              <a:pPr/>
              <a:t>17</a:t>
            </a:fld>
            <a:endParaRPr lang="en-GB"/>
          </a:p>
        </p:txBody>
      </p:sp>
    </p:spTree>
    <p:extLst>
      <p:ext uri="{BB962C8B-B14F-4D97-AF65-F5344CB8AC3E}">
        <p14:creationId xmlns:p14="http://schemas.microsoft.com/office/powerpoint/2010/main" val="2268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03428" name="Slide Number Placeholder 3"/>
          <p:cNvSpPr>
            <a:spLocks noGrp="1"/>
          </p:cNvSpPr>
          <p:nvPr>
            <p:ph type="sldNum" sz="quarter" idx="5"/>
          </p:nvPr>
        </p:nvSpPr>
        <p:spPr bwMode="auto">
          <a:noFill/>
          <a:ln>
            <a:miter lim="800000"/>
            <a:headEnd/>
            <a:tailEnd/>
          </a:ln>
        </p:spPr>
        <p:txBody>
          <a:bodyPr/>
          <a:lstStyle/>
          <a:p>
            <a:fld id="{E8B31DE6-A3AF-4D00-9FCB-227F52A6941D}" type="slidenum">
              <a:rPr lang="en-GB"/>
              <a:pPr/>
              <a:t>18</a:t>
            </a:fld>
            <a:endParaRPr lang="en-GB"/>
          </a:p>
        </p:txBody>
      </p:sp>
    </p:spTree>
    <p:extLst>
      <p:ext uri="{BB962C8B-B14F-4D97-AF65-F5344CB8AC3E}">
        <p14:creationId xmlns:p14="http://schemas.microsoft.com/office/powerpoint/2010/main" val="88934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a:lstStyle/>
          <a:p>
            <a:fld id="{F3B6CF2F-0DCE-4108-8658-142F6C08D5CA}" type="slidenum">
              <a:rPr lang="es-ES"/>
              <a:pPr/>
              <a:t>19</a:t>
            </a:fld>
            <a:endParaRPr lang="es-ES"/>
          </a:p>
        </p:txBody>
      </p:sp>
      <p:sp>
        <p:nvSpPr>
          <p:cNvPr id="10445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s-PE"/>
              <a:t>Muy buenos días con todos.</a:t>
            </a:r>
          </a:p>
          <a:p>
            <a:pPr eaLnBrk="1" hangingPunct="1"/>
            <a:r>
              <a:rPr lang="es-PE"/>
              <a:t>Bienvenidos a este primer taller sobre Gobierno Corporativo y Control interno que desarrollaremos en las próximas tres horas en esta y en otras sesiones programadas en los próximos meses.</a:t>
            </a:r>
          </a:p>
          <a:p>
            <a:pPr eaLnBrk="1" hangingPunct="1"/>
            <a:r>
              <a:rPr lang="es-PE"/>
              <a:t>Este taller es un complemento del Toyota Way y el Toyota Value porque buscamos algo que es muy importante “Generar Valor Agregado”.</a:t>
            </a:r>
          </a:p>
          <a:p>
            <a:pPr eaLnBrk="1" hangingPunct="1"/>
            <a:r>
              <a:rPr lang="es-PE"/>
              <a:t>En la práctica del Toyota Way y el Toyota Value generamos un valor diferenciado que nos hace más competitivos, más preferidos por nuestros clientes que se traduce en incremento de los niveles de producción y ventas a nivel global, regional y local. </a:t>
            </a:r>
          </a:p>
          <a:p>
            <a:pPr eaLnBrk="1" hangingPunct="1"/>
            <a:r>
              <a:rPr lang="es-PE"/>
              <a:t>Del mismo modo, en la práctica de un Buen Gobierno Corporativo generamos un valor agregado que nos da un trato diferenciado en el mercado financiero y que eleva el valor de las acciones cotizadas en bolsa.</a:t>
            </a:r>
          </a:p>
          <a:p>
            <a:pPr eaLnBrk="1" hangingPunct="1"/>
            <a:r>
              <a:rPr lang="es-PE"/>
              <a:t>Alguien de ustedes puede decir: Para qué sirve todo esto si nosotros somos una empresa muy pequeña, no cotizamos en bolsa, no necesitamos obtener ninguna ventaja del sistema financiero por nosotros mismos porque en cuanto decimos que somos filiales de TMC y MBK, dos empresas muy poderosas en el mundo, todos los bancos nos abren las puertas de par en par.</a:t>
            </a:r>
          </a:p>
          <a:p>
            <a:pPr eaLnBrk="1" hangingPunct="1"/>
            <a:r>
              <a:rPr lang="es-PE"/>
              <a:t>Todo este razonamiento es interesante y puede ser motivo de discusión más adelante cuando profundicemos un poco más en el tema. Piensen en ello y veamos después con la participación de todos que tan cierto es este razonamiento.</a:t>
            </a:r>
          </a:p>
          <a:p>
            <a:pPr eaLnBrk="1" hangingPunct="1"/>
            <a:r>
              <a:rPr lang="es-PE"/>
              <a:t>Quiero presentarles al Sr. Armando Villacorta, él es un consultor experto en el tema que voy a invitarlo a presentarse a nuestro estilo.</a:t>
            </a:r>
          </a:p>
          <a:p>
            <a:pPr eaLnBrk="1" hangingPunct="1"/>
            <a:endParaRPr lang="es-PE"/>
          </a:p>
          <a:p>
            <a:pPr eaLnBrk="1" hangingPunct="1"/>
            <a:r>
              <a:rPr lang="es-PE"/>
              <a:t>Al igual que en el TW y el TV, Armando va a oficiar de facilitador de este taller, el que les hable va a ser su ayudante, ambos trataremos de que al final del taller todos entendamos un poco más sobre este tema.</a:t>
            </a:r>
            <a:endParaRPr lang="es-ES"/>
          </a:p>
        </p:txBody>
      </p:sp>
    </p:spTree>
    <p:extLst>
      <p:ext uri="{BB962C8B-B14F-4D97-AF65-F5344CB8AC3E}">
        <p14:creationId xmlns:p14="http://schemas.microsoft.com/office/powerpoint/2010/main" val="253549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Tree>
    <p:extLst>
      <p:ext uri="{BB962C8B-B14F-4D97-AF65-F5344CB8AC3E}">
        <p14:creationId xmlns:p14="http://schemas.microsoft.com/office/powerpoint/2010/main" val="362349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2" y="365127"/>
            <a:ext cx="7886700" cy="1325563"/>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2"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8650" y="6356353"/>
            <a:ext cx="2057400" cy="365125"/>
          </a:xfrm>
          <a:prstGeom prst="rect">
            <a:avLst/>
          </a:prstGeom>
        </p:spPr>
        <p:txBody>
          <a:bodyPr/>
          <a:lstStyle/>
          <a:p>
            <a:fld id="{7EA90E49-DDB0-4293-BB75-5D51916C2C57}" type="datetimeFigureOut">
              <a:rPr lang="es-PE" smtClean="0"/>
              <a:pPr/>
              <a:t>16/11/2016</a:t>
            </a:fld>
            <a:endParaRPr lang="es-PE"/>
          </a:p>
        </p:txBody>
      </p:sp>
      <p:sp>
        <p:nvSpPr>
          <p:cNvPr id="5" name="Marcador de pie de página 4"/>
          <p:cNvSpPr>
            <a:spLocks noGrp="1"/>
          </p:cNvSpPr>
          <p:nvPr>
            <p:ph type="ftr" sz="quarter" idx="11"/>
          </p:nvPr>
        </p:nvSpPr>
        <p:spPr>
          <a:xfrm>
            <a:off x="3028952" y="6356353"/>
            <a:ext cx="3086100" cy="365125"/>
          </a:xfrm>
          <a:prstGeom prst="rect">
            <a:avLst/>
          </a:prstGeom>
        </p:spPr>
        <p:txBody>
          <a:bodyPr/>
          <a:lstStyle/>
          <a:p>
            <a:endParaRPr lang="es-PE"/>
          </a:p>
        </p:txBody>
      </p:sp>
      <p:sp>
        <p:nvSpPr>
          <p:cNvPr id="6" name="Marcador de número de diapositiva 5"/>
          <p:cNvSpPr>
            <a:spLocks noGrp="1"/>
          </p:cNvSpPr>
          <p:nvPr>
            <p:ph type="sldNum" sz="quarter" idx="12"/>
          </p:nvPr>
        </p:nvSpPr>
        <p:spPr>
          <a:xfrm>
            <a:off x="6457950" y="6356353"/>
            <a:ext cx="2057400" cy="365125"/>
          </a:xfrm>
          <a:prstGeom prst="rect">
            <a:avLst/>
          </a:prstGeom>
        </p:spPr>
        <p:txBody>
          <a:bodyPr/>
          <a:lstStyle/>
          <a:p>
            <a:fld id="{B698B0D9-A486-41DC-9E48-FE12F52EFE7D}" type="slidenum">
              <a:rPr lang="es-PE" smtClean="0"/>
              <a:pPr/>
              <a:t>‹Nº›</a:t>
            </a:fld>
            <a:endParaRPr lang="es-PE"/>
          </a:p>
        </p:txBody>
      </p:sp>
    </p:spTree>
    <p:extLst>
      <p:ext uri="{BB962C8B-B14F-4D97-AF65-F5344CB8AC3E}">
        <p14:creationId xmlns:p14="http://schemas.microsoft.com/office/powerpoint/2010/main" val="315811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8650" y="6356353"/>
            <a:ext cx="2057400" cy="365125"/>
          </a:xfrm>
          <a:prstGeom prst="rect">
            <a:avLst/>
          </a:prstGeom>
        </p:spPr>
        <p:txBody>
          <a:bodyPr/>
          <a:lstStyle/>
          <a:p>
            <a:fld id="{7EA90E49-DDB0-4293-BB75-5D51916C2C57}" type="datetimeFigureOut">
              <a:rPr lang="es-PE" smtClean="0"/>
              <a:pPr/>
              <a:t>16/11/2016</a:t>
            </a:fld>
            <a:endParaRPr lang="es-PE"/>
          </a:p>
        </p:txBody>
      </p:sp>
      <p:sp>
        <p:nvSpPr>
          <p:cNvPr id="5" name="Marcador de pie de página 4"/>
          <p:cNvSpPr>
            <a:spLocks noGrp="1"/>
          </p:cNvSpPr>
          <p:nvPr>
            <p:ph type="ftr" sz="quarter" idx="11"/>
          </p:nvPr>
        </p:nvSpPr>
        <p:spPr>
          <a:xfrm>
            <a:off x="3028952" y="6356353"/>
            <a:ext cx="3086100" cy="365125"/>
          </a:xfrm>
          <a:prstGeom prst="rect">
            <a:avLst/>
          </a:prstGeom>
        </p:spPr>
        <p:txBody>
          <a:bodyPr/>
          <a:lstStyle/>
          <a:p>
            <a:endParaRPr lang="es-PE"/>
          </a:p>
        </p:txBody>
      </p:sp>
      <p:sp>
        <p:nvSpPr>
          <p:cNvPr id="6" name="Marcador de número de diapositiva 5"/>
          <p:cNvSpPr>
            <a:spLocks noGrp="1"/>
          </p:cNvSpPr>
          <p:nvPr>
            <p:ph type="sldNum" sz="quarter" idx="12"/>
          </p:nvPr>
        </p:nvSpPr>
        <p:spPr>
          <a:xfrm>
            <a:off x="6457950" y="6356353"/>
            <a:ext cx="2057400" cy="365125"/>
          </a:xfrm>
          <a:prstGeom prst="rect">
            <a:avLst/>
          </a:prstGeom>
        </p:spPr>
        <p:txBody>
          <a:bodyPr/>
          <a:lstStyle/>
          <a:p>
            <a:fld id="{B698B0D9-A486-41DC-9E48-FE12F52EFE7D}" type="slidenum">
              <a:rPr lang="es-PE" smtClean="0"/>
              <a:pPr/>
              <a:t>‹Nº›</a:t>
            </a:fld>
            <a:endParaRPr lang="es-PE"/>
          </a:p>
        </p:txBody>
      </p:sp>
    </p:spTree>
    <p:extLst>
      <p:ext uri="{BB962C8B-B14F-4D97-AF65-F5344CB8AC3E}">
        <p14:creationId xmlns:p14="http://schemas.microsoft.com/office/powerpoint/2010/main" val="2337791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2"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4"/>
          <p:cNvSpPr>
            <a:spLocks noGrp="1" noChangeArrowheads="1"/>
          </p:cNvSpPr>
          <p:nvPr>
            <p:ph type="dt" sz="half" idx="10"/>
          </p:nvPr>
        </p:nvSpPr>
        <p:spPr>
          <a:xfrm>
            <a:off x="628650" y="6356353"/>
            <a:ext cx="2057400" cy="365125"/>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028952" y="6356353"/>
            <a:ext cx="3086100" cy="365125"/>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457950" y="6356353"/>
            <a:ext cx="2057400" cy="365125"/>
          </a:xfrm>
          <a:prstGeom prst="rect">
            <a:avLst/>
          </a:prstGeom>
          <a:ln/>
        </p:spPr>
        <p:txBody>
          <a:bodyPr/>
          <a:lstStyle>
            <a:lvl1pPr>
              <a:defRPr/>
            </a:lvl1pPr>
          </a:lstStyle>
          <a:p>
            <a:pPr>
              <a:defRPr/>
            </a:pPr>
            <a:fld id="{2C684CF2-0F37-4771-B87D-D0DDC296FC7E}" type="slidenum">
              <a:rPr lang="es-ES" altLang="es-ES"/>
              <a:pPr>
                <a:defRPr/>
              </a:pPr>
              <a:t>‹Nº›</a:t>
            </a:fld>
            <a:endParaRPr lang="es-ES" alt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Divider">
    <p:spTree>
      <p:nvGrpSpPr>
        <p:cNvPr id="1" name=""/>
        <p:cNvGrpSpPr/>
        <p:nvPr/>
      </p:nvGrpSpPr>
      <p:grpSpPr>
        <a:xfrm>
          <a:off x="0" y="0"/>
          <a:ext cx="0" cy="0"/>
          <a:chOff x="0" y="0"/>
          <a:chExt cx="0" cy="0"/>
        </a:xfrm>
      </p:grpSpPr>
      <p:cxnSp>
        <p:nvCxnSpPr>
          <p:cNvPr id="4" name="Shape 11"/>
          <p:cNvCxnSpPr/>
          <p:nvPr/>
        </p:nvCxnSpPr>
        <p:spPr>
          <a:xfrm rot="5400000" flipH="1" flipV="1">
            <a:off x="4419602"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4"/>
            <a:ext cx="8077200" cy="1066799"/>
          </a:xfrm>
          <a:prstGeom prst="rect">
            <a:avLst/>
          </a:prstGeom>
        </p:spPr>
        <p:txBody>
          <a:bodyPr>
            <a:noAutofit/>
          </a:bodyPr>
          <a:lstStyle>
            <a:lvl1pPr>
              <a:lnSpc>
                <a:spcPct val="90000"/>
              </a:lnSpc>
              <a:defRPr sz="3200">
                <a:solidFill>
                  <a:schemeClr val="tx1"/>
                </a:solidFill>
              </a:defRPr>
            </a:lvl1pPr>
          </a:lstStyle>
          <a:p>
            <a:r>
              <a:rPr lang="en-US" noProof="0"/>
              <a:t>Click to edit Master title style</a:t>
            </a:r>
            <a:endParaRPr lang="en-GB" noProof="0"/>
          </a:p>
        </p:txBody>
      </p:sp>
      <p:sp>
        <p:nvSpPr>
          <p:cNvPr id="58" name="Subtitle 2"/>
          <p:cNvSpPr>
            <a:spLocks noGrp="1"/>
          </p:cNvSpPr>
          <p:nvPr>
            <p:ph type="subTitle" idx="1"/>
          </p:nvPr>
        </p:nvSpPr>
        <p:spPr bwMode="black">
          <a:xfrm>
            <a:off x="533400" y="1905004"/>
            <a:ext cx="8077200" cy="1371599"/>
          </a:xfrm>
          <a:prstGeom prst="rect">
            <a:avLst/>
          </a:prstGeo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5" name="Footer Placeholder 4"/>
          <p:cNvSpPr>
            <a:spLocks noGrp="1"/>
          </p:cNvSpPr>
          <p:nvPr>
            <p:ph type="ftr" sz="quarter" idx="10"/>
          </p:nvPr>
        </p:nvSpPr>
        <p:spPr>
          <a:xfrm>
            <a:off x="533400" y="6324601"/>
            <a:ext cx="5257800" cy="152400"/>
          </a:xfrm>
          <a:prstGeom prst="rect">
            <a:avLst/>
          </a:prstGeom>
        </p:spPr>
        <p:txBody>
          <a:bodyPr lIns="0" tIns="0" rIns="0" bIns="0" anchor="b">
            <a:noAutofit/>
          </a:bodyPr>
          <a:lstStyle>
            <a:lvl1pPr algn="l">
              <a:defRPr sz="1000">
                <a:solidFill>
                  <a:schemeClr val="tx1"/>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1"/>
          </p:nvPr>
        </p:nvSpPr>
        <p:spPr>
          <a:xfrm>
            <a:off x="7086603" y="6477000"/>
            <a:ext cx="1527174" cy="152400"/>
          </a:xfrm>
          <a:prstGeom prst="rect">
            <a:avLst/>
          </a:prstGeom>
        </p:spPr>
        <p:txBody>
          <a:bodyPr lIns="0" tIns="0" rIns="0" bIns="0">
            <a:noAutofit/>
          </a:bodyPr>
          <a:lstStyle>
            <a:lvl1pPr>
              <a:defRPr sz="1000" smtClean="0"/>
            </a:lvl1pPr>
          </a:lstStyle>
          <a:p>
            <a:pPr>
              <a:defRPr/>
            </a:pPr>
            <a:fld id="{42F3472B-4289-4E9F-A90E-0C219041645B}" type="slidenum">
              <a:rPr lang="en-GB" altLang="es-ES"/>
              <a:pPr>
                <a:defRPr/>
              </a:pPr>
              <a:t>‹Nº›</a:t>
            </a:fld>
            <a:endParaRPr lang="en-GB" altLang="es-ES"/>
          </a:p>
        </p:txBody>
      </p:sp>
      <p:sp>
        <p:nvSpPr>
          <p:cNvPr id="7" name="Date Placeholder 3"/>
          <p:cNvSpPr>
            <a:spLocks noGrp="1"/>
          </p:cNvSpPr>
          <p:nvPr>
            <p:ph type="dt" sz="half" idx="12"/>
          </p:nvPr>
        </p:nvSpPr>
        <p:spPr>
          <a:xfrm>
            <a:off x="7086600" y="6324601"/>
            <a:ext cx="1524000" cy="152400"/>
          </a:xfrm>
          <a:prstGeom prst="rect">
            <a:avLst/>
          </a:prstGeom>
        </p:spPr>
        <p:txBody>
          <a:bodyPr lIns="0" tIns="0" rIns="0" bIns="0">
            <a:noAutofit/>
          </a:bodyPr>
          <a:lstStyle>
            <a:lvl1pPr algn="r">
              <a:defRPr sz="1000">
                <a:solidFill>
                  <a:schemeClr val="tx1"/>
                </a:solidFill>
                <a:latin typeface="Arial" pitchFamily="34" charset="0"/>
                <a:cs typeface="Arial" pitchFamily="34" charset="0"/>
              </a:defRPr>
            </a:lvl1pPr>
          </a:lstStyle>
          <a:p>
            <a:pPr>
              <a:defRPr/>
            </a:pP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42"/>
            <a:ext cx="8229600"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3" name="Rectangle 4"/>
          <p:cNvSpPr>
            <a:spLocks noGrp="1" noChangeArrowheads="1"/>
          </p:cNvSpPr>
          <p:nvPr>
            <p:ph type="dt" sz="half" idx="10"/>
          </p:nvPr>
        </p:nvSpPr>
        <p:spPr>
          <a:xfrm>
            <a:off x="628650" y="6356353"/>
            <a:ext cx="2057400" cy="365125"/>
          </a:xfrm>
          <a:prstGeom prst="rect">
            <a:avLst/>
          </a:prstGeom>
          <a:ln/>
        </p:spPr>
        <p:txBody>
          <a:bodyPr/>
          <a:lstStyle>
            <a:lvl1pPr>
              <a:defRPr/>
            </a:lvl1pPr>
          </a:lstStyle>
          <a:p>
            <a:pPr>
              <a:defRPr/>
            </a:pPr>
            <a:endParaRPr lang="es-ES"/>
          </a:p>
        </p:txBody>
      </p:sp>
      <p:sp>
        <p:nvSpPr>
          <p:cNvPr id="4" name="Rectangle 5"/>
          <p:cNvSpPr>
            <a:spLocks noGrp="1" noChangeArrowheads="1"/>
          </p:cNvSpPr>
          <p:nvPr>
            <p:ph type="ftr" sz="quarter" idx="11"/>
          </p:nvPr>
        </p:nvSpPr>
        <p:spPr>
          <a:xfrm>
            <a:off x="3028952" y="6356353"/>
            <a:ext cx="3086100" cy="365125"/>
          </a:xfrm>
          <a:prstGeom prst="rect">
            <a:avLst/>
          </a:prstGeom>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xfrm>
            <a:off x="6457950" y="6356353"/>
            <a:ext cx="2057400" cy="365125"/>
          </a:xfrm>
          <a:prstGeom prst="rect">
            <a:avLst/>
          </a:prstGeom>
          <a:ln/>
        </p:spPr>
        <p:txBody>
          <a:bodyPr/>
          <a:lstStyle>
            <a:lvl1pPr>
              <a:defRPr/>
            </a:lvl1pPr>
          </a:lstStyle>
          <a:p>
            <a:pPr>
              <a:defRPr/>
            </a:pPr>
            <a:fld id="{43E03ECB-B64E-4163-92A5-A537BB0618E9}" type="slidenum">
              <a:rPr lang="es-ES" altLang="es-ES"/>
              <a:pPr>
                <a:defRPr/>
              </a:pPr>
              <a:t>‹Nº›</a:t>
            </a:fld>
            <a:endParaRPr lang="es-ES" alt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sz="half" idx="1"/>
          </p:nvPr>
        </p:nvSpPr>
        <p:spPr>
          <a:xfrm>
            <a:off x="457200" y="1600204"/>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600204"/>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4"/>
          <p:cNvSpPr>
            <a:spLocks noGrp="1" noChangeArrowheads="1"/>
          </p:cNvSpPr>
          <p:nvPr>
            <p:ph type="dt" sz="half" idx="10"/>
          </p:nvPr>
        </p:nvSpPr>
        <p:spPr>
          <a:xfrm>
            <a:off x="628650" y="6356353"/>
            <a:ext cx="2057400" cy="365125"/>
          </a:xfrm>
          <a:prstGeom prst="rect">
            <a:avLst/>
          </a:prstGeom>
          <a:ln/>
        </p:spPr>
        <p:txBody>
          <a:bodyPr/>
          <a:lstStyle>
            <a:lvl1pPr>
              <a:defRPr/>
            </a:lvl1pPr>
          </a:lstStyle>
          <a:p>
            <a:pPr>
              <a:defRPr/>
            </a:pPr>
            <a:endParaRPr lang="es-ES"/>
          </a:p>
        </p:txBody>
      </p:sp>
      <p:sp>
        <p:nvSpPr>
          <p:cNvPr id="6" name="Rectangle 5"/>
          <p:cNvSpPr>
            <a:spLocks noGrp="1" noChangeArrowheads="1"/>
          </p:cNvSpPr>
          <p:nvPr>
            <p:ph type="ftr" sz="quarter" idx="11"/>
          </p:nvPr>
        </p:nvSpPr>
        <p:spPr>
          <a:xfrm>
            <a:off x="3028952" y="6356353"/>
            <a:ext cx="3086100" cy="365125"/>
          </a:xfrm>
          <a:prstGeom prst="rect">
            <a:avLst/>
          </a:prstGeom>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xfrm>
            <a:off x="6457950" y="6356353"/>
            <a:ext cx="2057400" cy="365125"/>
          </a:xfrm>
          <a:prstGeom prst="rect">
            <a:avLst/>
          </a:prstGeom>
          <a:ln/>
        </p:spPr>
        <p:txBody>
          <a:bodyPr/>
          <a:lstStyle>
            <a:lvl1pPr>
              <a:defRPr/>
            </a:lvl1pPr>
          </a:lstStyle>
          <a:p>
            <a:pPr>
              <a:defRPr/>
            </a:pPr>
            <a:fld id="{73C7353D-2E54-43D3-9C08-C00C2C911CF6}" type="slidenum">
              <a:rPr lang="es-ES" altLang="es-ES"/>
              <a:pPr>
                <a:defRPr/>
              </a:pPr>
              <a:t>‹Nº›</a:t>
            </a:fld>
            <a:endParaRPr lang="es-ES" alt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1765" y="608017"/>
            <a:ext cx="8859837" cy="1068387"/>
          </a:xfrm>
          <a:prstGeom prst="rect">
            <a:avLst/>
          </a:prstGeom>
        </p:spPr>
        <p:txBody>
          <a:bodyPr/>
          <a:lstStyle/>
          <a:p>
            <a:r>
              <a:rPr lang="en-US"/>
              <a:t>Click to edit Master title style</a:t>
            </a:r>
            <a:endParaRPr lang="es-PE"/>
          </a:p>
        </p:txBody>
      </p:sp>
      <p:sp>
        <p:nvSpPr>
          <p:cNvPr id="3" name="Table Placeholder 2"/>
          <p:cNvSpPr>
            <a:spLocks noGrp="1"/>
          </p:cNvSpPr>
          <p:nvPr>
            <p:ph type="tbl" idx="1"/>
          </p:nvPr>
        </p:nvSpPr>
        <p:spPr>
          <a:xfrm>
            <a:off x="131764" y="1752603"/>
            <a:ext cx="8869362" cy="4335463"/>
          </a:xfrm>
          <a:prstGeom prst="rect">
            <a:avLst/>
          </a:prstGeom>
        </p:spPr>
        <p:txBody>
          <a:bodyPr/>
          <a:lstStyle/>
          <a:p>
            <a:pPr lvl="0"/>
            <a:endParaRPr lang="es-PE" noProof="0"/>
          </a:p>
        </p:txBody>
      </p:sp>
      <p:sp>
        <p:nvSpPr>
          <p:cNvPr id="4" name="Date Placeholder 3"/>
          <p:cNvSpPr>
            <a:spLocks noGrp="1"/>
          </p:cNvSpPr>
          <p:nvPr>
            <p:ph type="dt" sz="half" idx="10"/>
          </p:nvPr>
        </p:nvSpPr>
        <p:spPr>
          <a:xfrm>
            <a:off x="6896101" y="6526216"/>
            <a:ext cx="2105025" cy="192087"/>
          </a:xfrm>
          <a:prstGeom prst="rect">
            <a:avLst/>
          </a:prstGeom>
        </p:spPr>
        <p:txBody>
          <a:bodyPr/>
          <a:lstStyle>
            <a:lvl1pPr>
              <a:defRPr>
                <a:latin typeface="Arial" charset="0"/>
                <a:cs typeface="Arial" charset="0"/>
              </a:defRPr>
            </a:lvl1pPr>
          </a:lstStyle>
          <a:p>
            <a:pPr>
              <a:defRPr/>
            </a:pPr>
            <a:endParaRPr lang="en-GB"/>
          </a:p>
        </p:txBody>
      </p:sp>
      <p:sp>
        <p:nvSpPr>
          <p:cNvPr id="5" name="Slide Number Placeholder 4"/>
          <p:cNvSpPr>
            <a:spLocks noGrp="1"/>
          </p:cNvSpPr>
          <p:nvPr>
            <p:ph type="sldNum" sz="quarter" idx="11"/>
          </p:nvPr>
        </p:nvSpPr>
        <p:spPr>
          <a:xfrm>
            <a:off x="6896101" y="6334125"/>
            <a:ext cx="2105025" cy="192088"/>
          </a:xfrm>
          <a:prstGeom prst="rect">
            <a:avLst/>
          </a:prstGeom>
        </p:spPr>
        <p:txBody>
          <a:bodyPr/>
          <a:lstStyle>
            <a:lvl1pPr>
              <a:defRPr>
                <a:latin typeface="Arial" charset="0"/>
                <a:cs typeface="Arial" charset="0"/>
              </a:defRPr>
            </a:lvl1pPr>
          </a:lstStyle>
          <a:p>
            <a:pPr>
              <a:defRPr/>
            </a:pPr>
            <a:r>
              <a:rPr lang="en-GB"/>
              <a:t>Página </a:t>
            </a:r>
            <a:fld id="{D9198B41-39F2-4C8F-85E3-B84A655FC83B}" type="slidenum">
              <a:rPr lang="en-GB"/>
              <a:pPr>
                <a:defRPr/>
              </a:pPr>
              <a:t>‹Nº›</a:t>
            </a:fld>
            <a:endParaRPr lang="en-GB"/>
          </a:p>
        </p:txBody>
      </p:sp>
      <p:sp>
        <p:nvSpPr>
          <p:cNvPr id="6" name="Footer Placeholder 5"/>
          <p:cNvSpPr>
            <a:spLocks noGrp="1"/>
          </p:cNvSpPr>
          <p:nvPr>
            <p:ph type="ftr" sz="quarter" idx="12"/>
          </p:nvPr>
        </p:nvSpPr>
        <p:spPr>
          <a:xfrm>
            <a:off x="146051" y="6335716"/>
            <a:ext cx="3106737" cy="204787"/>
          </a:xfrm>
          <a:prstGeom prst="rect">
            <a:avLst/>
          </a:prstGeom>
        </p:spPr>
        <p:txBody>
          <a:bodyPr/>
          <a:lstStyle>
            <a:lvl1pPr>
              <a:defRPr>
                <a:latin typeface="Arial" charset="0"/>
                <a:cs typeface="Arial" charset="0"/>
              </a:defRPr>
            </a:lvl1pPr>
          </a:lstStyle>
          <a:p>
            <a:pPr>
              <a:defRPr/>
            </a:pPr>
            <a:r>
              <a:rPr lang="es-CL"/>
              <a:t>COSO – ERM Framework</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2"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4"/>
          <p:cNvSpPr>
            <a:spLocks noGrp="1" noChangeArrowheads="1"/>
          </p:cNvSpPr>
          <p:nvPr>
            <p:ph type="dt" sz="half" idx="10"/>
          </p:nvPr>
        </p:nvSpPr>
        <p:spPr>
          <a:xfrm>
            <a:off x="628650" y="6356353"/>
            <a:ext cx="2057400" cy="365125"/>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028952" y="6356353"/>
            <a:ext cx="3086100" cy="365125"/>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457950" y="6356353"/>
            <a:ext cx="2057400" cy="365125"/>
          </a:xfrm>
          <a:prstGeom prst="rect">
            <a:avLst/>
          </a:prstGeom>
          <a:ln/>
        </p:spPr>
        <p:txBody>
          <a:bodyPr/>
          <a:lstStyle>
            <a:lvl1pPr>
              <a:defRPr/>
            </a:lvl1pPr>
          </a:lstStyle>
          <a:p>
            <a:pPr>
              <a:defRPr/>
            </a:pPr>
            <a:fld id="{2C684CF2-0F37-4771-B87D-D0DDC296FC7E}" type="slidenum">
              <a:rPr lang="es-ES" altLang="es-ES"/>
              <a:pPr>
                <a:defRPr/>
              </a:pPr>
              <a:t>‹Nº›</a:t>
            </a:fld>
            <a:endParaRPr lang="es-ES" alt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2"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4"/>
          <p:cNvSpPr>
            <a:spLocks noGrp="1" noChangeArrowheads="1"/>
          </p:cNvSpPr>
          <p:nvPr>
            <p:ph type="dt" sz="half" idx="10"/>
          </p:nvPr>
        </p:nvSpPr>
        <p:spPr>
          <a:xfrm>
            <a:off x="628650" y="6356353"/>
            <a:ext cx="2057400" cy="365125"/>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028952" y="6356353"/>
            <a:ext cx="3086100" cy="365125"/>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457950" y="6356353"/>
            <a:ext cx="2057400" cy="365125"/>
          </a:xfrm>
          <a:prstGeom prst="rect">
            <a:avLst/>
          </a:prstGeom>
          <a:ln/>
        </p:spPr>
        <p:txBody>
          <a:bodyPr/>
          <a:lstStyle>
            <a:lvl1pPr>
              <a:defRPr/>
            </a:lvl1pPr>
          </a:lstStyle>
          <a:p>
            <a:pPr>
              <a:defRPr/>
            </a:pPr>
            <a:fld id="{2C684CF2-0F37-4771-B87D-D0DDC296FC7E}" type="slidenum">
              <a:rPr lang="es-ES" altLang="es-ES"/>
              <a:pPr>
                <a:defRPr/>
              </a:pPr>
              <a:t>‹Nº›</a:t>
            </a:fld>
            <a:endParaRPr lang="es-ES" alt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2" y="365127"/>
            <a:ext cx="7886700" cy="1325563"/>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628652"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8650" y="6356353"/>
            <a:ext cx="2057400" cy="365125"/>
          </a:xfrm>
          <a:prstGeom prst="rect">
            <a:avLst/>
          </a:prstGeom>
        </p:spPr>
        <p:txBody>
          <a:bodyPr/>
          <a:lstStyle/>
          <a:p>
            <a:fld id="{7EA90E49-DDB0-4293-BB75-5D51916C2C57}" type="datetimeFigureOut">
              <a:rPr lang="es-PE" smtClean="0"/>
              <a:pPr/>
              <a:t>16/11/2016</a:t>
            </a:fld>
            <a:endParaRPr lang="es-PE"/>
          </a:p>
        </p:txBody>
      </p:sp>
      <p:sp>
        <p:nvSpPr>
          <p:cNvPr id="5" name="Marcador de pie de página 4"/>
          <p:cNvSpPr>
            <a:spLocks noGrp="1"/>
          </p:cNvSpPr>
          <p:nvPr>
            <p:ph type="ftr" sz="quarter" idx="11"/>
          </p:nvPr>
        </p:nvSpPr>
        <p:spPr>
          <a:xfrm>
            <a:off x="3028952" y="6356353"/>
            <a:ext cx="3086100" cy="365125"/>
          </a:xfrm>
          <a:prstGeom prst="rect">
            <a:avLst/>
          </a:prstGeom>
        </p:spPr>
        <p:txBody>
          <a:bodyPr/>
          <a:lstStyle/>
          <a:p>
            <a:endParaRPr lang="es-PE"/>
          </a:p>
        </p:txBody>
      </p:sp>
      <p:sp>
        <p:nvSpPr>
          <p:cNvPr id="6" name="Marcador de número de diapositiva 5"/>
          <p:cNvSpPr>
            <a:spLocks noGrp="1"/>
          </p:cNvSpPr>
          <p:nvPr>
            <p:ph type="sldNum" sz="quarter" idx="12"/>
          </p:nvPr>
        </p:nvSpPr>
        <p:spPr>
          <a:xfrm>
            <a:off x="6457950" y="6356353"/>
            <a:ext cx="2057400" cy="365125"/>
          </a:xfrm>
          <a:prstGeom prst="rect">
            <a:avLst/>
          </a:prstGeom>
        </p:spPr>
        <p:txBody>
          <a:bodyPr/>
          <a:lstStyle/>
          <a:p>
            <a:fld id="{B698B0D9-A486-41DC-9E48-FE12F52EFE7D}" type="slidenum">
              <a:rPr lang="es-PE" smtClean="0"/>
              <a:pPr/>
              <a:t>‹Nº›</a:t>
            </a:fld>
            <a:endParaRPr lang="es-PE"/>
          </a:p>
        </p:txBody>
      </p:sp>
    </p:spTree>
    <p:extLst>
      <p:ext uri="{BB962C8B-B14F-4D97-AF65-F5344CB8AC3E}">
        <p14:creationId xmlns:p14="http://schemas.microsoft.com/office/powerpoint/2010/main" val="2358159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a:prstGeom prst="rect">
            <a:avLst/>
          </a:prstGeom>
        </p:spPr>
        <p:txBody>
          <a:bodyPr/>
          <a:lstStyle/>
          <a:p>
            <a:r>
              <a:rPr lang="en-US" noProof="0"/>
              <a:t>Click to edit Master title style</a:t>
            </a:r>
            <a:endParaRPr lang="en-GB" noProof="0"/>
          </a:p>
        </p:txBody>
      </p:sp>
      <p:sp>
        <p:nvSpPr>
          <p:cNvPr id="3" name="Footer Placeholder 4"/>
          <p:cNvSpPr>
            <a:spLocks noGrp="1"/>
          </p:cNvSpPr>
          <p:nvPr>
            <p:ph type="ftr" sz="quarter" idx="10"/>
          </p:nvPr>
        </p:nvSpPr>
        <p:spPr>
          <a:xfrm>
            <a:off x="533400" y="6324601"/>
            <a:ext cx="5257800" cy="152400"/>
          </a:xfrm>
          <a:prstGeom prst="rect">
            <a:avLst/>
          </a:prstGeom>
        </p:spPr>
        <p:txBody>
          <a:bodyPr lIns="0" tIns="0" rIns="0" bIns="0" anchor="b">
            <a:noAutofit/>
          </a:bodyPr>
          <a:lstStyle>
            <a:lvl1pPr algn="l">
              <a:defRPr sz="1000">
                <a:solidFill>
                  <a:srgbClr val="000000"/>
                </a:solidFill>
                <a:latin typeface="Arial" pitchFamily="34" charset="0"/>
                <a:cs typeface="Arial" pitchFamily="34" charset="0"/>
              </a:defRPr>
            </a:lvl1pPr>
          </a:lstStyle>
          <a:p>
            <a:pPr>
              <a:defRPr/>
            </a:pPr>
            <a:endParaRPr lang="en-GB"/>
          </a:p>
        </p:txBody>
      </p:sp>
      <p:sp>
        <p:nvSpPr>
          <p:cNvPr id="4" name="Slide Number Placeholder 5"/>
          <p:cNvSpPr>
            <a:spLocks noGrp="1"/>
          </p:cNvSpPr>
          <p:nvPr>
            <p:ph type="sldNum" sz="quarter" idx="11"/>
          </p:nvPr>
        </p:nvSpPr>
        <p:spPr>
          <a:xfrm>
            <a:off x="7086603" y="6477000"/>
            <a:ext cx="1527174" cy="152400"/>
          </a:xfrm>
          <a:prstGeom prst="rect">
            <a:avLst/>
          </a:prstGeom>
        </p:spPr>
        <p:txBody>
          <a:bodyPr lIns="0" tIns="0" rIns="0" bIns="0">
            <a:noAutofit/>
          </a:bodyPr>
          <a:lstStyle>
            <a:lvl1pPr algn="r">
              <a:defRPr sz="1000">
                <a:solidFill>
                  <a:srgbClr val="000000"/>
                </a:solidFill>
                <a:latin typeface="Arial" pitchFamily="34" charset="0"/>
                <a:cs typeface="Arial" pitchFamily="34" charset="0"/>
              </a:defRPr>
            </a:lvl1pPr>
          </a:lstStyle>
          <a:p>
            <a:pPr>
              <a:defRPr/>
            </a:pPr>
            <a:fld id="{3A589659-F6CD-42CB-AFF9-19C16B406B12}" type="slidenum">
              <a:rPr lang="en-GB"/>
              <a:pPr>
                <a:defRPr/>
              </a:pPr>
              <a:t>‹Nº›</a:t>
            </a:fld>
            <a:endParaRPr lang="en-GB"/>
          </a:p>
        </p:txBody>
      </p:sp>
      <p:sp>
        <p:nvSpPr>
          <p:cNvPr id="5" name="Date Placeholder 3"/>
          <p:cNvSpPr>
            <a:spLocks noGrp="1"/>
          </p:cNvSpPr>
          <p:nvPr>
            <p:ph type="dt" sz="half" idx="12"/>
          </p:nvPr>
        </p:nvSpPr>
        <p:spPr>
          <a:xfrm>
            <a:off x="7086600" y="6324601"/>
            <a:ext cx="1524000" cy="152400"/>
          </a:xfrm>
          <a:prstGeom prst="rect">
            <a:avLst/>
          </a:prstGeom>
        </p:spPr>
        <p:txBody>
          <a:bodyPr lIns="0" tIns="0" rIns="0" bIns="0">
            <a:noAutofit/>
          </a:bodyPr>
          <a:lstStyle>
            <a:lvl1pPr algn="r">
              <a:defRPr sz="1000">
                <a:solidFill>
                  <a:srgbClr val="000000"/>
                </a:solidFill>
                <a:latin typeface="Arial" pitchFamily="34" charset="0"/>
                <a:cs typeface="Arial" pitchFamily="34" charset="0"/>
              </a:defRPr>
            </a:lvl1pPr>
          </a:lstStyle>
          <a:p>
            <a:pPr>
              <a:defRPr/>
            </a:pP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5" y="608017"/>
            <a:ext cx="8859837" cy="1068387"/>
          </a:xfrm>
          <a:prstGeom prst="rect">
            <a:avLst/>
          </a:prstGeom>
        </p:spPr>
        <p:txBody>
          <a:bodyPr/>
          <a:lstStyle/>
          <a:p>
            <a:r>
              <a:rPr lang="en-US"/>
              <a:t>Click to edit Master title style</a:t>
            </a:r>
            <a:endParaRPr lang="es-PE"/>
          </a:p>
        </p:txBody>
      </p:sp>
      <p:sp>
        <p:nvSpPr>
          <p:cNvPr id="3" name="Text Placeholder 2"/>
          <p:cNvSpPr>
            <a:spLocks noGrp="1"/>
          </p:cNvSpPr>
          <p:nvPr>
            <p:ph type="body" sz="half" idx="1"/>
          </p:nvPr>
        </p:nvSpPr>
        <p:spPr>
          <a:xfrm>
            <a:off x="131764" y="1752600"/>
            <a:ext cx="8869362" cy="2090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Content Placeholder 3"/>
          <p:cNvSpPr>
            <a:spLocks noGrp="1"/>
          </p:cNvSpPr>
          <p:nvPr>
            <p:ph sz="half" idx="2"/>
          </p:nvPr>
        </p:nvSpPr>
        <p:spPr>
          <a:xfrm>
            <a:off x="131764" y="3995742"/>
            <a:ext cx="8869362" cy="2092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5" name="Date Placeholder 4"/>
          <p:cNvSpPr>
            <a:spLocks noGrp="1"/>
          </p:cNvSpPr>
          <p:nvPr>
            <p:ph type="dt" sz="half" idx="10"/>
          </p:nvPr>
        </p:nvSpPr>
        <p:spPr>
          <a:xfrm>
            <a:off x="6896101" y="6526216"/>
            <a:ext cx="2105025" cy="192087"/>
          </a:xfrm>
          <a:prstGeom prst="rect">
            <a:avLst/>
          </a:prstGeom>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1"/>
          </p:nvPr>
        </p:nvSpPr>
        <p:spPr>
          <a:xfrm>
            <a:off x="6896101" y="6334125"/>
            <a:ext cx="2105025" cy="192088"/>
          </a:xfrm>
          <a:prstGeom prst="rect">
            <a:avLst/>
          </a:prstGeom>
        </p:spPr>
        <p:txBody>
          <a:bodyPr/>
          <a:lstStyle>
            <a:lvl1pPr>
              <a:defRPr>
                <a:latin typeface="Arial" charset="0"/>
                <a:cs typeface="Arial" charset="0"/>
              </a:defRPr>
            </a:lvl1pPr>
          </a:lstStyle>
          <a:p>
            <a:pPr>
              <a:defRPr/>
            </a:pPr>
            <a:r>
              <a:rPr lang="en-GB"/>
              <a:t>Página </a:t>
            </a:r>
            <a:fld id="{51EBDEED-3F1B-4139-BA90-186B76D40E77}" type="slidenum">
              <a:rPr lang="en-GB"/>
              <a:pPr>
                <a:defRPr/>
              </a:pPr>
              <a:t>‹Nº›</a:t>
            </a:fld>
            <a:endParaRPr lang="en-GB"/>
          </a:p>
        </p:txBody>
      </p:sp>
      <p:sp>
        <p:nvSpPr>
          <p:cNvPr id="7" name="Footer Placeholder 6"/>
          <p:cNvSpPr>
            <a:spLocks noGrp="1"/>
          </p:cNvSpPr>
          <p:nvPr>
            <p:ph type="ftr" sz="quarter" idx="12"/>
          </p:nvPr>
        </p:nvSpPr>
        <p:spPr>
          <a:xfrm>
            <a:off x="146051" y="6335716"/>
            <a:ext cx="3106737" cy="204787"/>
          </a:xfrm>
          <a:prstGeom prst="rect">
            <a:avLst/>
          </a:prstGeom>
        </p:spPr>
        <p:txBody>
          <a:bodyPr/>
          <a:lstStyle>
            <a:lvl1pPr>
              <a:defRPr>
                <a:latin typeface="Arial" charset="0"/>
                <a:cs typeface="Arial" charset="0"/>
              </a:defRPr>
            </a:lvl1pPr>
          </a:lstStyle>
          <a:p>
            <a:pPr>
              <a:defRPr/>
            </a:pPr>
            <a:r>
              <a:rPr lang="es-CL"/>
              <a:t>COSO – ERM Framework</a:t>
            </a:r>
          </a:p>
        </p:txBody>
      </p:sp>
    </p:spTree>
    <p:extLst>
      <p:ext uri="{BB962C8B-B14F-4D97-AF65-F5344CB8AC3E}">
        <p14:creationId xmlns:p14="http://schemas.microsoft.com/office/powerpoint/2010/main" val="372048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90" y="1709740"/>
            <a:ext cx="7886700" cy="2852737"/>
          </a:xfrm>
          <a:prstGeom prst="rect">
            <a:avLst/>
          </a:prstGeo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90" y="4589466"/>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3"/>
            <a:ext cx="2057400" cy="365125"/>
          </a:xfrm>
          <a:prstGeom prst="rect">
            <a:avLst/>
          </a:prstGeom>
        </p:spPr>
        <p:txBody>
          <a:bodyPr/>
          <a:lstStyle/>
          <a:p>
            <a:fld id="{7EA90E49-DDB0-4293-BB75-5D51916C2C57}" type="datetimeFigureOut">
              <a:rPr lang="es-PE" smtClean="0"/>
              <a:pPr/>
              <a:t>16/11/2016</a:t>
            </a:fld>
            <a:endParaRPr lang="es-PE"/>
          </a:p>
        </p:txBody>
      </p:sp>
      <p:sp>
        <p:nvSpPr>
          <p:cNvPr id="5" name="Marcador de pie de página 4"/>
          <p:cNvSpPr>
            <a:spLocks noGrp="1"/>
          </p:cNvSpPr>
          <p:nvPr>
            <p:ph type="ftr" sz="quarter" idx="11"/>
          </p:nvPr>
        </p:nvSpPr>
        <p:spPr>
          <a:xfrm>
            <a:off x="3028952" y="6356353"/>
            <a:ext cx="3086100" cy="365125"/>
          </a:xfrm>
          <a:prstGeom prst="rect">
            <a:avLst/>
          </a:prstGeom>
        </p:spPr>
        <p:txBody>
          <a:bodyPr/>
          <a:lstStyle/>
          <a:p>
            <a:endParaRPr lang="es-PE"/>
          </a:p>
        </p:txBody>
      </p:sp>
      <p:sp>
        <p:nvSpPr>
          <p:cNvPr id="6" name="Marcador de número de diapositiva 5"/>
          <p:cNvSpPr>
            <a:spLocks noGrp="1"/>
          </p:cNvSpPr>
          <p:nvPr>
            <p:ph type="sldNum" sz="quarter" idx="12"/>
          </p:nvPr>
        </p:nvSpPr>
        <p:spPr>
          <a:xfrm>
            <a:off x="6457950" y="6356353"/>
            <a:ext cx="2057400" cy="365125"/>
          </a:xfrm>
          <a:prstGeom prst="rect">
            <a:avLst/>
          </a:prstGeom>
        </p:spPr>
        <p:txBody>
          <a:bodyPr/>
          <a:lstStyle/>
          <a:p>
            <a:fld id="{B698B0D9-A486-41DC-9E48-FE12F52EFE7D}" type="slidenum">
              <a:rPr lang="es-PE" smtClean="0"/>
              <a:pPr/>
              <a:t>‹Nº›</a:t>
            </a:fld>
            <a:endParaRPr lang="es-PE"/>
          </a:p>
        </p:txBody>
      </p:sp>
    </p:spTree>
    <p:extLst>
      <p:ext uri="{BB962C8B-B14F-4D97-AF65-F5344CB8AC3E}">
        <p14:creationId xmlns:p14="http://schemas.microsoft.com/office/powerpoint/2010/main" val="255963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2" y="365127"/>
            <a:ext cx="7886700" cy="1325563"/>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628650" y="6356353"/>
            <a:ext cx="2057400" cy="365125"/>
          </a:xfrm>
          <a:prstGeom prst="rect">
            <a:avLst/>
          </a:prstGeom>
        </p:spPr>
        <p:txBody>
          <a:bodyPr/>
          <a:lstStyle/>
          <a:p>
            <a:fld id="{7EA90E49-DDB0-4293-BB75-5D51916C2C57}" type="datetimeFigureOut">
              <a:rPr lang="es-PE" smtClean="0"/>
              <a:pPr/>
              <a:t>16/11/2016</a:t>
            </a:fld>
            <a:endParaRPr lang="es-PE"/>
          </a:p>
        </p:txBody>
      </p:sp>
      <p:sp>
        <p:nvSpPr>
          <p:cNvPr id="6" name="Marcador de pie de página 5"/>
          <p:cNvSpPr>
            <a:spLocks noGrp="1"/>
          </p:cNvSpPr>
          <p:nvPr>
            <p:ph type="ftr" sz="quarter" idx="11"/>
          </p:nvPr>
        </p:nvSpPr>
        <p:spPr>
          <a:xfrm>
            <a:off x="3028952" y="6356353"/>
            <a:ext cx="3086100" cy="365125"/>
          </a:xfrm>
          <a:prstGeom prst="rect">
            <a:avLst/>
          </a:prstGeom>
        </p:spPr>
        <p:txBody>
          <a:bodyPr/>
          <a:lstStyle/>
          <a:p>
            <a:endParaRPr lang="es-PE"/>
          </a:p>
        </p:txBody>
      </p:sp>
      <p:sp>
        <p:nvSpPr>
          <p:cNvPr id="7" name="Marcador de número de diapositiva 6"/>
          <p:cNvSpPr>
            <a:spLocks noGrp="1"/>
          </p:cNvSpPr>
          <p:nvPr>
            <p:ph type="sldNum" sz="quarter" idx="12"/>
          </p:nvPr>
        </p:nvSpPr>
        <p:spPr>
          <a:xfrm>
            <a:off x="6457950" y="6356353"/>
            <a:ext cx="2057400" cy="365125"/>
          </a:xfrm>
          <a:prstGeom prst="rect">
            <a:avLst/>
          </a:prstGeom>
        </p:spPr>
        <p:txBody>
          <a:bodyPr/>
          <a:lstStyle/>
          <a:p>
            <a:fld id="{B698B0D9-A486-41DC-9E48-FE12F52EFE7D}" type="slidenum">
              <a:rPr lang="es-PE" smtClean="0"/>
              <a:pPr/>
              <a:t>‹Nº›</a:t>
            </a:fld>
            <a:endParaRPr lang="es-PE"/>
          </a:p>
        </p:txBody>
      </p:sp>
    </p:spTree>
    <p:extLst>
      <p:ext uri="{BB962C8B-B14F-4D97-AF65-F5344CB8AC3E}">
        <p14:creationId xmlns:p14="http://schemas.microsoft.com/office/powerpoint/2010/main" val="365682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4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2" y="365127"/>
            <a:ext cx="7886700" cy="1325563"/>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628650" y="6356353"/>
            <a:ext cx="2057400" cy="365125"/>
          </a:xfrm>
          <a:prstGeom prst="rect">
            <a:avLst/>
          </a:prstGeom>
        </p:spPr>
        <p:txBody>
          <a:bodyPr/>
          <a:lstStyle/>
          <a:p>
            <a:fld id="{7EA90E49-DDB0-4293-BB75-5D51916C2C57}" type="datetimeFigureOut">
              <a:rPr lang="es-PE" smtClean="0"/>
              <a:pPr/>
              <a:t>16/11/2016</a:t>
            </a:fld>
            <a:endParaRPr lang="es-PE"/>
          </a:p>
        </p:txBody>
      </p:sp>
      <p:sp>
        <p:nvSpPr>
          <p:cNvPr id="4" name="Marcador de pie de página 3"/>
          <p:cNvSpPr>
            <a:spLocks noGrp="1"/>
          </p:cNvSpPr>
          <p:nvPr>
            <p:ph type="ftr" sz="quarter" idx="11"/>
          </p:nvPr>
        </p:nvSpPr>
        <p:spPr>
          <a:xfrm>
            <a:off x="3028952" y="6356353"/>
            <a:ext cx="3086100" cy="365125"/>
          </a:xfrm>
          <a:prstGeom prst="rect">
            <a:avLst/>
          </a:prstGeom>
        </p:spPr>
        <p:txBody>
          <a:bodyPr/>
          <a:lstStyle/>
          <a:p>
            <a:endParaRPr lang="es-PE"/>
          </a:p>
        </p:txBody>
      </p:sp>
      <p:sp>
        <p:nvSpPr>
          <p:cNvPr id="5" name="Marcador de número de diapositiva 4"/>
          <p:cNvSpPr>
            <a:spLocks noGrp="1"/>
          </p:cNvSpPr>
          <p:nvPr>
            <p:ph type="sldNum" sz="quarter" idx="12"/>
          </p:nvPr>
        </p:nvSpPr>
        <p:spPr>
          <a:xfrm>
            <a:off x="6457950" y="6356353"/>
            <a:ext cx="2057400" cy="365125"/>
          </a:xfrm>
          <a:prstGeom prst="rect">
            <a:avLst/>
          </a:prstGeom>
        </p:spPr>
        <p:txBody>
          <a:bodyPr/>
          <a:lstStyle/>
          <a:p>
            <a:fld id="{B698B0D9-A486-41DC-9E48-FE12F52EFE7D}" type="slidenum">
              <a:rPr lang="es-PE" smtClean="0"/>
              <a:pPr/>
              <a:t>‹Nº›</a:t>
            </a:fld>
            <a:endParaRPr lang="es-PE"/>
          </a:p>
        </p:txBody>
      </p:sp>
    </p:spTree>
    <p:extLst>
      <p:ext uri="{BB962C8B-B14F-4D97-AF65-F5344CB8AC3E}">
        <p14:creationId xmlns:p14="http://schemas.microsoft.com/office/powerpoint/2010/main" val="421816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3"/>
            <a:ext cx="2057400" cy="365125"/>
          </a:xfrm>
          <a:prstGeom prst="rect">
            <a:avLst/>
          </a:prstGeom>
        </p:spPr>
        <p:txBody>
          <a:bodyPr/>
          <a:lstStyle/>
          <a:p>
            <a:fld id="{7EA90E49-DDB0-4293-BB75-5D51916C2C57}" type="datetimeFigureOut">
              <a:rPr lang="es-PE" smtClean="0"/>
              <a:pPr/>
              <a:t>16/11/2016</a:t>
            </a:fld>
            <a:endParaRPr lang="es-PE"/>
          </a:p>
        </p:txBody>
      </p:sp>
      <p:sp>
        <p:nvSpPr>
          <p:cNvPr id="3" name="Marcador de pie de página 2"/>
          <p:cNvSpPr>
            <a:spLocks noGrp="1"/>
          </p:cNvSpPr>
          <p:nvPr>
            <p:ph type="ftr" sz="quarter" idx="11"/>
          </p:nvPr>
        </p:nvSpPr>
        <p:spPr>
          <a:xfrm>
            <a:off x="3028952" y="6356353"/>
            <a:ext cx="3086100" cy="365125"/>
          </a:xfrm>
          <a:prstGeom prst="rect">
            <a:avLst/>
          </a:prstGeom>
        </p:spPr>
        <p:txBody>
          <a:bodyPr/>
          <a:lstStyle/>
          <a:p>
            <a:endParaRPr lang="es-PE"/>
          </a:p>
        </p:txBody>
      </p:sp>
      <p:sp>
        <p:nvSpPr>
          <p:cNvPr id="4" name="Marcador de número de diapositiva 3"/>
          <p:cNvSpPr>
            <a:spLocks noGrp="1"/>
          </p:cNvSpPr>
          <p:nvPr>
            <p:ph type="sldNum" sz="quarter" idx="12"/>
          </p:nvPr>
        </p:nvSpPr>
        <p:spPr>
          <a:xfrm>
            <a:off x="6457950" y="6356353"/>
            <a:ext cx="2057400" cy="365125"/>
          </a:xfrm>
          <a:prstGeom prst="rect">
            <a:avLst/>
          </a:prstGeom>
        </p:spPr>
        <p:txBody>
          <a:bodyPr/>
          <a:lstStyle/>
          <a:p>
            <a:fld id="{B698B0D9-A486-41DC-9E48-FE12F52EFE7D}" type="slidenum">
              <a:rPr lang="es-PE" smtClean="0"/>
              <a:pPr/>
              <a:t>‹Nº›</a:t>
            </a:fld>
            <a:endParaRPr lang="es-PE"/>
          </a:p>
        </p:txBody>
      </p:sp>
    </p:spTree>
    <p:extLst>
      <p:ext uri="{BB962C8B-B14F-4D97-AF65-F5344CB8AC3E}">
        <p14:creationId xmlns:p14="http://schemas.microsoft.com/office/powerpoint/2010/main" val="185276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2" y="457200"/>
            <a:ext cx="2949177" cy="1600200"/>
          </a:xfrm>
          <a:prstGeom prst="rect">
            <a:avLst/>
          </a:prstGeo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2"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2" y="2057400"/>
            <a:ext cx="294917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3"/>
            <a:ext cx="2057400" cy="365125"/>
          </a:xfrm>
          <a:prstGeom prst="rect">
            <a:avLst/>
          </a:prstGeom>
        </p:spPr>
        <p:txBody>
          <a:bodyPr/>
          <a:lstStyle/>
          <a:p>
            <a:fld id="{7EA90E49-DDB0-4293-BB75-5D51916C2C57}" type="datetimeFigureOut">
              <a:rPr lang="es-PE" smtClean="0"/>
              <a:pPr/>
              <a:t>16/11/2016</a:t>
            </a:fld>
            <a:endParaRPr lang="es-PE"/>
          </a:p>
        </p:txBody>
      </p:sp>
      <p:sp>
        <p:nvSpPr>
          <p:cNvPr id="6" name="Marcador de pie de página 5"/>
          <p:cNvSpPr>
            <a:spLocks noGrp="1"/>
          </p:cNvSpPr>
          <p:nvPr>
            <p:ph type="ftr" sz="quarter" idx="11"/>
          </p:nvPr>
        </p:nvSpPr>
        <p:spPr>
          <a:xfrm>
            <a:off x="3028952" y="6356353"/>
            <a:ext cx="3086100" cy="365125"/>
          </a:xfrm>
          <a:prstGeom prst="rect">
            <a:avLst/>
          </a:prstGeom>
        </p:spPr>
        <p:txBody>
          <a:bodyPr/>
          <a:lstStyle/>
          <a:p>
            <a:endParaRPr lang="es-PE"/>
          </a:p>
        </p:txBody>
      </p:sp>
      <p:sp>
        <p:nvSpPr>
          <p:cNvPr id="7" name="Marcador de número de diapositiva 6"/>
          <p:cNvSpPr>
            <a:spLocks noGrp="1"/>
          </p:cNvSpPr>
          <p:nvPr>
            <p:ph type="sldNum" sz="quarter" idx="12"/>
          </p:nvPr>
        </p:nvSpPr>
        <p:spPr>
          <a:xfrm>
            <a:off x="6457950" y="6356353"/>
            <a:ext cx="2057400" cy="365125"/>
          </a:xfrm>
          <a:prstGeom prst="rect">
            <a:avLst/>
          </a:prstGeom>
        </p:spPr>
        <p:txBody>
          <a:bodyPr/>
          <a:lstStyle/>
          <a:p>
            <a:fld id="{B698B0D9-A486-41DC-9E48-FE12F52EFE7D}" type="slidenum">
              <a:rPr lang="es-PE" smtClean="0"/>
              <a:pPr/>
              <a:t>‹Nº›</a:t>
            </a:fld>
            <a:endParaRPr lang="es-PE"/>
          </a:p>
        </p:txBody>
      </p:sp>
    </p:spTree>
    <p:extLst>
      <p:ext uri="{BB962C8B-B14F-4D97-AF65-F5344CB8AC3E}">
        <p14:creationId xmlns:p14="http://schemas.microsoft.com/office/powerpoint/2010/main" val="400709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2" y="457200"/>
            <a:ext cx="2949177" cy="1600200"/>
          </a:xfrm>
          <a:prstGeom prst="rect">
            <a:avLst/>
          </a:prstGeo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2" y="987427"/>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629842" y="2057400"/>
            <a:ext cx="294917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3"/>
            <a:ext cx="2057400" cy="365125"/>
          </a:xfrm>
          <a:prstGeom prst="rect">
            <a:avLst/>
          </a:prstGeom>
        </p:spPr>
        <p:txBody>
          <a:bodyPr/>
          <a:lstStyle/>
          <a:p>
            <a:fld id="{7EA90E49-DDB0-4293-BB75-5D51916C2C57}" type="datetimeFigureOut">
              <a:rPr lang="es-PE" smtClean="0"/>
              <a:pPr/>
              <a:t>16/11/2016</a:t>
            </a:fld>
            <a:endParaRPr lang="es-PE"/>
          </a:p>
        </p:txBody>
      </p:sp>
      <p:sp>
        <p:nvSpPr>
          <p:cNvPr id="6" name="Marcador de pie de página 5"/>
          <p:cNvSpPr>
            <a:spLocks noGrp="1"/>
          </p:cNvSpPr>
          <p:nvPr>
            <p:ph type="ftr" sz="quarter" idx="11"/>
          </p:nvPr>
        </p:nvSpPr>
        <p:spPr>
          <a:xfrm>
            <a:off x="3028952" y="6356353"/>
            <a:ext cx="3086100" cy="365125"/>
          </a:xfrm>
          <a:prstGeom prst="rect">
            <a:avLst/>
          </a:prstGeom>
        </p:spPr>
        <p:txBody>
          <a:bodyPr/>
          <a:lstStyle/>
          <a:p>
            <a:endParaRPr lang="es-PE"/>
          </a:p>
        </p:txBody>
      </p:sp>
      <p:sp>
        <p:nvSpPr>
          <p:cNvPr id="7" name="Marcador de número de diapositiva 6"/>
          <p:cNvSpPr>
            <a:spLocks noGrp="1"/>
          </p:cNvSpPr>
          <p:nvPr>
            <p:ph type="sldNum" sz="quarter" idx="12"/>
          </p:nvPr>
        </p:nvSpPr>
        <p:spPr>
          <a:xfrm>
            <a:off x="6457950" y="6356353"/>
            <a:ext cx="2057400" cy="365125"/>
          </a:xfrm>
          <a:prstGeom prst="rect">
            <a:avLst/>
          </a:prstGeom>
        </p:spPr>
        <p:txBody>
          <a:bodyPr/>
          <a:lstStyle/>
          <a:p>
            <a:fld id="{B698B0D9-A486-41DC-9E48-FE12F52EFE7D}" type="slidenum">
              <a:rPr lang="es-PE" smtClean="0"/>
              <a:pPr/>
              <a:t>‹Nº›</a:t>
            </a:fld>
            <a:endParaRPr lang="es-PE"/>
          </a:p>
        </p:txBody>
      </p:sp>
    </p:spTree>
    <p:extLst>
      <p:ext uri="{BB962C8B-B14F-4D97-AF65-F5344CB8AC3E}">
        <p14:creationId xmlns:p14="http://schemas.microsoft.com/office/powerpoint/2010/main" val="30156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48"/>
          <p:cNvSpPr txBox="1">
            <a:spLocks noChangeArrowheads="1"/>
          </p:cNvSpPr>
          <p:nvPr userDrawn="1"/>
        </p:nvSpPr>
        <p:spPr bwMode="auto">
          <a:xfrm>
            <a:off x="0" y="0"/>
            <a:ext cx="9144000" cy="736600"/>
          </a:xfrm>
          <a:prstGeom prst="rect">
            <a:avLst/>
          </a:prstGeom>
          <a:solidFill>
            <a:srgbClr val="002060"/>
          </a:solidFill>
          <a:ln>
            <a:noFill/>
          </a:ln>
          <a:effectLst/>
        </p:spPr>
        <p:txBody>
          <a:bodyPr vert="horz" wrap="square" lIns="95734" tIns="47866" rIns="95734" bIns="47866"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smtClean="0">
              <a:solidFill>
                <a:schemeClr val="bg1"/>
              </a:solidFill>
            </a:endParaRPr>
          </a:p>
        </p:txBody>
      </p:sp>
      <p:pic>
        <p:nvPicPr>
          <p:cNvPr id="7" name="6 Imagen"/>
          <p:cNvPicPr/>
          <p:nvPr userDrawn="1"/>
        </p:nvPicPr>
        <p:blipFill rotWithShape="1">
          <a:blip r:embed="rId23" cstate="email">
            <a:extLst>
              <a:ext uri="{28A0092B-C50C-407E-A947-70E740481C1C}">
                <a14:useLocalDpi xmlns:a14="http://schemas.microsoft.com/office/drawing/2010/main"/>
              </a:ext>
            </a:extLst>
          </a:blip>
          <a:srcRect/>
          <a:stretch/>
        </p:blipFill>
        <p:spPr bwMode="auto">
          <a:xfrm>
            <a:off x="5461227" y="6339016"/>
            <a:ext cx="3571562" cy="518984"/>
          </a:xfrm>
          <a:prstGeom prst="rect">
            <a:avLst/>
          </a:prstGeom>
          <a:noFill/>
          <a:ln>
            <a:noFill/>
          </a:ln>
          <a:extLst>
            <a:ext uri="{53640926-AAD7-44D8-BBD7-CCE9431645EC}">
              <a14:shadowObscured xmlns:a14="http://schemas.microsoft.com/office/drawing/2010/main"/>
            </a:ext>
          </a:extLst>
        </p:spPr>
      </p:pic>
      <p:pic>
        <p:nvPicPr>
          <p:cNvPr id="14" name="Picture 54" descr="AVIVA logo and swoosh"/>
          <p:cNvPicPr>
            <a:picLocks noChangeAspect="1" noChangeArrowheads="1"/>
          </p:cNvPicPr>
          <p:nvPr userDrawn="1"/>
        </p:nvPicPr>
        <p:blipFill>
          <a:blip r:embed="rId24" cstate="email">
            <a:duotone>
              <a:prstClr val="black"/>
              <a:schemeClr val="accent1">
                <a:tint val="45000"/>
                <a:satMod val="400000"/>
              </a:schemeClr>
            </a:duotone>
            <a:extLst>
              <a:ext uri="{28A0092B-C50C-407E-A947-70E740481C1C}">
                <a14:useLocalDpi xmlns:a14="http://schemas.microsoft.com/office/drawing/2010/main"/>
              </a:ext>
            </a:extLst>
          </a:blip>
          <a:srcRect l="51056"/>
          <a:stretch>
            <a:fillRect/>
          </a:stretch>
        </p:blipFill>
        <p:spPr bwMode="auto">
          <a:xfrm>
            <a:off x="0" y="3797300"/>
            <a:ext cx="1046163" cy="3060700"/>
          </a:xfrm>
          <a:prstGeom prst="rect">
            <a:avLst/>
          </a:prstGeom>
          <a:noFill/>
          <a:extLst>
            <a:ext uri="{909E8E84-426E-40DD-AFC4-6F175D3DCCD1}">
              <a14:hiddenFill xmlns:a14="http://schemas.microsoft.com/office/drawing/2010/main">
                <a:solidFill>
                  <a:srgbClr val="FFFFFF"/>
                </a:solidFill>
              </a14:hiddenFill>
            </a:ext>
          </a:extLst>
        </p:spPr>
      </p:pic>
      <p:sp>
        <p:nvSpPr>
          <p:cNvPr id="15" name="Elipse 10"/>
          <p:cNvSpPr/>
          <p:nvPr userDrawn="1"/>
        </p:nvSpPr>
        <p:spPr>
          <a:xfrm>
            <a:off x="49354" y="6325086"/>
            <a:ext cx="497541" cy="4840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02060"/>
              </a:solidFill>
            </a:endParaRPr>
          </a:p>
        </p:txBody>
      </p:sp>
      <p:pic>
        <p:nvPicPr>
          <p:cNvPr id="9" name="Picture 10" descr="C:\Users\usuario\Desktop\Sin título-1.jpg"/>
          <p:cNvPicPr/>
          <p:nvPr userDrawn="1"/>
        </p:nvPicPr>
        <p:blipFill>
          <a:blip r:embed="rId25" cstate="email">
            <a:clrChange>
              <a:clrFrom>
                <a:srgbClr val="FFFFFE"/>
              </a:clrFrom>
              <a:clrTo>
                <a:srgbClr val="FFFFFE">
                  <a:alpha val="0"/>
                </a:srgbClr>
              </a:clrTo>
            </a:clrChange>
            <a:biLevel thresh="25000"/>
            <a:extLst>
              <a:ext uri="{28A0092B-C50C-407E-A947-70E740481C1C}">
                <a14:useLocalDpi xmlns:a14="http://schemas.microsoft.com/office/drawing/2010/main"/>
              </a:ext>
            </a:extLst>
          </a:blip>
          <a:srcRect/>
          <a:stretch>
            <a:fillRect/>
          </a:stretch>
        </p:blipFill>
        <p:spPr bwMode="auto">
          <a:xfrm>
            <a:off x="-32534" y="68051"/>
            <a:ext cx="1520139" cy="546100"/>
          </a:xfrm>
          <a:prstGeom prst="rect">
            <a:avLst/>
          </a:prstGeom>
          <a:noFill/>
          <a:extLst/>
        </p:spPr>
      </p:pic>
    </p:spTree>
    <p:extLst>
      <p:ext uri="{BB962C8B-B14F-4D97-AF65-F5344CB8AC3E}">
        <p14:creationId xmlns:p14="http://schemas.microsoft.com/office/powerpoint/2010/main" val="1813198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66" r:id="rId14"/>
    <p:sldLayoutId id="2147483678" r:id="rId15"/>
    <p:sldLayoutId id="2147483679" r:id="rId16"/>
    <p:sldLayoutId id="2147483680" r:id="rId17"/>
    <p:sldLayoutId id="2147483683" r:id="rId18"/>
    <p:sldLayoutId id="2147483684" r:id="rId19"/>
    <p:sldLayoutId id="2147483686" r:id="rId20"/>
    <p:sldLayoutId id="214748368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0.png"/><Relationship Id="rId4" Type="http://schemas.openxmlformats.org/officeDocument/2006/relationships/image" Target="../media/image49.emf"/></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49.emf"/></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9.emf"/><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83.png"/></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223379"/>
          </a:xfrm>
          <a:prstGeom prst="rect">
            <a:avLst/>
          </a:prstGeom>
        </p:spPr>
      </p:pic>
      <p:sp>
        <p:nvSpPr>
          <p:cNvPr id="10" name="CuadroTexto 3"/>
          <p:cNvSpPr txBox="1"/>
          <p:nvPr/>
        </p:nvSpPr>
        <p:spPr>
          <a:xfrm>
            <a:off x="78802" y="6333968"/>
            <a:ext cx="2664397" cy="461665"/>
          </a:xfrm>
          <a:prstGeom prst="rect">
            <a:avLst/>
          </a:prstGeom>
          <a:noFill/>
        </p:spPr>
        <p:txBody>
          <a:bodyPr wrap="square" rtlCol="0">
            <a:spAutoFit/>
          </a:bodyPr>
          <a:lstStyle/>
          <a:p>
            <a:r>
              <a:rPr lang="es-PE" sz="2400" i="1" dirty="0" smtClean="0">
                <a:latin typeface="Arial" panose="020B0604020202020204" pitchFamily="34" charset="0"/>
                <a:cs typeface="Arial" panose="020B0604020202020204" pitchFamily="34" charset="0"/>
              </a:rPr>
              <a:t>Setiembre 2016</a:t>
            </a:r>
            <a:endParaRPr lang="es-PE" sz="2400" i="1" dirty="0">
              <a:latin typeface="Arial" panose="020B0604020202020204" pitchFamily="34" charset="0"/>
              <a:cs typeface="Arial" panose="020B0604020202020204" pitchFamily="34" charset="0"/>
            </a:endParaRPr>
          </a:p>
        </p:txBody>
      </p:sp>
      <p:sp>
        <p:nvSpPr>
          <p:cNvPr id="8" name="Rectángulo 7"/>
          <p:cNvSpPr/>
          <p:nvPr/>
        </p:nvSpPr>
        <p:spPr>
          <a:xfrm>
            <a:off x="1" y="4586184"/>
            <a:ext cx="3286480" cy="830997"/>
          </a:xfrm>
          <a:prstGeom prst="rect">
            <a:avLst/>
          </a:prstGeom>
          <a:solidFill>
            <a:schemeClr val="bg1">
              <a:alpha val="46000"/>
            </a:schemeClr>
          </a:solidFill>
        </p:spPr>
        <p:txBody>
          <a:bodyPr wrap="square">
            <a:spAutoFit/>
          </a:bodyPr>
          <a:lstStyle/>
          <a:p>
            <a:pPr algn="just"/>
            <a:r>
              <a:rPr lang="es-PE" sz="2400" dirty="0" smtClean="0">
                <a:solidFill>
                  <a:schemeClr val="bg1"/>
                </a:solidFill>
                <a:latin typeface="Arial" panose="020B0604020202020204" pitchFamily="34" charset="0"/>
                <a:cs typeface="Arial" panose="020B0604020202020204" pitchFamily="34" charset="0"/>
              </a:rPr>
              <a:t>Expositor:</a:t>
            </a:r>
            <a:endParaRPr lang="es-PE" sz="2400" dirty="0">
              <a:solidFill>
                <a:schemeClr val="bg1"/>
              </a:solidFill>
              <a:latin typeface="Arial" panose="020B0604020202020204" pitchFamily="34" charset="0"/>
              <a:cs typeface="Arial" panose="020B0604020202020204" pitchFamily="34" charset="0"/>
            </a:endParaRPr>
          </a:p>
          <a:p>
            <a:pPr algn="just"/>
            <a:r>
              <a:rPr lang="es-PE" sz="2400" dirty="0" smtClean="0">
                <a:solidFill>
                  <a:schemeClr val="bg1"/>
                </a:solidFill>
                <a:latin typeface="Arial" panose="020B0604020202020204" pitchFamily="34" charset="0"/>
                <a:cs typeface="Arial" panose="020B0604020202020204" pitchFamily="34" charset="0"/>
              </a:rPr>
              <a:t>Francisco Giglio M.</a:t>
            </a:r>
          </a:p>
        </p:txBody>
      </p:sp>
      <p:sp>
        <p:nvSpPr>
          <p:cNvPr id="7" name="Text Box 72"/>
          <p:cNvSpPr txBox="1">
            <a:spLocks noChangeArrowheads="1"/>
          </p:cNvSpPr>
          <p:nvPr/>
        </p:nvSpPr>
        <p:spPr bwMode="auto">
          <a:xfrm>
            <a:off x="426270" y="1242977"/>
            <a:ext cx="8228225" cy="984885"/>
          </a:xfrm>
          <a:prstGeom prst="rect">
            <a:avLst/>
          </a:prstGeom>
        </p:spPr>
        <p:txBody>
          <a:bodyPr vert="horz" lIns="91440" tIns="45720" rIns="91440" bIns="45720" rtlCol="0" anchor="ctr">
            <a:noAutofit/>
          </a:bodyPr>
          <a:lstStyle>
            <a:defPPr>
              <a:defRPr lang="es-PE"/>
            </a:defPPr>
            <a:lvl1pPr>
              <a:spcBef>
                <a:spcPct val="0"/>
              </a:spcBef>
              <a:buNone/>
              <a:defRPr sz="3200">
                <a:solidFill>
                  <a:srgbClr val="0070C0"/>
                </a:solidFill>
                <a:latin typeface="Arial" pitchFamily="34" charset="0"/>
                <a:ea typeface="+mj-ea"/>
                <a:cs typeface="Arial" pitchFamily="34" charset="0"/>
              </a:defRPr>
            </a:lvl1pPr>
          </a:lstStyle>
          <a:p>
            <a:pPr algn="ctr"/>
            <a:r>
              <a:rPr lang="es-PE" sz="3400" dirty="0" smtClean="0">
                <a:solidFill>
                  <a:schemeClr val="bg1"/>
                </a:solidFill>
              </a:rPr>
              <a:t>Capacitación Ejecutiva: «El Control Interno Bajo un Enfoque de Riesgos»</a:t>
            </a:r>
            <a:endParaRPr lang="es-PE" sz="3400" dirty="0">
              <a:solidFill>
                <a:schemeClr val="bg1"/>
              </a:solidFill>
            </a:endParaRPr>
          </a:p>
        </p:txBody>
      </p:sp>
      <p:pic>
        <p:nvPicPr>
          <p:cNvPr id="16" name="15 Imagen"/>
          <p:cNvPicPr/>
          <p:nvPr/>
        </p:nvPicPr>
        <p:blipFill rotWithShape="1">
          <a:blip r:embed="rId3" cstate="email">
            <a:extLst>
              <a:ext uri="{28A0092B-C50C-407E-A947-70E740481C1C}">
                <a14:useLocalDpi xmlns:a14="http://schemas.microsoft.com/office/drawing/2010/main"/>
              </a:ext>
            </a:extLst>
          </a:blip>
          <a:srcRect/>
          <a:stretch/>
        </p:blipFill>
        <p:spPr bwMode="auto">
          <a:xfrm>
            <a:off x="5340219" y="6339016"/>
            <a:ext cx="3571562" cy="518984"/>
          </a:xfrm>
          <a:prstGeom prst="rect">
            <a:avLst/>
          </a:prstGeom>
          <a:noFill/>
          <a:ln>
            <a:noFill/>
          </a:ln>
          <a:extLst>
            <a:ext uri="{53640926-AAD7-44D8-BBD7-CCE9431645EC}">
              <a14:shadowObscured xmlns:a14="http://schemas.microsoft.com/office/drawing/2010/main"/>
            </a:ext>
          </a:extLst>
        </p:spPr>
      </p:pic>
      <p:pic>
        <p:nvPicPr>
          <p:cNvPr id="17" name="Picture 10" descr="C:\Users\usuario\Desktop\Sin título-1.jpg"/>
          <p:cNvPicPr/>
          <p:nvPr/>
        </p:nvPicPr>
        <p:blipFill>
          <a:blip r:embed="rId4" cstate="email">
            <a:clrChange>
              <a:clrFrom>
                <a:srgbClr val="FFFFFE"/>
              </a:clrFrom>
              <a:clrTo>
                <a:srgbClr val="FFFFFE">
                  <a:alpha val="0"/>
                </a:srgbClr>
              </a:clrTo>
            </a:clrChange>
            <a:biLevel thresh="25000"/>
            <a:extLst>
              <a:ext uri="{28A0092B-C50C-407E-A947-70E740481C1C}">
                <a14:useLocalDpi xmlns:a14="http://schemas.microsoft.com/office/drawing/2010/main"/>
              </a:ext>
            </a:extLst>
          </a:blip>
          <a:srcRect/>
          <a:stretch>
            <a:fillRect/>
          </a:stretch>
        </p:blipFill>
        <p:spPr bwMode="auto">
          <a:xfrm>
            <a:off x="78803" y="82913"/>
            <a:ext cx="1657363" cy="647107"/>
          </a:xfrm>
          <a:prstGeom prst="rect">
            <a:avLst/>
          </a:prstGeom>
          <a:noFill/>
          <a:extLst/>
        </p:spPr>
      </p:pic>
      <p:pic>
        <p:nvPicPr>
          <p:cNvPr id="9" name="8 Imagen"/>
          <p:cNvPicPr/>
          <p:nvPr/>
        </p:nvPicPr>
        <p:blipFill rotWithShape="1">
          <a:blip r:embed="rId5" cstate="email">
            <a:extLst>
              <a:ext uri="{28A0092B-C50C-407E-A947-70E740481C1C}">
                <a14:useLocalDpi xmlns:a14="http://schemas.microsoft.com/office/drawing/2010/main"/>
              </a:ext>
            </a:extLst>
          </a:blip>
          <a:srcRect/>
          <a:stretch/>
        </p:blipFill>
        <p:spPr>
          <a:xfrm>
            <a:off x="2378655" y="2866032"/>
            <a:ext cx="3885667" cy="1009934"/>
          </a:xfrm>
          <a:prstGeom prst="rect">
            <a:avLst/>
          </a:prstGeom>
        </p:spPr>
      </p:pic>
    </p:spTree>
    <p:extLst>
      <p:ext uri="{BB962C8B-B14F-4D97-AF65-F5344CB8AC3E}">
        <p14:creationId xmlns:p14="http://schemas.microsoft.com/office/powerpoint/2010/main" val="3856085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79381" y="111083"/>
            <a:ext cx="4851614" cy="512762"/>
          </a:xfrm>
        </p:spPr>
        <p:txBody>
          <a:bodyPr>
            <a:noAutofit/>
          </a:bodyPr>
          <a:lstStyle/>
          <a:p>
            <a:r>
              <a:rPr lang="es-MX" altLang="es-ES" sz="2800" dirty="0">
                <a:solidFill>
                  <a:schemeClr val="bg1"/>
                </a:solidFill>
                <a:latin typeface="Arial" pitchFamily="34" charset="0"/>
                <a:cs typeface="Arial" pitchFamily="34" charset="0"/>
              </a:rPr>
              <a:t>Actualmente Control es…</a:t>
            </a:r>
            <a:endParaRPr lang="es-ES" altLang="es-ES" sz="2800" dirty="0">
              <a:solidFill>
                <a:schemeClr val="bg1"/>
              </a:solidFill>
              <a:latin typeface="Arial" pitchFamily="34" charset="0"/>
              <a:cs typeface="Arial" pitchFamily="34" charset="0"/>
            </a:endParaRPr>
          </a:p>
        </p:txBody>
      </p:sp>
      <p:sp>
        <p:nvSpPr>
          <p:cNvPr id="29699" name="Rectangle 3"/>
          <p:cNvSpPr>
            <a:spLocks noGrp="1" noChangeArrowheads="1"/>
          </p:cNvSpPr>
          <p:nvPr>
            <p:ph idx="1"/>
          </p:nvPr>
        </p:nvSpPr>
        <p:spPr>
          <a:xfrm>
            <a:off x="580639" y="1261463"/>
            <a:ext cx="8459787" cy="2569131"/>
          </a:xfrm>
        </p:spPr>
        <p:txBody>
          <a:bodyPr/>
          <a:lstStyle/>
          <a:p>
            <a:pPr marL="609600" indent="-609600">
              <a:lnSpc>
                <a:spcPct val="150000"/>
              </a:lnSpc>
              <a:spcBef>
                <a:spcPct val="0"/>
              </a:spcBef>
            </a:pPr>
            <a:endParaRPr lang="es-MX" altLang="es-ES" sz="2000" dirty="0">
              <a:solidFill>
                <a:schemeClr val="tx1"/>
              </a:solidFill>
              <a:latin typeface="Arial" pitchFamily="34" charset="0"/>
              <a:cs typeface="Arial" pitchFamily="34" charset="0"/>
            </a:endParaRPr>
          </a:p>
          <a:p>
            <a:pPr marL="609600" indent="-609600">
              <a:lnSpc>
                <a:spcPct val="150000"/>
              </a:lnSpc>
              <a:spcBef>
                <a:spcPct val="0"/>
              </a:spcBef>
            </a:pPr>
            <a:r>
              <a:rPr lang="es-ES" altLang="es-ES" sz="2000" dirty="0">
                <a:solidFill>
                  <a:schemeClr val="tx1"/>
                </a:solidFill>
                <a:latin typeface="Arial" pitchFamily="34" charset="0"/>
                <a:cs typeface="Arial" pitchFamily="34" charset="0"/>
              </a:rPr>
              <a:t>… cualquier acción tomada por la Gerencia para mejorar la probabilidad de que los objetivos establecidos sean alcanzados.</a:t>
            </a:r>
          </a:p>
          <a:p>
            <a:pPr marL="609600" indent="-609600">
              <a:lnSpc>
                <a:spcPct val="150000"/>
              </a:lnSpc>
              <a:spcBef>
                <a:spcPct val="0"/>
              </a:spcBef>
            </a:pPr>
            <a:endParaRPr lang="es-ES" altLang="es-ES" sz="2000" dirty="0">
              <a:solidFill>
                <a:schemeClr val="tx1"/>
              </a:solidFill>
              <a:latin typeface="Arial" pitchFamily="34" charset="0"/>
              <a:cs typeface="Arial" pitchFamily="34" charset="0"/>
            </a:endParaRPr>
          </a:p>
          <a:p>
            <a:pPr marL="609600" indent="-609600">
              <a:lnSpc>
                <a:spcPct val="150000"/>
              </a:lnSpc>
              <a:spcBef>
                <a:spcPct val="0"/>
              </a:spcBef>
            </a:pPr>
            <a:r>
              <a:rPr lang="es-ES" altLang="es-ES" sz="2000" dirty="0">
                <a:solidFill>
                  <a:schemeClr val="tx1"/>
                </a:solidFill>
                <a:latin typeface="Arial" pitchFamily="34" charset="0"/>
                <a:cs typeface="Arial" pitchFamily="34" charset="0"/>
              </a:rPr>
              <a:t>… Sistema de Control es la integración (o el conjunto) de los componentes o actividades que son usados por la organización para alcanzar sus objetivos y metas. </a:t>
            </a:r>
          </a:p>
        </p:txBody>
      </p:sp>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117594" y="136785"/>
            <a:ext cx="3258493" cy="512763"/>
          </a:xfrm>
        </p:spPr>
        <p:txBody>
          <a:bodyPr rtlCol="0">
            <a:noAutofit/>
          </a:bodyPr>
          <a:lstStyle/>
          <a:p>
            <a:pPr fontAlgn="auto">
              <a:spcAft>
                <a:spcPts val="0"/>
              </a:spcAft>
              <a:defRPr/>
            </a:pPr>
            <a:r>
              <a:rPr lang="es-MX" sz="2800" dirty="0">
                <a:solidFill>
                  <a:schemeClr val="bg1"/>
                </a:solidFill>
                <a:latin typeface="Arial" pitchFamily="34" charset="0"/>
                <a:cs typeface="Arial" pitchFamily="34" charset="0"/>
              </a:rPr>
              <a:t>Tipos de control</a:t>
            </a:r>
            <a:endParaRPr lang="es-ES" sz="2800" dirty="0">
              <a:solidFill>
                <a:schemeClr val="bg1"/>
              </a:solidFill>
              <a:latin typeface="Arial" pitchFamily="34" charset="0"/>
              <a:cs typeface="Arial" pitchFamily="34" charset="0"/>
            </a:endParaRPr>
          </a:p>
        </p:txBody>
      </p:sp>
      <p:sp>
        <p:nvSpPr>
          <p:cNvPr id="31747" name="Rectangle 3"/>
          <p:cNvSpPr>
            <a:spLocks noGrp="1" noChangeArrowheads="1"/>
          </p:cNvSpPr>
          <p:nvPr>
            <p:ph idx="1"/>
          </p:nvPr>
        </p:nvSpPr>
        <p:spPr>
          <a:xfrm>
            <a:off x="455958" y="1027799"/>
            <a:ext cx="8280400" cy="4679950"/>
          </a:xfrm>
        </p:spPr>
        <p:txBody>
          <a:bodyPr>
            <a:normAutofit/>
          </a:bodyPr>
          <a:lstStyle/>
          <a:p>
            <a:pPr marL="1157288" lvl="1" indent="-615950" algn="just">
              <a:lnSpc>
                <a:spcPct val="80000"/>
              </a:lnSpc>
              <a:spcBef>
                <a:spcPct val="0"/>
              </a:spcBef>
              <a:tabLst>
                <a:tab pos="801688" algn="l"/>
              </a:tabLst>
            </a:pPr>
            <a:endParaRPr lang="es-ES" altLang="es-ES" sz="2000" dirty="0">
              <a:solidFill>
                <a:schemeClr val="tx1"/>
              </a:solidFill>
              <a:latin typeface="Arial" pitchFamily="34" charset="0"/>
              <a:cs typeface="Arial" pitchFamily="34" charset="0"/>
            </a:endParaRPr>
          </a:p>
          <a:p>
            <a:pPr marL="0" indent="0" algn="just">
              <a:lnSpc>
                <a:spcPct val="80000"/>
              </a:lnSpc>
              <a:spcBef>
                <a:spcPct val="0"/>
              </a:spcBef>
              <a:buFont typeface="Wingdings" pitchFamily="2" charset="2"/>
              <a:buNone/>
              <a:tabLst>
                <a:tab pos="801688" algn="l"/>
              </a:tabLst>
            </a:pPr>
            <a:r>
              <a:rPr lang="es-ES" altLang="es-ES" sz="2000" dirty="0">
                <a:solidFill>
                  <a:schemeClr val="tx1"/>
                </a:solidFill>
                <a:latin typeface="Arial" pitchFamily="34" charset="0"/>
                <a:cs typeface="Arial" pitchFamily="34" charset="0"/>
              </a:rPr>
              <a:t>Se diseñan para cumplir varias funciones.</a:t>
            </a:r>
          </a:p>
          <a:p>
            <a:pPr marL="0" indent="0" algn="just">
              <a:lnSpc>
                <a:spcPct val="80000"/>
              </a:lnSpc>
              <a:spcBef>
                <a:spcPct val="0"/>
              </a:spcBef>
              <a:buFont typeface="Wingdings" pitchFamily="2" charset="2"/>
              <a:buNone/>
              <a:tabLst>
                <a:tab pos="801688" algn="l"/>
              </a:tabLst>
            </a:pPr>
            <a:endParaRPr lang="es-ES" altLang="es-ES" sz="2000" dirty="0">
              <a:solidFill>
                <a:schemeClr val="tx1"/>
              </a:solidFill>
              <a:latin typeface="Arial" pitchFamily="34" charset="0"/>
              <a:cs typeface="Arial" pitchFamily="34" charset="0"/>
            </a:endParaRPr>
          </a:p>
          <a:p>
            <a:pPr marL="358775" indent="-358775" algn="just">
              <a:lnSpc>
                <a:spcPct val="80000"/>
              </a:lnSpc>
              <a:spcBef>
                <a:spcPct val="0"/>
              </a:spcBef>
              <a:buFont typeface="Wingdings" pitchFamily="2" charset="2"/>
              <a:buChar char="Ø"/>
              <a:tabLst>
                <a:tab pos="801688" algn="l"/>
              </a:tabLst>
            </a:pPr>
            <a:r>
              <a:rPr lang="es-ES" altLang="es-ES" sz="2000" b="1" dirty="0">
                <a:solidFill>
                  <a:schemeClr val="tx1"/>
                </a:solidFill>
                <a:latin typeface="Arial" pitchFamily="34" charset="0"/>
                <a:cs typeface="Arial" pitchFamily="34" charset="0"/>
              </a:rPr>
              <a:t>Preventivos:</a:t>
            </a:r>
            <a:r>
              <a:rPr lang="es-ES" altLang="es-ES" sz="2000" dirty="0">
                <a:solidFill>
                  <a:schemeClr val="tx1"/>
                </a:solidFill>
                <a:latin typeface="Arial" pitchFamily="34" charset="0"/>
                <a:cs typeface="Arial" pitchFamily="34" charset="0"/>
              </a:rPr>
              <a:t>  Anticipan eventos no deseados antes de que sucedan</a:t>
            </a:r>
          </a:p>
          <a:p>
            <a:pPr algn="just">
              <a:lnSpc>
                <a:spcPct val="80000"/>
              </a:lnSpc>
              <a:spcBef>
                <a:spcPct val="0"/>
              </a:spcBef>
              <a:buFont typeface="Wingdings" pitchFamily="2" charset="2"/>
              <a:buChar char="Ø"/>
              <a:tabLst>
                <a:tab pos="801688" algn="l"/>
              </a:tabLst>
            </a:pPr>
            <a:endParaRPr lang="es-ES" altLang="es-ES" sz="2000" dirty="0">
              <a:solidFill>
                <a:schemeClr val="tx1"/>
              </a:solidFill>
              <a:latin typeface="Arial" pitchFamily="34" charset="0"/>
              <a:cs typeface="Arial" pitchFamily="34" charset="0"/>
            </a:endParaRPr>
          </a:p>
          <a:p>
            <a:pPr marL="358775" indent="-358775" algn="just">
              <a:lnSpc>
                <a:spcPct val="80000"/>
              </a:lnSpc>
              <a:spcBef>
                <a:spcPct val="0"/>
              </a:spcBef>
              <a:buFont typeface="Wingdings" pitchFamily="2" charset="2"/>
              <a:buChar char="Ø"/>
              <a:tabLst>
                <a:tab pos="801688" algn="l"/>
              </a:tabLst>
            </a:pPr>
            <a:r>
              <a:rPr lang="es-ES" altLang="es-ES" sz="2000" b="1" dirty="0" err="1">
                <a:solidFill>
                  <a:schemeClr val="tx1"/>
                </a:solidFill>
                <a:latin typeface="Arial" pitchFamily="34" charset="0"/>
                <a:cs typeface="Arial" pitchFamily="34" charset="0"/>
              </a:rPr>
              <a:t>Detectivos</a:t>
            </a:r>
            <a:r>
              <a:rPr lang="es-ES" altLang="es-ES" sz="2000" b="1" dirty="0">
                <a:solidFill>
                  <a:schemeClr val="tx1"/>
                </a:solidFill>
                <a:latin typeface="Arial" pitchFamily="34" charset="0"/>
                <a:cs typeface="Arial" pitchFamily="34" charset="0"/>
              </a:rPr>
              <a:t>:</a:t>
            </a:r>
            <a:r>
              <a:rPr lang="es-ES" altLang="es-ES" sz="2000" dirty="0">
                <a:solidFill>
                  <a:schemeClr val="tx1"/>
                </a:solidFill>
                <a:latin typeface="Arial" pitchFamily="34" charset="0"/>
                <a:cs typeface="Arial" pitchFamily="34" charset="0"/>
              </a:rPr>
              <a:t> Identifican los eventos en el momento en que se presentan</a:t>
            </a:r>
          </a:p>
          <a:p>
            <a:pPr algn="just">
              <a:lnSpc>
                <a:spcPct val="80000"/>
              </a:lnSpc>
              <a:spcBef>
                <a:spcPct val="0"/>
              </a:spcBef>
              <a:buFont typeface="Wingdings" pitchFamily="2" charset="2"/>
              <a:buChar char="Ø"/>
              <a:tabLst>
                <a:tab pos="801688" algn="l"/>
              </a:tabLst>
            </a:pPr>
            <a:endParaRPr lang="es-ES" altLang="es-ES" sz="2000" dirty="0">
              <a:solidFill>
                <a:schemeClr val="tx1"/>
              </a:solidFill>
              <a:latin typeface="Arial" pitchFamily="34" charset="0"/>
              <a:cs typeface="Arial" pitchFamily="34" charset="0"/>
            </a:endParaRPr>
          </a:p>
          <a:p>
            <a:pPr marL="358775" indent="-358775" algn="just">
              <a:lnSpc>
                <a:spcPct val="80000"/>
              </a:lnSpc>
              <a:spcBef>
                <a:spcPct val="0"/>
              </a:spcBef>
              <a:buFont typeface="Wingdings" pitchFamily="2" charset="2"/>
              <a:buChar char="Ø"/>
              <a:tabLst>
                <a:tab pos="801688" algn="l"/>
              </a:tabLst>
            </a:pPr>
            <a:r>
              <a:rPr lang="es-ES" altLang="es-ES" sz="2000" b="1" dirty="0">
                <a:solidFill>
                  <a:schemeClr val="tx1"/>
                </a:solidFill>
                <a:latin typeface="Arial" pitchFamily="34" charset="0"/>
                <a:cs typeface="Arial" pitchFamily="34" charset="0"/>
              </a:rPr>
              <a:t>Correctivos:</a:t>
            </a:r>
            <a:r>
              <a:rPr lang="es-ES" altLang="es-ES" sz="2000" dirty="0">
                <a:solidFill>
                  <a:schemeClr val="tx1"/>
                </a:solidFill>
                <a:latin typeface="Arial" pitchFamily="34" charset="0"/>
                <a:cs typeface="Arial" pitchFamily="34" charset="0"/>
              </a:rPr>
              <a:t> Aseguran que las acciones correctivas sean tomadas para revertir un evento no deseado.</a:t>
            </a:r>
          </a:p>
          <a:p>
            <a:pPr algn="just">
              <a:lnSpc>
                <a:spcPct val="80000"/>
              </a:lnSpc>
              <a:spcBef>
                <a:spcPct val="0"/>
              </a:spcBef>
              <a:buFont typeface="Wingdings" pitchFamily="2" charset="2"/>
              <a:buChar char="Ø"/>
              <a:tabLst>
                <a:tab pos="801688" algn="l"/>
              </a:tabLst>
            </a:pPr>
            <a:endParaRPr lang="es-PE" altLang="es-ES" sz="2000" dirty="0">
              <a:solidFill>
                <a:schemeClr val="tx1"/>
              </a:solidFill>
              <a:latin typeface="Arial" pitchFamily="34" charset="0"/>
              <a:cs typeface="Arial" pitchFamily="34" charset="0"/>
            </a:endParaRPr>
          </a:p>
          <a:p>
            <a:pPr marL="358775" indent="-358775" algn="just">
              <a:lnSpc>
                <a:spcPct val="80000"/>
              </a:lnSpc>
              <a:spcBef>
                <a:spcPct val="0"/>
              </a:spcBef>
              <a:buFont typeface="Wingdings" pitchFamily="2" charset="2"/>
              <a:buChar char="Ø"/>
              <a:tabLst>
                <a:tab pos="801688" algn="l"/>
              </a:tabLst>
            </a:pPr>
            <a:r>
              <a:rPr lang="es-PE" altLang="es-ES" sz="2000" b="1" dirty="0">
                <a:solidFill>
                  <a:schemeClr val="tx1"/>
                </a:solidFill>
                <a:latin typeface="Arial" pitchFamily="34" charset="0"/>
                <a:cs typeface="Arial" pitchFamily="34" charset="0"/>
              </a:rPr>
              <a:t>Directivos:</a:t>
            </a:r>
            <a:r>
              <a:rPr lang="es-PE" altLang="es-ES" sz="2000" dirty="0">
                <a:solidFill>
                  <a:schemeClr val="tx1"/>
                </a:solidFill>
                <a:latin typeface="Arial" pitchFamily="34" charset="0"/>
                <a:cs typeface="Arial" pitchFamily="34" charset="0"/>
              </a:rPr>
              <a:t> </a:t>
            </a:r>
            <a:r>
              <a:rPr lang="es-ES" altLang="es-ES" sz="2000" dirty="0">
                <a:solidFill>
                  <a:schemeClr val="tx1"/>
                </a:solidFill>
                <a:latin typeface="Arial" pitchFamily="34" charset="0"/>
                <a:cs typeface="Arial" pitchFamily="34" charset="0"/>
              </a:rPr>
              <a:t>es el que posibilita monitorear los resultados de la empresa en su conjunto y de las diferentes áreas clave en que se puede segmentarla. Esta mas orientado al seguimiento de indicadores de los resultados internos de la empresa en su conjunto y en el corto plazo. </a:t>
            </a:r>
          </a:p>
        </p:txBody>
      </p:sp>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323650" y="145326"/>
            <a:ext cx="4773317" cy="511175"/>
          </a:xfrm>
        </p:spPr>
        <p:txBody>
          <a:bodyPr/>
          <a:lstStyle/>
          <a:p>
            <a:pPr algn="ctr"/>
            <a:r>
              <a:rPr lang="es-MX" altLang="es-ES" sz="2800" dirty="0">
                <a:solidFill>
                  <a:schemeClr val="bg1"/>
                </a:solidFill>
                <a:latin typeface="Arial" pitchFamily="34" charset="0"/>
                <a:cs typeface="Arial" pitchFamily="34" charset="0"/>
              </a:rPr>
              <a:t>Compensación de Control</a:t>
            </a:r>
            <a:endParaRPr lang="es-ES" altLang="es-ES" sz="2800" dirty="0">
              <a:solidFill>
                <a:schemeClr val="bg1"/>
              </a:solidFill>
              <a:latin typeface="Arial" pitchFamily="34" charset="0"/>
              <a:cs typeface="Arial" pitchFamily="34" charset="0"/>
            </a:endParaRPr>
          </a:p>
        </p:txBody>
      </p:sp>
      <p:sp>
        <p:nvSpPr>
          <p:cNvPr id="32771" name="Rectangle 3"/>
          <p:cNvSpPr>
            <a:spLocks noGrp="1" noChangeArrowheads="1"/>
          </p:cNvSpPr>
          <p:nvPr>
            <p:ph idx="1"/>
          </p:nvPr>
        </p:nvSpPr>
        <p:spPr>
          <a:xfrm>
            <a:off x="3151190" y="1554325"/>
            <a:ext cx="1565274" cy="390525"/>
          </a:xfrm>
        </p:spPr>
        <p:txBody>
          <a:bodyPr>
            <a:normAutofit/>
          </a:bodyPr>
          <a:lstStyle/>
          <a:p>
            <a:pPr marL="576263" indent="-576263">
              <a:spcBef>
                <a:spcPct val="0"/>
              </a:spcBef>
              <a:spcAft>
                <a:spcPct val="0"/>
              </a:spcAft>
              <a:buClr>
                <a:srgbClr val="FF6600"/>
              </a:buClr>
              <a:buFont typeface="Wingdings" pitchFamily="2" charset="2"/>
              <a:buNone/>
            </a:pPr>
            <a:r>
              <a:rPr lang="es-MX" altLang="es-ES" sz="2000">
                <a:solidFill>
                  <a:schemeClr val="tx1"/>
                </a:solidFill>
                <a:latin typeface="Arial" pitchFamily="34" charset="0"/>
                <a:cs typeface="Arial" pitchFamily="34" charset="0"/>
              </a:rPr>
              <a:t>Directivos</a:t>
            </a:r>
            <a:endParaRPr lang="es-ES" altLang="es-ES" sz="2000">
              <a:solidFill>
                <a:schemeClr val="tx1"/>
              </a:solidFill>
              <a:latin typeface="Arial" pitchFamily="34" charset="0"/>
              <a:cs typeface="Arial" pitchFamily="34" charset="0"/>
            </a:endParaRPr>
          </a:p>
        </p:txBody>
      </p:sp>
      <p:sp>
        <p:nvSpPr>
          <p:cNvPr id="32772" name="Rectangle 4"/>
          <p:cNvSpPr>
            <a:spLocks noChangeArrowheads="1"/>
          </p:cNvSpPr>
          <p:nvPr/>
        </p:nvSpPr>
        <p:spPr bwMode="auto">
          <a:xfrm>
            <a:off x="6858000" y="3315702"/>
            <a:ext cx="2286000" cy="457200"/>
          </a:xfrm>
          <a:prstGeom prst="rect">
            <a:avLst/>
          </a:prstGeom>
          <a:noFill/>
          <a:ln w="9525">
            <a:noFill/>
            <a:miter lim="800000"/>
            <a:headEnd/>
            <a:tailEnd/>
          </a:ln>
        </p:spPr>
        <p:txBody>
          <a:bodyPr/>
          <a:lstStyle/>
          <a:p>
            <a:pPr marL="576263" indent="-576263" eaLnBrk="1" hangingPunct="1">
              <a:buClr>
                <a:srgbClr val="FF6600"/>
              </a:buClr>
              <a:buFont typeface="Wingdings" pitchFamily="2" charset="2"/>
              <a:buNone/>
            </a:pPr>
            <a:r>
              <a:rPr lang="es-MX" altLang="es-ES" sz="2000" dirty="0">
                <a:latin typeface="Arial" pitchFamily="34" charset="0"/>
                <a:cs typeface="Arial" pitchFamily="34" charset="0"/>
              </a:rPr>
              <a:t>Correctivos</a:t>
            </a:r>
            <a:endParaRPr lang="es-ES" altLang="es-ES" sz="2000" dirty="0">
              <a:latin typeface="Arial" pitchFamily="34" charset="0"/>
              <a:cs typeface="Arial" pitchFamily="34" charset="0"/>
            </a:endParaRPr>
          </a:p>
        </p:txBody>
      </p:sp>
      <p:sp>
        <p:nvSpPr>
          <p:cNvPr id="32773" name="Rectangle 5"/>
          <p:cNvSpPr>
            <a:spLocks noChangeArrowheads="1"/>
          </p:cNvSpPr>
          <p:nvPr/>
        </p:nvSpPr>
        <p:spPr bwMode="auto">
          <a:xfrm>
            <a:off x="4180633" y="3410438"/>
            <a:ext cx="1762967" cy="457200"/>
          </a:xfrm>
          <a:prstGeom prst="rect">
            <a:avLst/>
          </a:prstGeom>
          <a:noFill/>
          <a:ln w="9525">
            <a:noFill/>
            <a:miter lim="800000"/>
            <a:headEnd/>
            <a:tailEnd/>
          </a:ln>
        </p:spPr>
        <p:txBody>
          <a:bodyPr/>
          <a:lstStyle/>
          <a:p>
            <a:pPr marL="576263" indent="-576263" eaLnBrk="1" hangingPunct="1">
              <a:buClr>
                <a:srgbClr val="FF6600"/>
              </a:buClr>
              <a:buFont typeface="Wingdings" pitchFamily="2" charset="2"/>
              <a:buNone/>
            </a:pPr>
            <a:r>
              <a:rPr lang="es-MX" altLang="es-ES" sz="2000" dirty="0" err="1">
                <a:latin typeface="Arial" pitchFamily="34" charset="0"/>
                <a:cs typeface="Arial" pitchFamily="34" charset="0"/>
              </a:rPr>
              <a:t>Detectivos</a:t>
            </a:r>
            <a:endParaRPr lang="es-ES" altLang="es-ES" sz="2000" dirty="0">
              <a:latin typeface="Arial" pitchFamily="34" charset="0"/>
              <a:cs typeface="Arial" pitchFamily="34" charset="0"/>
            </a:endParaRPr>
          </a:p>
        </p:txBody>
      </p:sp>
      <p:sp>
        <p:nvSpPr>
          <p:cNvPr id="32774" name="Rectangle 6"/>
          <p:cNvSpPr>
            <a:spLocks noChangeArrowheads="1"/>
          </p:cNvSpPr>
          <p:nvPr/>
        </p:nvSpPr>
        <p:spPr bwMode="auto">
          <a:xfrm>
            <a:off x="1075037" y="3292019"/>
            <a:ext cx="2286000" cy="457200"/>
          </a:xfrm>
          <a:prstGeom prst="rect">
            <a:avLst/>
          </a:prstGeom>
          <a:noFill/>
          <a:ln w="9525">
            <a:noFill/>
            <a:miter lim="800000"/>
            <a:headEnd/>
            <a:tailEnd/>
          </a:ln>
        </p:spPr>
        <p:txBody>
          <a:bodyPr/>
          <a:lstStyle/>
          <a:p>
            <a:pPr marL="576263" indent="-576263" eaLnBrk="1" hangingPunct="1">
              <a:buClr>
                <a:srgbClr val="FF6600"/>
              </a:buClr>
              <a:buFont typeface="Wingdings" pitchFamily="2" charset="2"/>
              <a:buNone/>
            </a:pPr>
            <a:r>
              <a:rPr lang="es-MX" altLang="es-ES" sz="2000" dirty="0">
                <a:latin typeface="Arial" pitchFamily="34" charset="0"/>
                <a:cs typeface="Arial" pitchFamily="34" charset="0"/>
              </a:rPr>
              <a:t>Preventivos</a:t>
            </a:r>
            <a:endParaRPr lang="es-ES" altLang="es-ES" sz="2000" dirty="0">
              <a:latin typeface="Arial" pitchFamily="34" charset="0"/>
              <a:cs typeface="Arial" pitchFamily="34" charset="0"/>
            </a:endParaRPr>
          </a:p>
        </p:txBody>
      </p:sp>
      <p:sp>
        <p:nvSpPr>
          <p:cNvPr id="32775" name="PubHalfFrame"/>
          <p:cNvSpPr>
            <a:spLocks noEditPoints="1" noChangeArrowheads="1"/>
          </p:cNvSpPr>
          <p:nvPr/>
        </p:nvSpPr>
        <p:spPr bwMode="auto">
          <a:xfrm rot="2691567">
            <a:off x="1600200" y="2889408"/>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0 w 21600"/>
              <a:gd name="T13" fmla="*/ 0 h 21600"/>
              <a:gd name="T14" fmla="*/ 14400 w 21600"/>
              <a:gd name="T15" fmla="*/ 7200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lnTo>
                  <a:pt x="0" y="0"/>
                </a:lnTo>
                <a:close/>
              </a:path>
            </a:pathLst>
          </a:custGeom>
          <a:solidFill>
            <a:srgbClr val="FFFF00">
              <a:alpha val="50195"/>
            </a:srgbClr>
          </a:solidFill>
          <a:ln w="9525">
            <a:noFill/>
            <a:miter lim="800000"/>
            <a:headEnd/>
            <a:tailEnd/>
          </a:ln>
          <a:effectLst>
            <a:prstShdw prst="shdw17" dist="17961" dir="13500000">
              <a:srgbClr val="999900"/>
            </a:prstShdw>
          </a:effectLst>
        </p:spPr>
        <p:txBody>
          <a:bodyPr/>
          <a:lstStyle/>
          <a:p>
            <a:endParaRPr lang="es-ES" sz="2000">
              <a:latin typeface="Arial" pitchFamily="34" charset="0"/>
              <a:cs typeface="Arial" pitchFamily="34" charset="0"/>
            </a:endParaRPr>
          </a:p>
        </p:txBody>
      </p:sp>
      <p:sp>
        <p:nvSpPr>
          <p:cNvPr id="32776" name="PubHalfFrame"/>
          <p:cNvSpPr>
            <a:spLocks noEditPoints="1" noChangeArrowheads="1"/>
          </p:cNvSpPr>
          <p:nvPr/>
        </p:nvSpPr>
        <p:spPr bwMode="auto">
          <a:xfrm rot="2691567">
            <a:off x="4495800" y="2965608"/>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0 w 21600"/>
              <a:gd name="T13" fmla="*/ 0 h 21600"/>
              <a:gd name="T14" fmla="*/ 14400 w 21600"/>
              <a:gd name="T15" fmla="*/ 7200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lnTo>
                  <a:pt x="0" y="0"/>
                </a:lnTo>
                <a:close/>
              </a:path>
            </a:pathLst>
          </a:custGeom>
          <a:solidFill>
            <a:srgbClr val="FF3300">
              <a:alpha val="50195"/>
            </a:srgbClr>
          </a:solidFill>
          <a:ln w="9525">
            <a:noFill/>
            <a:miter lim="800000"/>
            <a:headEnd/>
            <a:tailEnd/>
          </a:ln>
          <a:effectLst>
            <a:prstShdw prst="shdw17" dist="17961" dir="13500000">
              <a:srgbClr val="991F00"/>
            </a:prstShdw>
          </a:effectLst>
        </p:spPr>
        <p:txBody>
          <a:bodyPr/>
          <a:lstStyle/>
          <a:p>
            <a:endParaRPr lang="es-ES" sz="2000">
              <a:latin typeface="Arial" pitchFamily="34" charset="0"/>
              <a:cs typeface="Arial" pitchFamily="34" charset="0"/>
            </a:endParaRPr>
          </a:p>
        </p:txBody>
      </p:sp>
      <p:sp>
        <p:nvSpPr>
          <p:cNvPr id="32777" name="PubHalfFrame"/>
          <p:cNvSpPr>
            <a:spLocks noEditPoints="1" noChangeArrowheads="1"/>
          </p:cNvSpPr>
          <p:nvPr/>
        </p:nvSpPr>
        <p:spPr bwMode="auto">
          <a:xfrm rot="2691567">
            <a:off x="7239000" y="2889408"/>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0 w 21600"/>
              <a:gd name="T13" fmla="*/ 0 h 21600"/>
              <a:gd name="T14" fmla="*/ 14400 w 21600"/>
              <a:gd name="T15" fmla="*/ 7200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lnTo>
                  <a:pt x="0" y="0"/>
                </a:lnTo>
                <a:close/>
              </a:path>
            </a:pathLst>
          </a:custGeom>
          <a:solidFill>
            <a:srgbClr val="FFCC00">
              <a:alpha val="50195"/>
            </a:srgbClr>
          </a:solidFill>
          <a:ln w="9525">
            <a:noFill/>
            <a:miter lim="800000"/>
            <a:headEnd/>
            <a:tailEnd/>
          </a:ln>
          <a:effectLst>
            <a:prstShdw prst="shdw17" dist="17961" dir="13500000">
              <a:srgbClr val="997A00"/>
            </a:prstShdw>
          </a:effectLst>
        </p:spPr>
        <p:txBody>
          <a:bodyPr/>
          <a:lstStyle/>
          <a:p>
            <a:endParaRPr lang="es-ES" sz="2000">
              <a:latin typeface="Arial" pitchFamily="34" charset="0"/>
              <a:cs typeface="Arial" pitchFamily="34" charset="0"/>
            </a:endParaRPr>
          </a:p>
        </p:txBody>
      </p:sp>
      <p:sp>
        <p:nvSpPr>
          <p:cNvPr id="32778" name="Line 10"/>
          <p:cNvSpPr>
            <a:spLocks noChangeShapeType="1"/>
          </p:cNvSpPr>
          <p:nvPr/>
        </p:nvSpPr>
        <p:spPr bwMode="auto">
          <a:xfrm>
            <a:off x="2057400" y="2660808"/>
            <a:ext cx="5410200" cy="0"/>
          </a:xfrm>
          <a:prstGeom prst="line">
            <a:avLst/>
          </a:prstGeom>
          <a:noFill/>
          <a:ln w="57150">
            <a:solidFill>
              <a:srgbClr val="FF0000"/>
            </a:solidFill>
            <a:round/>
            <a:headEnd/>
            <a:tailEnd/>
          </a:ln>
        </p:spPr>
        <p:txBody>
          <a:bodyPr wrap="none"/>
          <a:lstStyle/>
          <a:p>
            <a:endParaRPr lang="es-ES" sz="2000">
              <a:latin typeface="Arial" pitchFamily="34" charset="0"/>
              <a:cs typeface="Arial" pitchFamily="34" charset="0"/>
            </a:endParaRPr>
          </a:p>
        </p:txBody>
      </p:sp>
      <p:sp>
        <p:nvSpPr>
          <p:cNvPr id="32779" name="PubHalfFrame"/>
          <p:cNvSpPr>
            <a:spLocks noEditPoints="1" noChangeArrowheads="1"/>
          </p:cNvSpPr>
          <p:nvPr/>
        </p:nvSpPr>
        <p:spPr bwMode="auto">
          <a:xfrm rot="2691567">
            <a:off x="4495800" y="1746408"/>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0 w 21600"/>
              <a:gd name="T13" fmla="*/ 0 h 21600"/>
              <a:gd name="T14" fmla="*/ 14400 w 21600"/>
              <a:gd name="T15" fmla="*/ 7200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lnTo>
                  <a:pt x="0" y="0"/>
                </a:lnTo>
                <a:close/>
              </a:path>
            </a:pathLst>
          </a:custGeom>
          <a:solidFill>
            <a:srgbClr val="0099FF">
              <a:alpha val="50195"/>
            </a:srgbClr>
          </a:solidFill>
          <a:ln w="9525">
            <a:noFill/>
            <a:miter lim="800000"/>
            <a:headEnd/>
            <a:tailEnd/>
          </a:ln>
          <a:effectLst>
            <a:prstShdw prst="shdw17" dist="17961" dir="13500000">
              <a:srgbClr val="005C99"/>
            </a:prstShdw>
          </a:effectLst>
        </p:spPr>
        <p:txBody>
          <a:bodyPr/>
          <a:lstStyle/>
          <a:p>
            <a:endParaRPr lang="es-ES" sz="2000">
              <a:latin typeface="Arial" pitchFamily="34" charset="0"/>
              <a:cs typeface="Arial" pitchFamily="34" charset="0"/>
            </a:endParaRPr>
          </a:p>
        </p:txBody>
      </p:sp>
      <p:sp>
        <p:nvSpPr>
          <p:cNvPr id="32780" name="Rectangle 12"/>
          <p:cNvSpPr>
            <a:spLocks noChangeArrowheads="1"/>
          </p:cNvSpPr>
          <p:nvPr/>
        </p:nvSpPr>
        <p:spPr bwMode="auto">
          <a:xfrm>
            <a:off x="914401" y="4413408"/>
            <a:ext cx="7450137" cy="973138"/>
          </a:xfrm>
          <a:prstGeom prst="rect">
            <a:avLst/>
          </a:prstGeom>
          <a:noFill/>
          <a:ln w="9525">
            <a:noFill/>
            <a:miter lim="800000"/>
            <a:headEnd/>
            <a:tailEnd/>
          </a:ln>
        </p:spPr>
        <p:txBody>
          <a:bodyPr/>
          <a:lstStyle/>
          <a:p>
            <a:pPr algn="just" eaLnBrk="1" hangingPunct="1">
              <a:buClr>
                <a:srgbClr val="FF6600"/>
              </a:buClr>
              <a:buFont typeface="Wingdings" pitchFamily="2" charset="2"/>
              <a:buNone/>
            </a:pPr>
            <a:r>
              <a:rPr lang="es-MX" altLang="es-ES" sz="2000" dirty="0">
                <a:latin typeface="Arial" pitchFamily="34" charset="0"/>
                <a:cs typeface="Arial" pitchFamily="34" charset="0"/>
              </a:rPr>
              <a:t>La organización aplica los cuatro tipos de control, compensándolos adecuadamente.</a:t>
            </a:r>
            <a:endParaRPr lang="es-ES" altLang="es-ES" sz="2000" dirty="0">
              <a:latin typeface="Arial" pitchFamily="34" charset="0"/>
              <a:cs typeface="Arial" pitchFamily="34" charset="0"/>
            </a:endParaRPr>
          </a:p>
        </p:txBody>
      </p:sp>
      <p:sp>
        <p:nvSpPr>
          <p:cNvPr id="13" name="CuadroTexto 12"/>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9</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22296" y="128159"/>
            <a:ext cx="7262212" cy="512762"/>
          </a:xfrm>
        </p:spPr>
        <p:txBody>
          <a:bodyPr>
            <a:normAutofit/>
          </a:bodyPr>
          <a:lstStyle/>
          <a:p>
            <a:r>
              <a:rPr lang="es-MX" altLang="es-ES" sz="2800" dirty="0">
                <a:solidFill>
                  <a:schemeClr val="bg1"/>
                </a:solidFill>
                <a:latin typeface="Arial" pitchFamily="34" charset="0"/>
                <a:cs typeface="Arial" pitchFamily="34" charset="0"/>
              </a:rPr>
              <a:t>Eliminando probabilidades no posibilidades</a:t>
            </a:r>
            <a:endParaRPr lang="es-ES" altLang="es-ES" sz="2800" dirty="0">
              <a:solidFill>
                <a:schemeClr val="bg1"/>
              </a:solidFill>
              <a:latin typeface="Arial" pitchFamily="34" charset="0"/>
              <a:cs typeface="Arial" pitchFamily="34" charset="0"/>
            </a:endParaRPr>
          </a:p>
        </p:txBody>
      </p:sp>
      <p:sp>
        <p:nvSpPr>
          <p:cNvPr id="33795" name="Rectangle 3"/>
          <p:cNvSpPr>
            <a:spLocks noGrp="1" noChangeArrowheads="1"/>
          </p:cNvSpPr>
          <p:nvPr>
            <p:ph idx="1"/>
          </p:nvPr>
        </p:nvSpPr>
        <p:spPr>
          <a:xfrm>
            <a:off x="551936" y="1732005"/>
            <a:ext cx="7801232" cy="2209800"/>
          </a:xfrm>
        </p:spPr>
        <p:txBody>
          <a:bodyPr/>
          <a:lstStyle/>
          <a:p>
            <a:pPr marL="1157288" lvl="1" indent="-615950" algn="just">
              <a:lnSpc>
                <a:spcPct val="90000"/>
              </a:lnSpc>
              <a:spcBef>
                <a:spcPct val="0"/>
              </a:spcBef>
              <a:spcAft>
                <a:spcPct val="0"/>
              </a:spcAft>
              <a:buFont typeface="Wingdings" pitchFamily="2" charset="2"/>
              <a:buChar char="q"/>
              <a:tabLst>
                <a:tab pos="801688" algn="l"/>
              </a:tabLst>
            </a:pPr>
            <a:r>
              <a:rPr lang="es-ES" altLang="es-ES" sz="2000" dirty="0">
                <a:solidFill>
                  <a:schemeClr val="tx1"/>
                </a:solidFill>
                <a:latin typeface="Arial" pitchFamily="34" charset="0"/>
                <a:cs typeface="Arial" pitchFamily="34" charset="0"/>
              </a:rPr>
              <a:t>Ningún sistema de control elimina la posibilidad de error</a:t>
            </a:r>
          </a:p>
          <a:p>
            <a:pPr marL="1157288" lvl="1" indent="-615950" algn="just">
              <a:lnSpc>
                <a:spcPct val="90000"/>
              </a:lnSpc>
              <a:spcBef>
                <a:spcPct val="0"/>
              </a:spcBef>
              <a:spcAft>
                <a:spcPct val="0"/>
              </a:spcAft>
              <a:buFont typeface="Wingdings" pitchFamily="2" charset="2"/>
              <a:buChar char="q"/>
              <a:tabLst>
                <a:tab pos="801688" algn="l"/>
              </a:tabLst>
            </a:pPr>
            <a:endParaRPr lang="es-ES" altLang="es-ES" sz="2000" dirty="0">
              <a:solidFill>
                <a:schemeClr val="tx1"/>
              </a:solidFill>
              <a:latin typeface="Arial" pitchFamily="34" charset="0"/>
              <a:cs typeface="Arial" pitchFamily="34" charset="0"/>
            </a:endParaRPr>
          </a:p>
          <a:p>
            <a:pPr marL="1157288" lvl="1" indent="-615950" algn="just">
              <a:lnSpc>
                <a:spcPct val="90000"/>
              </a:lnSpc>
              <a:spcBef>
                <a:spcPct val="0"/>
              </a:spcBef>
              <a:spcAft>
                <a:spcPct val="0"/>
              </a:spcAft>
              <a:buFont typeface="Wingdings" pitchFamily="2" charset="2"/>
              <a:buChar char="q"/>
              <a:tabLst>
                <a:tab pos="801688" algn="l"/>
              </a:tabLst>
            </a:pPr>
            <a:r>
              <a:rPr lang="es-ES" altLang="es-ES" sz="2000" dirty="0">
                <a:solidFill>
                  <a:schemeClr val="tx1"/>
                </a:solidFill>
                <a:latin typeface="Arial" pitchFamily="34" charset="0"/>
                <a:cs typeface="Arial" pitchFamily="34" charset="0"/>
              </a:rPr>
              <a:t>Los controles son diseñados y ejecutados por el personal</a:t>
            </a:r>
          </a:p>
          <a:p>
            <a:pPr marL="1157288" lvl="1" indent="-615950" algn="just">
              <a:lnSpc>
                <a:spcPct val="90000"/>
              </a:lnSpc>
              <a:spcBef>
                <a:spcPct val="0"/>
              </a:spcBef>
              <a:spcAft>
                <a:spcPct val="0"/>
              </a:spcAft>
              <a:buFont typeface="Wingdings" pitchFamily="2" charset="2"/>
              <a:buChar char="q"/>
              <a:tabLst>
                <a:tab pos="801688" algn="l"/>
              </a:tabLst>
            </a:pPr>
            <a:endParaRPr lang="es-ES" altLang="es-ES" sz="2000" dirty="0">
              <a:solidFill>
                <a:schemeClr val="tx1"/>
              </a:solidFill>
              <a:latin typeface="Arial" pitchFamily="34" charset="0"/>
              <a:cs typeface="Arial" pitchFamily="34" charset="0"/>
            </a:endParaRPr>
          </a:p>
          <a:p>
            <a:pPr marL="1157288" lvl="1" indent="-615950" algn="just">
              <a:lnSpc>
                <a:spcPct val="90000"/>
              </a:lnSpc>
              <a:spcBef>
                <a:spcPct val="0"/>
              </a:spcBef>
              <a:spcAft>
                <a:spcPct val="0"/>
              </a:spcAft>
              <a:buFont typeface="Wingdings" pitchFamily="2" charset="2"/>
              <a:buChar char="q"/>
              <a:tabLst>
                <a:tab pos="801688" algn="l"/>
              </a:tabLst>
            </a:pPr>
            <a:r>
              <a:rPr lang="es-ES" altLang="es-ES" sz="2000" dirty="0">
                <a:solidFill>
                  <a:schemeClr val="tx1"/>
                </a:solidFill>
                <a:latin typeface="Arial" pitchFamily="34" charset="0"/>
                <a:cs typeface="Arial" pitchFamily="34" charset="0"/>
              </a:rPr>
              <a:t>Las personas son falibles y están </a:t>
            </a:r>
            <a:r>
              <a:rPr lang="es-ES" altLang="es-ES" sz="2000" dirty="0" err="1">
                <a:solidFill>
                  <a:schemeClr val="tx1"/>
                </a:solidFill>
                <a:latin typeface="Arial" pitchFamily="34" charset="0"/>
                <a:cs typeface="Arial" pitchFamily="34" charset="0"/>
              </a:rPr>
              <a:t>sujet</a:t>
            </a:r>
            <a:r>
              <a:rPr lang="es-MX" altLang="es-ES" sz="2000" dirty="0">
                <a:solidFill>
                  <a:schemeClr val="tx1"/>
                </a:solidFill>
                <a:latin typeface="Arial" pitchFamily="34" charset="0"/>
                <a:cs typeface="Arial" pitchFamily="34" charset="0"/>
              </a:rPr>
              <a:t>a</a:t>
            </a:r>
            <a:r>
              <a:rPr lang="es-ES" altLang="es-ES" sz="2000" dirty="0">
                <a:solidFill>
                  <a:schemeClr val="tx1"/>
                </a:solidFill>
                <a:latin typeface="Arial" pitchFamily="34" charset="0"/>
                <a:cs typeface="Arial" pitchFamily="34" charset="0"/>
              </a:rPr>
              <a:t>s a presión</a:t>
            </a:r>
            <a:endParaRPr lang="es-MX" altLang="es-ES" sz="2000" dirty="0">
              <a:solidFill>
                <a:schemeClr val="tx1"/>
              </a:solidFill>
              <a:latin typeface="Arial" pitchFamily="34" charset="0"/>
              <a:cs typeface="Arial" pitchFamily="34" charset="0"/>
            </a:endParaRPr>
          </a:p>
          <a:p>
            <a:pPr marL="1157288" lvl="1" indent="-615950" algn="just">
              <a:lnSpc>
                <a:spcPct val="90000"/>
              </a:lnSpc>
              <a:spcBef>
                <a:spcPct val="0"/>
              </a:spcBef>
              <a:spcAft>
                <a:spcPct val="0"/>
              </a:spcAft>
              <a:buFont typeface="Wingdings" pitchFamily="2" charset="2"/>
              <a:buChar char="q"/>
              <a:tabLst>
                <a:tab pos="801688" algn="l"/>
              </a:tabLst>
            </a:pPr>
            <a:endParaRPr lang="es-MX" altLang="es-ES" sz="2000" dirty="0">
              <a:solidFill>
                <a:schemeClr val="tx1"/>
              </a:solidFill>
              <a:latin typeface="Arial" pitchFamily="34" charset="0"/>
              <a:cs typeface="Arial" pitchFamily="34" charset="0"/>
            </a:endParaRPr>
          </a:p>
          <a:p>
            <a:pPr marL="1157288" lvl="1" indent="-615950" algn="just">
              <a:lnSpc>
                <a:spcPct val="90000"/>
              </a:lnSpc>
              <a:spcBef>
                <a:spcPct val="0"/>
              </a:spcBef>
              <a:spcAft>
                <a:spcPct val="0"/>
              </a:spcAft>
              <a:buFont typeface="Wingdings" pitchFamily="2" charset="2"/>
              <a:buChar char="q"/>
              <a:tabLst>
                <a:tab pos="801688" algn="l"/>
              </a:tabLst>
            </a:pPr>
            <a:r>
              <a:rPr lang="es-MX" altLang="es-ES" sz="2000" dirty="0">
                <a:solidFill>
                  <a:schemeClr val="tx1"/>
                </a:solidFill>
                <a:latin typeface="Arial" pitchFamily="34" charset="0"/>
                <a:cs typeface="Arial" pitchFamily="34" charset="0"/>
              </a:rPr>
              <a:t>Nunca se puede eliminar completamente la posibilidad de error</a:t>
            </a:r>
            <a:endParaRPr lang="es-ES" altLang="es-ES" sz="2000" dirty="0">
              <a:solidFill>
                <a:schemeClr val="tx1"/>
              </a:solidFill>
              <a:latin typeface="Arial" pitchFamily="34" charset="0"/>
              <a:cs typeface="Arial" pitchFamily="34" charset="0"/>
            </a:endParaRPr>
          </a:p>
        </p:txBody>
      </p:sp>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10</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AutoShape 2"/>
          <p:cNvSpPr>
            <a:spLocks noChangeArrowheads="1"/>
          </p:cNvSpPr>
          <p:nvPr/>
        </p:nvSpPr>
        <p:spPr bwMode="auto">
          <a:xfrm>
            <a:off x="1930587" y="4400440"/>
            <a:ext cx="5380112" cy="18971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66"/>
          </a:solidFill>
          <a:ln w="9525">
            <a:noFill/>
            <a:miter lim="800000"/>
            <a:headEnd/>
            <a:tailEnd/>
          </a:ln>
        </p:spPr>
        <p:txBody>
          <a:bodyPr rot="10800000" wrap="none" anchor="ctr"/>
          <a:lstStyle/>
          <a:p>
            <a:endParaRPr lang="es-ES"/>
          </a:p>
        </p:txBody>
      </p:sp>
      <p:sp>
        <p:nvSpPr>
          <p:cNvPr id="1032" name="Text Box 3"/>
          <p:cNvSpPr txBox="1">
            <a:spLocks noChangeArrowheads="1"/>
          </p:cNvSpPr>
          <p:nvPr/>
        </p:nvSpPr>
        <p:spPr bwMode="auto">
          <a:xfrm>
            <a:off x="2314761" y="5794786"/>
            <a:ext cx="4763796" cy="384793"/>
          </a:xfrm>
          <a:prstGeom prst="rect">
            <a:avLst/>
          </a:prstGeom>
          <a:noFill/>
          <a:ln w="9525">
            <a:noFill/>
            <a:miter lim="800000"/>
            <a:headEnd/>
            <a:tailEnd/>
          </a:ln>
        </p:spPr>
        <p:txBody>
          <a:bodyPr wrap="square">
            <a:spAutoFit/>
          </a:bodyPr>
          <a:lstStyle/>
          <a:p>
            <a:pPr algn="ctr"/>
            <a:endParaRPr lang="es-PE" altLang="es-ES" sz="2800">
              <a:latin typeface="Dom Casual"/>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980115719"/>
              </p:ext>
            </p:extLst>
          </p:nvPr>
        </p:nvGraphicFramePr>
        <p:xfrm>
          <a:off x="4114850" y="1592254"/>
          <a:ext cx="1560602" cy="1545570"/>
        </p:xfrm>
        <a:graphic>
          <a:graphicData uri="http://schemas.openxmlformats.org/presentationml/2006/ole">
            <mc:AlternateContent xmlns:mc="http://schemas.openxmlformats.org/markup-compatibility/2006">
              <mc:Choice xmlns:v="urn:schemas-microsoft-com:vml" Requires="v">
                <p:oleObj spid="_x0000_s14718" name="Clip" r:id="rId4" imgW="712318" imgH="705917" progId="">
                  <p:embed/>
                </p:oleObj>
              </mc:Choice>
              <mc:Fallback>
                <p:oleObj name="Clip" r:id="rId4" imgW="712318" imgH="705917"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50" y="1592254"/>
                        <a:ext cx="1560602" cy="1545570"/>
                      </a:xfrm>
                      <a:prstGeom prst="rect">
                        <a:avLst/>
                      </a:prstGeom>
                      <a:noFill/>
                      <a:extLst/>
                    </p:spPr>
                  </p:pic>
                </p:oleObj>
              </mc:Fallback>
            </mc:AlternateContent>
          </a:graphicData>
        </a:graphic>
      </p:graphicFrame>
      <p:grpSp>
        <p:nvGrpSpPr>
          <p:cNvPr id="2" name="Group 5"/>
          <p:cNvGrpSpPr>
            <a:grpSpLocks/>
          </p:cNvGrpSpPr>
          <p:nvPr/>
        </p:nvGrpSpPr>
        <p:grpSpPr bwMode="auto">
          <a:xfrm>
            <a:off x="4299791" y="2542136"/>
            <a:ext cx="2181015" cy="1039073"/>
            <a:chOff x="2012" y="2742"/>
            <a:chExt cx="1777" cy="931"/>
          </a:xfrm>
        </p:grpSpPr>
        <p:grpSp>
          <p:nvGrpSpPr>
            <p:cNvPr id="3" name="Group 6"/>
            <p:cNvGrpSpPr>
              <a:grpSpLocks/>
            </p:cNvGrpSpPr>
            <p:nvPr/>
          </p:nvGrpSpPr>
          <p:grpSpPr bwMode="auto">
            <a:xfrm>
              <a:off x="2012" y="2742"/>
              <a:ext cx="1777" cy="931"/>
              <a:chOff x="2095" y="633"/>
              <a:chExt cx="2180" cy="1193"/>
            </a:xfrm>
          </p:grpSpPr>
          <p:sp>
            <p:nvSpPr>
              <p:cNvPr id="1261" name="Freeform 7"/>
              <p:cNvSpPr>
                <a:spLocks/>
              </p:cNvSpPr>
              <p:nvPr/>
            </p:nvSpPr>
            <p:spPr bwMode="auto">
              <a:xfrm>
                <a:off x="2095" y="633"/>
                <a:ext cx="2180" cy="1193"/>
              </a:xfrm>
              <a:custGeom>
                <a:avLst/>
                <a:gdLst>
                  <a:gd name="T0" fmla="*/ 5571 w 1894"/>
                  <a:gd name="T1" fmla="*/ 1517 h 1102"/>
                  <a:gd name="T2" fmla="*/ 5785 w 1894"/>
                  <a:gd name="T3" fmla="*/ 1325 h 1102"/>
                  <a:gd name="T4" fmla="*/ 5831 w 1894"/>
                  <a:gd name="T5" fmla="*/ 1079 h 1102"/>
                  <a:gd name="T6" fmla="*/ 5657 w 1894"/>
                  <a:gd name="T7" fmla="*/ 889 h 1102"/>
                  <a:gd name="T8" fmla="*/ 5308 w 1894"/>
                  <a:gd name="T9" fmla="*/ 827 h 1102"/>
                  <a:gd name="T10" fmla="*/ 5070 w 1894"/>
                  <a:gd name="T11" fmla="*/ 814 h 1102"/>
                  <a:gd name="T12" fmla="*/ 4949 w 1894"/>
                  <a:gd name="T13" fmla="*/ 831 h 1102"/>
                  <a:gd name="T14" fmla="*/ 4885 w 1894"/>
                  <a:gd name="T15" fmla="*/ 893 h 1102"/>
                  <a:gd name="T16" fmla="*/ 4994 w 1894"/>
                  <a:gd name="T17" fmla="*/ 869 h 1102"/>
                  <a:gd name="T18" fmla="*/ 5142 w 1894"/>
                  <a:gd name="T19" fmla="*/ 736 h 1102"/>
                  <a:gd name="T20" fmla="*/ 5176 w 1894"/>
                  <a:gd name="T21" fmla="*/ 616 h 1102"/>
                  <a:gd name="T22" fmla="*/ 5107 w 1894"/>
                  <a:gd name="T23" fmla="*/ 515 h 1102"/>
                  <a:gd name="T24" fmla="*/ 4976 w 1894"/>
                  <a:gd name="T25" fmla="*/ 435 h 1102"/>
                  <a:gd name="T26" fmla="*/ 4805 w 1894"/>
                  <a:gd name="T27" fmla="*/ 394 h 1102"/>
                  <a:gd name="T28" fmla="*/ 4625 w 1894"/>
                  <a:gd name="T29" fmla="*/ 384 h 1102"/>
                  <a:gd name="T30" fmla="*/ 4464 w 1894"/>
                  <a:gd name="T31" fmla="*/ 428 h 1102"/>
                  <a:gd name="T32" fmla="*/ 4403 w 1894"/>
                  <a:gd name="T33" fmla="*/ 346 h 1102"/>
                  <a:gd name="T34" fmla="*/ 4284 w 1894"/>
                  <a:gd name="T35" fmla="*/ 173 h 1102"/>
                  <a:gd name="T36" fmla="*/ 4043 w 1894"/>
                  <a:gd name="T37" fmla="*/ 60 h 1102"/>
                  <a:gd name="T38" fmla="*/ 3723 w 1894"/>
                  <a:gd name="T39" fmla="*/ 2 h 1102"/>
                  <a:gd name="T40" fmla="*/ 3369 w 1894"/>
                  <a:gd name="T41" fmla="*/ 4 h 1102"/>
                  <a:gd name="T42" fmla="*/ 3020 w 1894"/>
                  <a:gd name="T43" fmla="*/ 62 h 1102"/>
                  <a:gd name="T44" fmla="*/ 2738 w 1894"/>
                  <a:gd name="T45" fmla="*/ 167 h 1102"/>
                  <a:gd name="T46" fmla="*/ 2555 w 1894"/>
                  <a:gd name="T47" fmla="*/ 323 h 1102"/>
                  <a:gd name="T48" fmla="*/ 2424 w 1894"/>
                  <a:gd name="T49" fmla="*/ 382 h 1102"/>
                  <a:gd name="T50" fmla="*/ 2190 w 1894"/>
                  <a:gd name="T51" fmla="*/ 415 h 1102"/>
                  <a:gd name="T52" fmla="*/ 2002 w 1894"/>
                  <a:gd name="T53" fmla="*/ 553 h 1102"/>
                  <a:gd name="T54" fmla="*/ 1980 w 1894"/>
                  <a:gd name="T55" fmla="*/ 769 h 1102"/>
                  <a:gd name="T56" fmla="*/ 1953 w 1894"/>
                  <a:gd name="T57" fmla="*/ 827 h 1102"/>
                  <a:gd name="T58" fmla="*/ 1729 w 1894"/>
                  <a:gd name="T59" fmla="*/ 736 h 1102"/>
                  <a:gd name="T60" fmla="*/ 1508 w 1894"/>
                  <a:gd name="T61" fmla="*/ 681 h 1102"/>
                  <a:gd name="T62" fmla="*/ 1299 w 1894"/>
                  <a:gd name="T63" fmla="*/ 666 h 1102"/>
                  <a:gd name="T64" fmla="*/ 1120 w 1894"/>
                  <a:gd name="T65" fmla="*/ 693 h 1102"/>
                  <a:gd name="T66" fmla="*/ 974 w 1894"/>
                  <a:gd name="T67" fmla="*/ 755 h 1102"/>
                  <a:gd name="T68" fmla="*/ 883 w 1894"/>
                  <a:gd name="T69" fmla="*/ 861 h 1102"/>
                  <a:gd name="T70" fmla="*/ 866 w 1894"/>
                  <a:gd name="T71" fmla="*/ 997 h 1102"/>
                  <a:gd name="T72" fmla="*/ 653 w 1894"/>
                  <a:gd name="T73" fmla="*/ 1079 h 1102"/>
                  <a:gd name="T74" fmla="*/ 306 w 1894"/>
                  <a:gd name="T75" fmla="*/ 1144 h 1102"/>
                  <a:gd name="T76" fmla="*/ 98 w 1894"/>
                  <a:gd name="T77" fmla="*/ 1274 h 1102"/>
                  <a:gd name="T78" fmla="*/ 2 w 1894"/>
                  <a:gd name="T79" fmla="*/ 1440 h 1102"/>
                  <a:gd name="T80" fmla="*/ 18 w 1894"/>
                  <a:gd name="T81" fmla="*/ 1617 h 1102"/>
                  <a:gd name="T82" fmla="*/ 130 w 1894"/>
                  <a:gd name="T83" fmla="*/ 1779 h 1102"/>
                  <a:gd name="T84" fmla="*/ 325 w 1894"/>
                  <a:gd name="T85" fmla="*/ 1897 h 1102"/>
                  <a:gd name="T86" fmla="*/ 588 w 1894"/>
                  <a:gd name="T87" fmla="*/ 1942 h 1102"/>
                  <a:gd name="T88" fmla="*/ 820 w 1894"/>
                  <a:gd name="T89" fmla="*/ 1969 h 1102"/>
                  <a:gd name="T90" fmla="*/ 1028 w 1894"/>
                  <a:gd name="T91" fmla="*/ 2030 h 1102"/>
                  <a:gd name="T92" fmla="*/ 1263 w 1894"/>
                  <a:gd name="T93" fmla="*/ 2069 h 1102"/>
                  <a:gd name="T94" fmla="*/ 1525 w 1894"/>
                  <a:gd name="T95" fmla="*/ 2081 h 1102"/>
                  <a:gd name="T96" fmla="*/ 1783 w 1894"/>
                  <a:gd name="T97" fmla="*/ 2074 h 1102"/>
                  <a:gd name="T98" fmla="*/ 2026 w 1894"/>
                  <a:gd name="T99" fmla="*/ 2048 h 1102"/>
                  <a:gd name="T100" fmla="*/ 2235 w 1894"/>
                  <a:gd name="T101" fmla="*/ 2016 h 1102"/>
                  <a:gd name="T102" fmla="*/ 2393 w 1894"/>
                  <a:gd name="T103" fmla="*/ 1967 h 1102"/>
                  <a:gd name="T104" fmla="*/ 2569 w 1894"/>
                  <a:gd name="T105" fmla="*/ 1945 h 1102"/>
                  <a:gd name="T106" fmla="*/ 2972 w 1894"/>
                  <a:gd name="T107" fmla="*/ 1967 h 1102"/>
                  <a:gd name="T108" fmla="*/ 3511 w 1894"/>
                  <a:gd name="T109" fmla="*/ 1997 h 1102"/>
                  <a:gd name="T110" fmla="*/ 4123 w 1894"/>
                  <a:gd name="T111" fmla="*/ 2016 h 1102"/>
                  <a:gd name="T112" fmla="*/ 4715 w 1894"/>
                  <a:gd name="T113" fmla="*/ 2013 h 1102"/>
                  <a:gd name="T114" fmla="*/ 5200 w 1894"/>
                  <a:gd name="T115" fmla="*/ 1964 h 1102"/>
                  <a:gd name="T116" fmla="*/ 5495 w 1894"/>
                  <a:gd name="T117" fmla="*/ 1859 h 1102"/>
                  <a:gd name="T118" fmla="*/ 5527 w 1894"/>
                  <a:gd name="T119" fmla="*/ 1681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4"/>
                  <a:gd name="T181" fmla="*/ 0 h 1102"/>
                  <a:gd name="T182" fmla="*/ 1894 w 1894"/>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4" h="1102">
                    <a:moveTo>
                      <a:pt x="1756" y="827"/>
                    </a:moveTo>
                    <a:lnTo>
                      <a:pt x="1809" y="804"/>
                    </a:lnTo>
                    <a:lnTo>
                      <a:pt x="1851" y="761"/>
                    </a:lnTo>
                    <a:lnTo>
                      <a:pt x="1878" y="702"/>
                    </a:lnTo>
                    <a:lnTo>
                      <a:pt x="1894" y="637"/>
                    </a:lnTo>
                    <a:lnTo>
                      <a:pt x="1892" y="573"/>
                    </a:lnTo>
                    <a:lnTo>
                      <a:pt x="1874" y="514"/>
                    </a:lnTo>
                    <a:lnTo>
                      <a:pt x="1837" y="471"/>
                    </a:lnTo>
                    <a:lnTo>
                      <a:pt x="1782" y="447"/>
                    </a:lnTo>
                    <a:lnTo>
                      <a:pt x="1723" y="439"/>
                    </a:lnTo>
                    <a:lnTo>
                      <a:pt x="1678" y="433"/>
                    </a:lnTo>
                    <a:lnTo>
                      <a:pt x="1646" y="431"/>
                    </a:lnTo>
                    <a:lnTo>
                      <a:pt x="1623" y="433"/>
                    </a:lnTo>
                    <a:lnTo>
                      <a:pt x="1607" y="441"/>
                    </a:lnTo>
                    <a:lnTo>
                      <a:pt x="1595" y="455"/>
                    </a:lnTo>
                    <a:lnTo>
                      <a:pt x="1586" y="473"/>
                    </a:lnTo>
                    <a:lnTo>
                      <a:pt x="1578" y="498"/>
                    </a:lnTo>
                    <a:lnTo>
                      <a:pt x="1621" y="461"/>
                    </a:lnTo>
                    <a:lnTo>
                      <a:pt x="1650" y="426"/>
                    </a:lnTo>
                    <a:lnTo>
                      <a:pt x="1670" y="390"/>
                    </a:lnTo>
                    <a:lnTo>
                      <a:pt x="1678" y="359"/>
                    </a:lnTo>
                    <a:lnTo>
                      <a:pt x="1680" y="327"/>
                    </a:lnTo>
                    <a:lnTo>
                      <a:pt x="1672" y="298"/>
                    </a:lnTo>
                    <a:lnTo>
                      <a:pt x="1658" y="273"/>
                    </a:lnTo>
                    <a:lnTo>
                      <a:pt x="1639" y="251"/>
                    </a:lnTo>
                    <a:lnTo>
                      <a:pt x="1615" y="231"/>
                    </a:lnTo>
                    <a:lnTo>
                      <a:pt x="1588" y="218"/>
                    </a:lnTo>
                    <a:lnTo>
                      <a:pt x="1560" y="208"/>
                    </a:lnTo>
                    <a:lnTo>
                      <a:pt x="1531" y="204"/>
                    </a:lnTo>
                    <a:lnTo>
                      <a:pt x="1501" y="204"/>
                    </a:lnTo>
                    <a:lnTo>
                      <a:pt x="1474" y="212"/>
                    </a:lnTo>
                    <a:lnTo>
                      <a:pt x="1448" y="226"/>
                    </a:lnTo>
                    <a:lnTo>
                      <a:pt x="1427" y="245"/>
                    </a:lnTo>
                    <a:lnTo>
                      <a:pt x="1429" y="184"/>
                    </a:lnTo>
                    <a:lnTo>
                      <a:pt x="1417" y="133"/>
                    </a:lnTo>
                    <a:lnTo>
                      <a:pt x="1391" y="92"/>
                    </a:lnTo>
                    <a:lnTo>
                      <a:pt x="1356" y="57"/>
                    </a:lnTo>
                    <a:lnTo>
                      <a:pt x="1313" y="31"/>
                    </a:lnTo>
                    <a:lnTo>
                      <a:pt x="1264" y="14"/>
                    </a:lnTo>
                    <a:lnTo>
                      <a:pt x="1209" y="2"/>
                    </a:lnTo>
                    <a:lnTo>
                      <a:pt x="1152" y="0"/>
                    </a:lnTo>
                    <a:lnTo>
                      <a:pt x="1093" y="4"/>
                    </a:lnTo>
                    <a:lnTo>
                      <a:pt x="1036" y="16"/>
                    </a:lnTo>
                    <a:lnTo>
                      <a:pt x="981" y="33"/>
                    </a:lnTo>
                    <a:lnTo>
                      <a:pt x="932" y="59"/>
                    </a:lnTo>
                    <a:lnTo>
                      <a:pt x="889" y="88"/>
                    </a:lnTo>
                    <a:lnTo>
                      <a:pt x="854" y="127"/>
                    </a:lnTo>
                    <a:lnTo>
                      <a:pt x="830" y="171"/>
                    </a:lnTo>
                    <a:lnTo>
                      <a:pt x="818" y="220"/>
                    </a:lnTo>
                    <a:lnTo>
                      <a:pt x="787" y="202"/>
                    </a:lnTo>
                    <a:lnTo>
                      <a:pt x="750" y="202"/>
                    </a:lnTo>
                    <a:lnTo>
                      <a:pt x="711" y="220"/>
                    </a:lnTo>
                    <a:lnTo>
                      <a:pt x="677" y="251"/>
                    </a:lnTo>
                    <a:lnTo>
                      <a:pt x="650" y="294"/>
                    </a:lnTo>
                    <a:lnTo>
                      <a:pt x="638" y="347"/>
                    </a:lnTo>
                    <a:lnTo>
                      <a:pt x="642" y="408"/>
                    </a:lnTo>
                    <a:lnTo>
                      <a:pt x="667" y="473"/>
                    </a:lnTo>
                    <a:lnTo>
                      <a:pt x="634" y="439"/>
                    </a:lnTo>
                    <a:lnTo>
                      <a:pt x="597" y="412"/>
                    </a:lnTo>
                    <a:lnTo>
                      <a:pt x="561" y="390"/>
                    </a:lnTo>
                    <a:lnTo>
                      <a:pt x="526" y="373"/>
                    </a:lnTo>
                    <a:lnTo>
                      <a:pt x="489" y="361"/>
                    </a:lnTo>
                    <a:lnTo>
                      <a:pt x="456" y="355"/>
                    </a:lnTo>
                    <a:lnTo>
                      <a:pt x="422" y="353"/>
                    </a:lnTo>
                    <a:lnTo>
                      <a:pt x="391" y="357"/>
                    </a:lnTo>
                    <a:lnTo>
                      <a:pt x="363" y="367"/>
                    </a:lnTo>
                    <a:lnTo>
                      <a:pt x="338" y="380"/>
                    </a:lnTo>
                    <a:lnTo>
                      <a:pt x="316" y="400"/>
                    </a:lnTo>
                    <a:lnTo>
                      <a:pt x="301" y="426"/>
                    </a:lnTo>
                    <a:lnTo>
                      <a:pt x="287" y="455"/>
                    </a:lnTo>
                    <a:lnTo>
                      <a:pt x="281" y="490"/>
                    </a:lnTo>
                    <a:lnTo>
                      <a:pt x="281" y="529"/>
                    </a:lnTo>
                    <a:lnTo>
                      <a:pt x="287" y="575"/>
                    </a:lnTo>
                    <a:lnTo>
                      <a:pt x="212" y="573"/>
                    </a:lnTo>
                    <a:lnTo>
                      <a:pt x="151" y="584"/>
                    </a:lnTo>
                    <a:lnTo>
                      <a:pt x="100" y="606"/>
                    </a:lnTo>
                    <a:lnTo>
                      <a:pt x="61" y="635"/>
                    </a:lnTo>
                    <a:lnTo>
                      <a:pt x="32" y="675"/>
                    </a:lnTo>
                    <a:lnTo>
                      <a:pt x="12" y="716"/>
                    </a:lnTo>
                    <a:lnTo>
                      <a:pt x="2" y="763"/>
                    </a:lnTo>
                    <a:lnTo>
                      <a:pt x="0" y="810"/>
                    </a:lnTo>
                    <a:lnTo>
                      <a:pt x="6" y="857"/>
                    </a:lnTo>
                    <a:lnTo>
                      <a:pt x="22" y="902"/>
                    </a:lnTo>
                    <a:lnTo>
                      <a:pt x="43" y="943"/>
                    </a:lnTo>
                    <a:lnTo>
                      <a:pt x="71" y="978"/>
                    </a:lnTo>
                    <a:lnTo>
                      <a:pt x="106" y="1006"/>
                    </a:lnTo>
                    <a:lnTo>
                      <a:pt x="145" y="1024"/>
                    </a:lnTo>
                    <a:lnTo>
                      <a:pt x="191" y="1029"/>
                    </a:lnTo>
                    <a:lnTo>
                      <a:pt x="242" y="1024"/>
                    </a:lnTo>
                    <a:lnTo>
                      <a:pt x="267" y="1045"/>
                    </a:lnTo>
                    <a:lnTo>
                      <a:pt x="299" y="1063"/>
                    </a:lnTo>
                    <a:lnTo>
                      <a:pt x="334" y="1076"/>
                    </a:lnTo>
                    <a:lnTo>
                      <a:pt x="371" y="1088"/>
                    </a:lnTo>
                    <a:lnTo>
                      <a:pt x="410" y="1096"/>
                    </a:lnTo>
                    <a:lnTo>
                      <a:pt x="454" y="1100"/>
                    </a:lnTo>
                    <a:lnTo>
                      <a:pt x="495" y="1102"/>
                    </a:lnTo>
                    <a:lnTo>
                      <a:pt x="538" y="1102"/>
                    </a:lnTo>
                    <a:lnTo>
                      <a:pt x="579" y="1100"/>
                    </a:lnTo>
                    <a:lnTo>
                      <a:pt x="620" y="1094"/>
                    </a:lnTo>
                    <a:lnTo>
                      <a:pt x="658" y="1086"/>
                    </a:lnTo>
                    <a:lnTo>
                      <a:pt x="695" y="1078"/>
                    </a:lnTo>
                    <a:lnTo>
                      <a:pt x="726" y="1069"/>
                    </a:lnTo>
                    <a:lnTo>
                      <a:pt x="754" y="1057"/>
                    </a:lnTo>
                    <a:lnTo>
                      <a:pt x="777" y="1043"/>
                    </a:lnTo>
                    <a:lnTo>
                      <a:pt x="795" y="1029"/>
                    </a:lnTo>
                    <a:lnTo>
                      <a:pt x="834" y="1031"/>
                    </a:lnTo>
                    <a:lnTo>
                      <a:pt x="891" y="1035"/>
                    </a:lnTo>
                    <a:lnTo>
                      <a:pt x="964" y="1043"/>
                    </a:lnTo>
                    <a:lnTo>
                      <a:pt x="1048" y="1051"/>
                    </a:lnTo>
                    <a:lnTo>
                      <a:pt x="1140" y="1059"/>
                    </a:lnTo>
                    <a:lnTo>
                      <a:pt x="1238" y="1065"/>
                    </a:lnTo>
                    <a:lnTo>
                      <a:pt x="1338" y="1069"/>
                    </a:lnTo>
                    <a:lnTo>
                      <a:pt x="1437" y="1071"/>
                    </a:lnTo>
                    <a:lnTo>
                      <a:pt x="1531" y="1067"/>
                    </a:lnTo>
                    <a:lnTo>
                      <a:pt x="1615" y="1057"/>
                    </a:lnTo>
                    <a:lnTo>
                      <a:pt x="1688" y="1041"/>
                    </a:lnTo>
                    <a:lnTo>
                      <a:pt x="1745" y="1020"/>
                    </a:lnTo>
                    <a:lnTo>
                      <a:pt x="1784" y="986"/>
                    </a:lnTo>
                    <a:lnTo>
                      <a:pt x="1801" y="945"/>
                    </a:lnTo>
                    <a:lnTo>
                      <a:pt x="1794" y="892"/>
                    </a:lnTo>
                    <a:lnTo>
                      <a:pt x="1756" y="827"/>
                    </a:lnTo>
                    <a:close/>
                  </a:path>
                </a:pathLst>
              </a:custGeom>
              <a:solidFill>
                <a:srgbClr val="6684A3"/>
              </a:solidFill>
              <a:ln w="9525">
                <a:noFill/>
                <a:round/>
                <a:headEnd/>
                <a:tailEnd/>
              </a:ln>
            </p:spPr>
            <p:txBody>
              <a:bodyPr/>
              <a:lstStyle/>
              <a:p>
                <a:endParaRPr lang="es-ES"/>
              </a:p>
            </p:txBody>
          </p:sp>
          <p:sp>
            <p:nvSpPr>
              <p:cNvPr id="1262" name="Freeform 8"/>
              <p:cNvSpPr>
                <a:spLocks/>
              </p:cNvSpPr>
              <p:nvPr/>
            </p:nvSpPr>
            <p:spPr bwMode="auto">
              <a:xfrm>
                <a:off x="2155" y="679"/>
                <a:ext cx="2075" cy="1085"/>
              </a:xfrm>
              <a:custGeom>
                <a:avLst/>
                <a:gdLst>
                  <a:gd name="T0" fmla="*/ 7246 w 1724"/>
                  <a:gd name="T1" fmla="*/ 1739 h 979"/>
                  <a:gd name="T2" fmla="*/ 7527 w 1724"/>
                  <a:gd name="T3" fmla="*/ 1533 h 979"/>
                  <a:gd name="T4" fmla="*/ 7590 w 1724"/>
                  <a:gd name="T5" fmla="*/ 1259 h 979"/>
                  <a:gd name="T6" fmla="*/ 7392 w 1724"/>
                  <a:gd name="T7" fmla="*/ 1055 h 979"/>
                  <a:gd name="T8" fmla="*/ 6960 w 1724"/>
                  <a:gd name="T9" fmla="*/ 990 h 979"/>
                  <a:gd name="T10" fmla="*/ 6666 w 1724"/>
                  <a:gd name="T11" fmla="*/ 973 h 979"/>
                  <a:gd name="T12" fmla="*/ 6475 w 1724"/>
                  <a:gd name="T13" fmla="*/ 973 h 979"/>
                  <a:gd name="T14" fmla="*/ 6289 w 1724"/>
                  <a:gd name="T15" fmla="*/ 1001 h 979"/>
                  <a:gd name="T16" fmla="*/ 6321 w 1724"/>
                  <a:gd name="T17" fmla="*/ 964 h 979"/>
                  <a:gd name="T18" fmla="*/ 6505 w 1724"/>
                  <a:gd name="T19" fmla="*/ 845 h 979"/>
                  <a:gd name="T20" fmla="*/ 6538 w 1724"/>
                  <a:gd name="T21" fmla="*/ 728 h 979"/>
                  <a:gd name="T22" fmla="*/ 6463 w 1724"/>
                  <a:gd name="T23" fmla="*/ 633 h 979"/>
                  <a:gd name="T24" fmla="*/ 6297 w 1724"/>
                  <a:gd name="T25" fmla="*/ 563 h 979"/>
                  <a:gd name="T26" fmla="*/ 6091 w 1724"/>
                  <a:gd name="T27" fmla="*/ 519 h 979"/>
                  <a:gd name="T28" fmla="*/ 5865 w 1724"/>
                  <a:gd name="T29" fmla="*/ 513 h 979"/>
                  <a:gd name="T30" fmla="*/ 5659 w 1724"/>
                  <a:gd name="T31" fmla="*/ 549 h 979"/>
                  <a:gd name="T32" fmla="*/ 5599 w 1724"/>
                  <a:gd name="T33" fmla="*/ 444 h 979"/>
                  <a:gd name="T34" fmla="*/ 5480 w 1724"/>
                  <a:gd name="T35" fmla="*/ 225 h 979"/>
                  <a:gd name="T36" fmla="*/ 5195 w 1724"/>
                  <a:gd name="T37" fmla="*/ 75 h 979"/>
                  <a:gd name="T38" fmla="*/ 4796 w 1724"/>
                  <a:gd name="T39" fmla="*/ 4 h 979"/>
                  <a:gd name="T40" fmla="*/ 4350 w 1724"/>
                  <a:gd name="T41" fmla="*/ 4 h 979"/>
                  <a:gd name="T42" fmla="*/ 3918 w 1724"/>
                  <a:gd name="T43" fmla="*/ 80 h 979"/>
                  <a:gd name="T44" fmla="*/ 3559 w 1724"/>
                  <a:gd name="T45" fmla="*/ 217 h 979"/>
                  <a:gd name="T46" fmla="*/ 3326 w 1724"/>
                  <a:gd name="T47" fmla="*/ 416 h 979"/>
                  <a:gd name="T48" fmla="*/ 3144 w 1724"/>
                  <a:gd name="T49" fmla="*/ 513 h 979"/>
                  <a:gd name="T50" fmla="*/ 2833 w 1724"/>
                  <a:gd name="T51" fmla="*/ 567 h 979"/>
                  <a:gd name="T52" fmla="*/ 2570 w 1724"/>
                  <a:gd name="T53" fmla="*/ 735 h 979"/>
                  <a:gd name="T54" fmla="*/ 2518 w 1724"/>
                  <a:gd name="T55" fmla="*/ 961 h 979"/>
                  <a:gd name="T56" fmla="*/ 2506 w 1724"/>
                  <a:gd name="T57" fmla="*/ 990 h 979"/>
                  <a:gd name="T58" fmla="*/ 2268 w 1724"/>
                  <a:gd name="T59" fmla="*/ 862 h 979"/>
                  <a:gd name="T60" fmla="*/ 2006 w 1724"/>
                  <a:gd name="T61" fmla="*/ 784 h 979"/>
                  <a:gd name="T62" fmla="*/ 1762 w 1724"/>
                  <a:gd name="T63" fmla="*/ 757 h 979"/>
                  <a:gd name="T64" fmla="*/ 1538 w 1724"/>
                  <a:gd name="T65" fmla="*/ 781 h 979"/>
                  <a:gd name="T66" fmla="*/ 1364 w 1724"/>
                  <a:gd name="T67" fmla="*/ 845 h 979"/>
                  <a:gd name="T68" fmla="*/ 1253 w 1724"/>
                  <a:gd name="T69" fmla="*/ 945 h 979"/>
                  <a:gd name="T70" fmla="*/ 1216 w 1724"/>
                  <a:gd name="T71" fmla="*/ 1085 h 979"/>
                  <a:gd name="T72" fmla="*/ 956 w 1724"/>
                  <a:gd name="T73" fmla="*/ 1161 h 979"/>
                  <a:gd name="T74" fmla="*/ 506 w 1724"/>
                  <a:gd name="T75" fmla="*/ 1232 h 979"/>
                  <a:gd name="T76" fmla="*/ 208 w 1724"/>
                  <a:gd name="T77" fmla="*/ 1365 h 979"/>
                  <a:gd name="T78" fmla="*/ 29 w 1724"/>
                  <a:gd name="T79" fmla="*/ 1546 h 979"/>
                  <a:gd name="T80" fmla="*/ 0 w 1724"/>
                  <a:gd name="T81" fmla="*/ 1731 h 979"/>
                  <a:gd name="T82" fmla="*/ 85 w 1724"/>
                  <a:gd name="T83" fmla="*/ 1904 h 979"/>
                  <a:gd name="T84" fmla="*/ 272 w 1724"/>
                  <a:gd name="T85" fmla="*/ 2033 h 979"/>
                  <a:gd name="T86" fmla="*/ 579 w 1724"/>
                  <a:gd name="T87" fmla="*/ 2082 h 979"/>
                  <a:gd name="T88" fmla="*/ 868 w 1724"/>
                  <a:gd name="T89" fmla="*/ 2110 h 979"/>
                  <a:gd name="T90" fmla="*/ 1151 w 1724"/>
                  <a:gd name="T91" fmla="*/ 2168 h 979"/>
                  <a:gd name="T92" fmla="*/ 1488 w 1724"/>
                  <a:gd name="T93" fmla="*/ 2211 h 979"/>
                  <a:gd name="T94" fmla="*/ 1852 w 1724"/>
                  <a:gd name="T95" fmla="*/ 2227 h 979"/>
                  <a:gd name="T96" fmla="*/ 2235 w 1724"/>
                  <a:gd name="T97" fmla="*/ 2227 h 979"/>
                  <a:gd name="T98" fmla="*/ 2600 w 1724"/>
                  <a:gd name="T99" fmla="*/ 2211 h 979"/>
                  <a:gd name="T100" fmla="*/ 2901 w 1724"/>
                  <a:gd name="T101" fmla="*/ 2184 h 979"/>
                  <a:gd name="T102" fmla="*/ 3116 w 1724"/>
                  <a:gd name="T103" fmla="*/ 2137 h 979"/>
                  <a:gd name="T104" fmla="*/ 3332 w 1724"/>
                  <a:gd name="T105" fmla="*/ 2120 h 979"/>
                  <a:gd name="T106" fmla="*/ 3852 w 1724"/>
                  <a:gd name="T107" fmla="*/ 2142 h 979"/>
                  <a:gd name="T108" fmla="*/ 4554 w 1724"/>
                  <a:gd name="T109" fmla="*/ 2174 h 979"/>
                  <a:gd name="T110" fmla="*/ 5338 w 1724"/>
                  <a:gd name="T111" fmla="*/ 2197 h 979"/>
                  <a:gd name="T112" fmla="*/ 6106 w 1724"/>
                  <a:gd name="T113" fmla="*/ 2191 h 979"/>
                  <a:gd name="T114" fmla="*/ 6739 w 1724"/>
                  <a:gd name="T115" fmla="*/ 2149 h 979"/>
                  <a:gd name="T116" fmla="*/ 7135 w 1724"/>
                  <a:gd name="T117" fmla="*/ 2057 h 979"/>
                  <a:gd name="T118" fmla="*/ 7185 w 1724"/>
                  <a:gd name="T119" fmla="*/ 1894 h 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4"/>
                  <a:gd name="T181" fmla="*/ 0 h 979"/>
                  <a:gd name="T182" fmla="*/ 1724 w 1724"/>
                  <a:gd name="T183" fmla="*/ 979 h 9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4" h="979">
                    <a:moveTo>
                      <a:pt x="1601" y="782"/>
                    </a:moveTo>
                    <a:lnTo>
                      <a:pt x="1646" y="763"/>
                    </a:lnTo>
                    <a:lnTo>
                      <a:pt x="1683" y="724"/>
                    </a:lnTo>
                    <a:lnTo>
                      <a:pt x="1709" y="673"/>
                    </a:lnTo>
                    <a:lnTo>
                      <a:pt x="1722" y="612"/>
                    </a:lnTo>
                    <a:lnTo>
                      <a:pt x="1724" y="553"/>
                    </a:lnTo>
                    <a:lnTo>
                      <a:pt x="1710" y="502"/>
                    </a:lnTo>
                    <a:lnTo>
                      <a:pt x="1679" y="463"/>
                    </a:lnTo>
                    <a:lnTo>
                      <a:pt x="1632" y="443"/>
                    </a:lnTo>
                    <a:lnTo>
                      <a:pt x="1581" y="435"/>
                    </a:lnTo>
                    <a:lnTo>
                      <a:pt x="1544" y="431"/>
                    </a:lnTo>
                    <a:lnTo>
                      <a:pt x="1514" y="428"/>
                    </a:lnTo>
                    <a:lnTo>
                      <a:pt x="1493" y="426"/>
                    </a:lnTo>
                    <a:lnTo>
                      <a:pt x="1471" y="428"/>
                    </a:lnTo>
                    <a:lnTo>
                      <a:pt x="1451" y="431"/>
                    </a:lnTo>
                    <a:lnTo>
                      <a:pt x="1428" y="439"/>
                    </a:lnTo>
                    <a:lnTo>
                      <a:pt x="1399" y="453"/>
                    </a:lnTo>
                    <a:lnTo>
                      <a:pt x="1436" y="424"/>
                    </a:lnTo>
                    <a:lnTo>
                      <a:pt x="1461" y="396"/>
                    </a:lnTo>
                    <a:lnTo>
                      <a:pt x="1477" y="371"/>
                    </a:lnTo>
                    <a:lnTo>
                      <a:pt x="1485" y="343"/>
                    </a:lnTo>
                    <a:lnTo>
                      <a:pt x="1485" y="320"/>
                    </a:lnTo>
                    <a:lnTo>
                      <a:pt x="1479" y="298"/>
                    </a:lnTo>
                    <a:lnTo>
                      <a:pt x="1467" y="279"/>
                    </a:lnTo>
                    <a:lnTo>
                      <a:pt x="1451" y="261"/>
                    </a:lnTo>
                    <a:lnTo>
                      <a:pt x="1430" y="247"/>
                    </a:lnTo>
                    <a:lnTo>
                      <a:pt x="1406" y="235"/>
                    </a:lnTo>
                    <a:lnTo>
                      <a:pt x="1383" y="228"/>
                    </a:lnTo>
                    <a:lnTo>
                      <a:pt x="1357" y="226"/>
                    </a:lnTo>
                    <a:lnTo>
                      <a:pt x="1332" y="226"/>
                    </a:lnTo>
                    <a:lnTo>
                      <a:pt x="1308" y="231"/>
                    </a:lnTo>
                    <a:lnTo>
                      <a:pt x="1285" y="241"/>
                    </a:lnTo>
                    <a:lnTo>
                      <a:pt x="1267" y="257"/>
                    </a:lnTo>
                    <a:lnTo>
                      <a:pt x="1271" y="196"/>
                    </a:lnTo>
                    <a:lnTo>
                      <a:pt x="1263" y="141"/>
                    </a:lnTo>
                    <a:lnTo>
                      <a:pt x="1244" y="98"/>
                    </a:lnTo>
                    <a:lnTo>
                      <a:pt x="1214" y="63"/>
                    </a:lnTo>
                    <a:lnTo>
                      <a:pt x="1179" y="33"/>
                    </a:lnTo>
                    <a:lnTo>
                      <a:pt x="1136" y="16"/>
                    </a:lnTo>
                    <a:lnTo>
                      <a:pt x="1089" y="4"/>
                    </a:lnTo>
                    <a:lnTo>
                      <a:pt x="1039" y="0"/>
                    </a:lnTo>
                    <a:lnTo>
                      <a:pt x="988" y="4"/>
                    </a:lnTo>
                    <a:lnTo>
                      <a:pt x="937" y="16"/>
                    </a:lnTo>
                    <a:lnTo>
                      <a:pt x="890" y="35"/>
                    </a:lnTo>
                    <a:lnTo>
                      <a:pt x="847" y="61"/>
                    </a:lnTo>
                    <a:lnTo>
                      <a:pt x="808" y="96"/>
                    </a:lnTo>
                    <a:lnTo>
                      <a:pt x="777" y="135"/>
                    </a:lnTo>
                    <a:lnTo>
                      <a:pt x="755" y="182"/>
                    </a:lnTo>
                    <a:lnTo>
                      <a:pt x="743" y="237"/>
                    </a:lnTo>
                    <a:lnTo>
                      <a:pt x="714" y="226"/>
                    </a:lnTo>
                    <a:lnTo>
                      <a:pt x="678" y="230"/>
                    </a:lnTo>
                    <a:lnTo>
                      <a:pt x="643" y="249"/>
                    </a:lnTo>
                    <a:lnTo>
                      <a:pt x="610" y="280"/>
                    </a:lnTo>
                    <a:lnTo>
                      <a:pt x="584" y="322"/>
                    </a:lnTo>
                    <a:lnTo>
                      <a:pt x="571" y="369"/>
                    </a:lnTo>
                    <a:lnTo>
                      <a:pt x="572" y="422"/>
                    </a:lnTo>
                    <a:lnTo>
                      <a:pt x="594" y="473"/>
                    </a:lnTo>
                    <a:lnTo>
                      <a:pt x="569" y="435"/>
                    </a:lnTo>
                    <a:lnTo>
                      <a:pt x="541" y="404"/>
                    </a:lnTo>
                    <a:lnTo>
                      <a:pt x="514" y="379"/>
                    </a:lnTo>
                    <a:lnTo>
                      <a:pt x="484" y="359"/>
                    </a:lnTo>
                    <a:lnTo>
                      <a:pt x="455" y="345"/>
                    </a:lnTo>
                    <a:lnTo>
                      <a:pt x="427" y="337"/>
                    </a:lnTo>
                    <a:lnTo>
                      <a:pt x="400" y="333"/>
                    </a:lnTo>
                    <a:lnTo>
                      <a:pt x="374" y="335"/>
                    </a:lnTo>
                    <a:lnTo>
                      <a:pt x="349" y="343"/>
                    </a:lnTo>
                    <a:lnTo>
                      <a:pt x="327" y="355"/>
                    </a:lnTo>
                    <a:lnTo>
                      <a:pt x="310" y="371"/>
                    </a:lnTo>
                    <a:lnTo>
                      <a:pt x="294" y="392"/>
                    </a:lnTo>
                    <a:lnTo>
                      <a:pt x="284" y="416"/>
                    </a:lnTo>
                    <a:lnTo>
                      <a:pt x="278" y="445"/>
                    </a:lnTo>
                    <a:lnTo>
                      <a:pt x="276" y="477"/>
                    </a:lnTo>
                    <a:lnTo>
                      <a:pt x="282" y="512"/>
                    </a:lnTo>
                    <a:lnTo>
                      <a:pt x="217" y="512"/>
                    </a:lnTo>
                    <a:lnTo>
                      <a:pt x="162" y="522"/>
                    </a:lnTo>
                    <a:lnTo>
                      <a:pt x="115" y="541"/>
                    </a:lnTo>
                    <a:lnTo>
                      <a:pt x="76" y="567"/>
                    </a:lnTo>
                    <a:lnTo>
                      <a:pt x="47" y="600"/>
                    </a:lnTo>
                    <a:lnTo>
                      <a:pt x="23" y="637"/>
                    </a:lnTo>
                    <a:lnTo>
                      <a:pt x="7" y="679"/>
                    </a:lnTo>
                    <a:lnTo>
                      <a:pt x="0" y="720"/>
                    </a:lnTo>
                    <a:lnTo>
                      <a:pt x="0" y="761"/>
                    </a:lnTo>
                    <a:lnTo>
                      <a:pt x="5" y="800"/>
                    </a:lnTo>
                    <a:lnTo>
                      <a:pt x="19" y="837"/>
                    </a:lnTo>
                    <a:lnTo>
                      <a:pt x="37" y="867"/>
                    </a:lnTo>
                    <a:lnTo>
                      <a:pt x="62" y="892"/>
                    </a:lnTo>
                    <a:lnTo>
                      <a:pt x="94" y="908"/>
                    </a:lnTo>
                    <a:lnTo>
                      <a:pt x="131" y="914"/>
                    </a:lnTo>
                    <a:lnTo>
                      <a:pt x="174" y="910"/>
                    </a:lnTo>
                    <a:lnTo>
                      <a:pt x="198" y="928"/>
                    </a:lnTo>
                    <a:lnTo>
                      <a:pt x="227" y="941"/>
                    </a:lnTo>
                    <a:lnTo>
                      <a:pt x="261" y="953"/>
                    </a:lnTo>
                    <a:lnTo>
                      <a:pt x="298" y="963"/>
                    </a:lnTo>
                    <a:lnTo>
                      <a:pt x="337" y="971"/>
                    </a:lnTo>
                    <a:lnTo>
                      <a:pt x="380" y="975"/>
                    </a:lnTo>
                    <a:lnTo>
                      <a:pt x="421" y="979"/>
                    </a:lnTo>
                    <a:lnTo>
                      <a:pt x="467" y="979"/>
                    </a:lnTo>
                    <a:lnTo>
                      <a:pt x="508" y="979"/>
                    </a:lnTo>
                    <a:lnTo>
                      <a:pt x="551" y="975"/>
                    </a:lnTo>
                    <a:lnTo>
                      <a:pt x="590" y="971"/>
                    </a:lnTo>
                    <a:lnTo>
                      <a:pt x="625" y="965"/>
                    </a:lnTo>
                    <a:lnTo>
                      <a:pt x="659" y="959"/>
                    </a:lnTo>
                    <a:lnTo>
                      <a:pt x="686" y="949"/>
                    </a:lnTo>
                    <a:lnTo>
                      <a:pt x="708" y="939"/>
                    </a:lnTo>
                    <a:lnTo>
                      <a:pt x="724" y="929"/>
                    </a:lnTo>
                    <a:lnTo>
                      <a:pt x="757" y="931"/>
                    </a:lnTo>
                    <a:lnTo>
                      <a:pt x="808" y="935"/>
                    </a:lnTo>
                    <a:lnTo>
                      <a:pt x="875" y="941"/>
                    </a:lnTo>
                    <a:lnTo>
                      <a:pt x="949" y="947"/>
                    </a:lnTo>
                    <a:lnTo>
                      <a:pt x="1034" y="955"/>
                    </a:lnTo>
                    <a:lnTo>
                      <a:pt x="1122" y="961"/>
                    </a:lnTo>
                    <a:lnTo>
                      <a:pt x="1212" y="965"/>
                    </a:lnTo>
                    <a:lnTo>
                      <a:pt x="1302" y="965"/>
                    </a:lnTo>
                    <a:lnTo>
                      <a:pt x="1387" y="963"/>
                    </a:lnTo>
                    <a:lnTo>
                      <a:pt x="1463" y="957"/>
                    </a:lnTo>
                    <a:lnTo>
                      <a:pt x="1530" y="945"/>
                    </a:lnTo>
                    <a:lnTo>
                      <a:pt x="1583" y="929"/>
                    </a:lnTo>
                    <a:lnTo>
                      <a:pt x="1620" y="904"/>
                    </a:lnTo>
                    <a:lnTo>
                      <a:pt x="1638" y="873"/>
                    </a:lnTo>
                    <a:lnTo>
                      <a:pt x="1632" y="831"/>
                    </a:lnTo>
                    <a:lnTo>
                      <a:pt x="1601" y="782"/>
                    </a:lnTo>
                    <a:close/>
                  </a:path>
                </a:pathLst>
              </a:custGeom>
              <a:solidFill>
                <a:srgbClr val="EAEAEA"/>
              </a:solidFill>
              <a:ln w="9525">
                <a:noFill/>
                <a:round/>
                <a:headEnd/>
                <a:tailEnd/>
              </a:ln>
            </p:spPr>
            <p:txBody>
              <a:bodyPr/>
              <a:lstStyle/>
              <a:p>
                <a:endParaRPr lang="es-ES"/>
              </a:p>
            </p:txBody>
          </p:sp>
        </p:grpSp>
        <p:sp>
          <p:nvSpPr>
            <p:cNvPr id="1260" name="Text Box 9"/>
            <p:cNvSpPr txBox="1">
              <a:spLocks noChangeArrowheads="1"/>
            </p:cNvSpPr>
            <p:nvPr/>
          </p:nvSpPr>
          <p:spPr bwMode="auto">
            <a:xfrm>
              <a:off x="2374" y="3210"/>
              <a:ext cx="1223" cy="243"/>
            </a:xfrm>
            <a:prstGeom prst="rect">
              <a:avLst/>
            </a:prstGeom>
            <a:noFill/>
            <a:ln w="9525">
              <a:noFill/>
              <a:miter lim="800000"/>
              <a:headEnd/>
              <a:tailEnd/>
            </a:ln>
          </p:spPr>
          <p:txBody>
            <a:bodyPr>
              <a:spAutoFit/>
            </a:bodyPr>
            <a:lstStyle/>
            <a:p>
              <a:pPr algn="ctr"/>
              <a:r>
                <a:rPr lang="es-PE" altLang="es-ES"/>
                <a:t>Fraudes</a:t>
              </a:r>
              <a:endParaRPr lang="es-PE" altLang="es-ES" sz="2400"/>
            </a:p>
          </p:txBody>
        </p:sp>
      </p:grpSp>
      <p:grpSp>
        <p:nvGrpSpPr>
          <p:cNvPr id="4" name="Group 10"/>
          <p:cNvGrpSpPr>
            <a:grpSpLocks/>
          </p:cNvGrpSpPr>
          <p:nvPr/>
        </p:nvGrpSpPr>
        <p:grpSpPr bwMode="auto">
          <a:xfrm>
            <a:off x="3033421" y="2551653"/>
            <a:ext cx="2181015" cy="952678"/>
            <a:chOff x="1536" y="1707"/>
            <a:chExt cx="1777" cy="931"/>
          </a:xfrm>
        </p:grpSpPr>
        <p:grpSp>
          <p:nvGrpSpPr>
            <p:cNvPr id="5" name="Group 11"/>
            <p:cNvGrpSpPr>
              <a:grpSpLocks/>
            </p:cNvGrpSpPr>
            <p:nvPr/>
          </p:nvGrpSpPr>
          <p:grpSpPr bwMode="auto">
            <a:xfrm>
              <a:off x="1536" y="1707"/>
              <a:ext cx="1777" cy="931"/>
              <a:chOff x="2095" y="633"/>
              <a:chExt cx="2180" cy="1193"/>
            </a:xfrm>
          </p:grpSpPr>
          <p:sp>
            <p:nvSpPr>
              <p:cNvPr id="1257" name="Freeform 12"/>
              <p:cNvSpPr>
                <a:spLocks/>
              </p:cNvSpPr>
              <p:nvPr/>
            </p:nvSpPr>
            <p:spPr bwMode="auto">
              <a:xfrm>
                <a:off x="2095" y="633"/>
                <a:ext cx="2180" cy="1193"/>
              </a:xfrm>
              <a:custGeom>
                <a:avLst/>
                <a:gdLst>
                  <a:gd name="T0" fmla="*/ 5571 w 1894"/>
                  <a:gd name="T1" fmla="*/ 1517 h 1102"/>
                  <a:gd name="T2" fmla="*/ 5785 w 1894"/>
                  <a:gd name="T3" fmla="*/ 1325 h 1102"/>
                  <a:gd name="T4" fmla="*/ 5831 w 1894"/>
                  <a:gd name="T5" fmla="*/ 1079 h 1102"/>
                  <a:gd name="T6" fmla="*/ 5657 w 1894"/>
                  <a:gd name="T7" fmla="*/ 889 h 1102"/>
                  <a:gd name="T8" fmla="*/ 5308 w 1894"/>
                  <a:gd name="T9" fmla="*/ 827 h 1102"/>
                  <a:gd name="T10" fmla="*/ 5070 w 1894"/>
                  <a:gd name="T11" fmla="*/ 814 h 1102"/>
                  <a:gd name="T12" fmla="*/ 4949 w 1894"/>
                  <a:gd name="T13" fmla="*/ 831 h 1102"/>
                  <a:gd name="T14" fmla="*/ 4885 w 1894"/>
                  <a:gd name="T15" fmla="*/ 893 h 1102"/>
                  <a:gd name="T16" fmla="*/ 4994 w 1894"/>
                  <a:gd name="T17" fmla="*/ 869 h 1102"/>
                  <a:gd name="T18" fmla="*/ 5142 w 1894"/>
                  <a:gd name="T19" fmla="*/ 736 h 1102"/>
                  <a:gd name="T20" fmla="*/ 5176 w 1894"/>
                  <a:gd name="T21" fmla="*/ 616 h 1102"/>
                  <a:gd name="T22" fmla="*/ 5107 w 1894"/>
                  <a:gd name="T23" fmla="*/ 515 h 1102"/>
                  <a:gd name="T24" fmla="*/ 4976 w 1894"/>
                  <a:gd name="T25" fmla="*/ 435 h 1102"/>
                  <a:gd name="T26" fmla="*/ 4805 w 1894"/>
                  <a:gd name="T27" fmla="*/ 394 h 1102"/>
                  <a:gd name="T28" fmla="*/ 4625 w 1894"/>
                  <a:gd name="T29" fmla="*/ 384 h 1102"/>
                  <a:gd name="T30" fmla="*/ 4464 w 1894"/>
                  <a:gd name="T31" fmla="*/ 428 h 1102"/>
                  <a:gd name="T32" fmla="*/ 4403 w 1894"/>
                  <a:gd name="T33" fmla="*/ 346 h 1102"/>
                  <a:gd name="T34" fmla="*/ 4284 w 1894"/>
                  <a:gd name="T35" fmla="*/ 173 h 1102"/>
                  <a:gd name="T36" fmla="*/ 4043 w 1894"/>
                  <a:gd name="T37" fmla="*/ 60 h 1102"/>
                  <a:gd name="T38" fmla="*/ 3723 w 1894"/>
                  <a:gd name="T39" fmla="*/ 2 h 1102"/>
                  <a:gd name="T40" fmla="*/ 3369 w 1894"/>
                  <a:gd name="T41" fmla="*/ 4 h 1102"/>
                  <a:gd name="T42" fmla="*/ 3020 w 1894"/>
                  <a:gd name="T43" fmla="*/ 62 h 1102"/>
                  <a:gd name="T44" fmla="*/ 2738 w 1894"/>
                  <a:gd name="T45" fmla="*/ 167 h 1102"/>
                  <a:gd name="T46" fmla="*/ 2555 w 1894"/>
                  <a:gd name="T47" fmla="*/ 323 h 1102"/>
                  <a:gd name="T48" fmla="*/ 2424 w 1894"/>
                  <a:gd name="T49" fmla="*/ 382 h 1102"/>
                  <a:gd name="T50" fmla="*/ 2190 w 1894"/>
                  <a:gd name="T51" fmla="*/ 415 h 1102"/>
                  <a:gd name="T52" fmla="*/ 2002 w 1894"/>
                  <a:gd name="T53" fmla="*/ 553 h 1102"/>
                  <a:gd name="T54" fmla="*/ 1980 w 1894"/>
                  <a:gd name="T55" fmla="*/ 769 h 1102"/>
                  <a:gd name="T56" fmla="*/ 1953 w 1894"/>
                  <a:gd name="T57" fmla="*/ 827 h 1102"/>
                  <a:gd name="T58" fmla="*/ 1729 w 1894"/>
                  <a:gd name="T59" fmla="*/ 736 h 1102"/>
                  <a:gd name="T60" fmla="*/ 1508 w 1894"/>
                  <a:gd name="T61" fmla="*/ 681 h 1102"/>
                  <a:gd name="T62" fmla="*/ 1299 w 1894"/>
                  <a:gd name="T63" fmla="*/ 666 h 1102"/>
                  <a:gd name="T64" fmla="*/ 1120 w 1894"/>
                  <a:gd name="T65" fmla="*/ 693 h 1102"/>
                  <a:gd name="T66" fmla="*/ 974 w 1894"/>
                  <a:gd name="T67" fmla="*/ 755 h 1102"/>
                  <a:gd name="T68" fmla="*/ 883 w 1894"/>
                  <a:gd name="T69" fmla="*/ 861 h 1102"/>
                  <a:gd name="T70" fmla="*/ 866 w 1894"/>
                  <a:gd name="T71" fmla="*/ 997 h 1102"/>
                  <a:gd name="T72" fmla="*/ 653 w 1894"/>
                  <a:gd name="T73" fmla="*/ 1079 h 1102"/>
                  <a:gd name="T74" fmla="*/ 306 w 1894"/>
                  <a:gd name="T75" fmla="*/ 1144 h 1102"/>
                  <a:gd name="T76" fmla="*/ 98 w 1894"/>
                  <a:gd name="T77" fmla="*/ 1274 h 1102"/>
                  <a:gd name="T78" fmla="*/ 2 w 1894"/>
                  <a:gd name="T79" fmla="*/ 1440 h 1102"/>
                  <a:gd name="T80" fmla="*/ 18 w 1894"/>
                  <a:gd name="T81" fmla="*/ 1617 h 1102"/>
                  <a:gd name="T82" fmla="*/ 130 w 1894"/>
                  <a:gd name="T83" fmla="*/ 1779 h 1102"/>
                  <a:gd name="T84" fmla="*/ 325 w 1894"/>
                  <a:gd name="T85" fmla="*/ 1897 h 1102"/>
                  <a:gd name="T86" fmla="*/ 588 w 1894"/>
                  <a:gd name="T87" fmla="*/ 1942 h 1102"/>
                  <a:gd name="T88" fmla="*/ 820 w 1894"/>
                  <a:gd name="T89" fmla="*/ 1969 h 1102"/>
                  <a:gd name="T90" fmla="*/ 1028 w 1894"/>
                  <a:gd name="T91" fmla="*/ 2030 h 1102"/>
                  <a:gd name="T92" fmla="*/ 1263 w 1894"/>
                  <a:gd name="T93" fmla="*/ 2069 h 1102"/>
                  <a:gd name="T94" fmla="*/ 1525 w 1894"/>
                  <a:gd name="T95" fmla="*/ 2081 h 1102"/>
                  <a:gd name="T96" fmla="*/ 1783 w 1894"/>
                  <a:gd name="T97" fmla="*/ 2074 h 1102"/>
                  <a:gd name="T98" fmla="*/ 2026 w 1894"/>
                  <a:gd name="T99" fmla="*/ 2048 h 1102"/>
                  <a:gd name="T100" fmla="*/ 2235 w 1894"/>
                  <a:gd name="T101" fmla="*/ 2016 h 1102"/>
                  <a:gd name="T102" fmla="*/ 2393 w 1894"/>
                  <a:gd name="T103" fmla="*/ 1967 h 1102"/>
                  <a:gd name="T104" fmla="*/ 2569 w 1894"/>
                  <a:gd name="T105" fmla="*/ 1945 h 1102"/>
                  <a:gd name="T106" fmla="*/ 2972 w 1894"/>
                  <a:gd name="T107" fmla="*/ 1967 h 1102"/>
                  <a:gd name="T108" fmla="*/ 3511 w 1894"/>
                  <a:gd name="T109" fmla="*/ 1997 h 1102"/>
                  <a:gd name="T110" fmla="*/ 4123 w 1894"/>
                  <a:gd name="T111" fmla="*/ 2016 h 1102"/>
                  <a:gd name="T112" fmla="*/ 4715 w 1894"/>
                  <a:gd name="T113" fmla="*/ 2013 h 1102"/>
                  <a:gd name="T114" fmla="*/ 5200 w 1894"/>
                  <a:gd name="T115" fmla="*/ 1964 h 1102"/>
                  <a:gd name="T116" fmla="*/ 5495 w 1894"/>
                  <a:gd name="T117" fmla="*/ 1859 h 1102"/>
                  <a:gd name="T118" fmla="*/ 5527 w 1894"/>
                  <a:gd name="T119" fmla="*/ 1681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4"/>
                  <a:gd name="T181" fmla="*/ 0 h 1102"/>
                  <a:gd name="T182" fmla="*/ 1894 w 1894"/>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4" h="1102">
                    <a:moveTo>
                      <a:pt x="1756" y="827"/>
                    </a:moveTo>
                    <a:lnTo>
                      <a:pt x="1809" y="804"/>
                    </a:lnTo>
                    <a:lnTo>
                      <a:pt x="1851" y="761"/>
                    </a:lnTo>
                    <a:lnTo>
                      <a:pt x="1878" y="702"/>
                    </a:lnTo>
                    <a:lnTo>
                      <a:pt x="1894" y="637"/>
                    </a:lnTo>
                    <a:lnTo>
                      <a:pt x="1892" y="573"/>
                    </a:lnTo>
                    <a:lnTo>
                      <a:pt x="1874" y="514"/>
                    </a:lnTo>
                    <a:lnTo>
                      <a:pt x="1837" y="471"/>
                    </a:lnTo>
                    <a:lnTo>
                      <a:pt x="1782" y="447"/>
                    </a:lnTo>
                    <a:lnTo>
                      <a:pt x="1723" y="439"/>
                    </a:lnTo>
                    <a:lnTo>
                      <a:pt x="1678" y="433"/>
                    </a:lnTo>
                    <a:lnTo>
                      <a:pt x="1646" y="431"/>
                    </a:lnTo>
                    <a:lnTo>
                      <a:pt x="1623" y="433"/>
                    </a:lnTo>
                    <a:lnTo>
                      <a:pt x="1607" y="441"/>
                    </a:lnTo>
                    <a:lnTo>
                      <a:pt x="1595" y="455"/>
                    </a:lnTo>
                    <a:lnTo>
                      <a:pt x="1586" y="473"/>
                    </a:lnTo>
                    <a:lnTo>
                      <a:pt x="1578" y="498"/>
                    </a:lnTo>
                    <a:lnTo>
                      <a:pt x="1621" y="461"/>
                    </a:lnTo>
                    <a:lnTo>
                      <a:pt x="1650" y="426"/>
                    </a:lnTo>
                    <a:lnTo>
                      <a:pt x="1670" y="390"/>
                    </a:lnTo>
                    <a:lnTo>
                      <a:pt x="1678" y="359"/>
                    </a:lnTo>
                    <a:lnTo>
                      <a:pt x="1680" y="327"/>
                    </a:lnTo>
                    <a:lnTo>
                      <a:pt x="1672" y="298"/>
                    </a:lnTo>
                    <a:lnTo>
                      <a:pt x="1658" y="273"/>
                    </a:lnTo>
                    <a:lnTo>
                      <a:pt x="1639" y="251"/>
                    </a:lnTo>
                    <a:lnTo>
                      <a:pt x="1615" y="231"/>
                    </a:lnTo>
                    <a:lnTo>
                      <a:pt x="1588" y="218"/>
                    </a:lnTo>
                    <a:lnTo>
                      <a:pt x="1560" y="208"/>
                    </a:lnTo>
                    <a:lnTo>
                      <a:pt x="1531" y="204"/>
                    </a:lnTo>
                    <a:lnTo>
                      <a:pt x="1501" y="204"/>
                    </a:lnTo>
                    <a:lnTo>
                      <a:pt x="1474" y="212"/>
                    </a:lnTo>
                    <a:lnTo>
                      <a:pt x="1448" y="226"/>
                    </a:lnTo>
                    <a:lnTo>
                      <a:pt x="1427" y="245"/>
                    </a:lnTo>
                    <a:lnTo>
                      <a:pt x="1429" y="184"/>
                    </a:lnTo>
                    <a:lnTo>
                      <a:pt x="1417" y="133"/>
                    </a:lnTo>
                    <a:lnTo>
                      <a:pt x="1391" y="92"/>
                    </a:lnTo>
                    <a:lnTo>
                      <a:pt x="1356" y="57"/>
                    </a:lnTo>
                    <a:lnTo>
                      <a:pt x="1313" y="31"/>
                    </a:lnTo>
                    <a:lnTo>
                      <a:pt x="1264" y="14"/>
                    </a:lnTo>
                    <a:lnTo>
                      <a:pt x="1209" y="2"/>
                    </a:lnTo>
                    <a:lnTo>
                      <a:pt x="1152" y="0"/>
                    </a:lnTo>
                    <a:lnTo>
                      <a:pt x="1093" y="4"/>
                    </a:lnTo>
                    <a:lnTo>
                      <a:pt x="1036" y="16"/>
                    </a:lnTo>
                    <a:lnTo>
                      <a:pt x="981" y="33"/>
                    </a:lnTo>
                    <a:lnTo>
                      <a:pt x="932" y="59"/>
                    </a:lnTo>
                    <a:lnTo>
                      <a:pt x="889" y="88"/>
                    </a:lnTo>
                    <a:lnTo>
                      <a:pt x="854" y="127"/>
                    </a:lnTo>
                    <a:lnTo>
                      <a:pt x="830" y="171"/>
                    </a:lnTo>
                    <a:lnTo>
                      <a:pt x="818" y="220"/>
                    </a:lnTo>
                    <a:lnTo>
                      <a:pt x="787" y="202"/>
                    </a:lnTo>
                    <a:lnTo>
                      <a:pt x="750" y="202"/>
                    </a:lnTo>
                    <a:lnTo>
                      <a:pt x="711" y="220"/>
                    </a:lnTo>
                    <a:lnTo>
                      <a:pt x="677" y="251"/>
                    </a:lnTo>
                    <a:lnTo>
                      <a:pt x="650" y="294"/>
                    </a:lnTo>
                    <a:lnTo>
                      <a:pt x="638" y="347"/>
                    </a:lnTo>
                    <a:lnTo>
                      <a:pt x="642" y="408"/>
                    </a:lnTo>
                    <a:lnTo>
                      <a:pt x="667" y="473"/>
                    </a:lnTo>
                    <a:lnTo>
                      <a:pt x="634" y="439"/>
                    </a:lnTo>
                    <a:lnTo>
                      <a:pt x="597" y="412"/>
                    </a:lnTo>
                    <a:lnTo>
                      <a:pt x="561" y="390"/>
                    </a:lnTo>
                    <a:lnTo>
                      <a:pt x="526" y="373"/>
                    </a:lnTo>
                    <a:lnTo>
                      <a:pt x="489" y="361"/>
                    </a:lnTo>
                    <a:lnTo>
                      <a:pt x="456" y="355"/>
                    </a:lnTo>
                    <a:lnTo>
                      <a:pt x="422" y="353"/>
                    </a:lnTo>
                    <a:lnTo>
                      <a:pt x="391" y="357"/>
                    </a:lnTo>
                    <a:lnTo>
                      <a:pt x="363" y="367"/>
                    </a:lnTo>
                    <a:lnTo>
                      <a:pt x="338" y="380"/>
                    </a:lnTo>
                    <a:lnTo>
                      <a:pt x="316" y="400"/>
                    </a:lnTo>
                    <a:lnTo>
                      <a:pt x="301" y="426"/>
                    </a:lnTo>
                    <a:lnTo>
                      <a:pt x="287" y="455"/>
                    </a:lnTo>
                    <a:lnTo>
                      <a:pt x="281" y="490"/>
                    </a:lnTo>
                    <a:lnTo>
                      <a:pt x="281" y="529"/>
                    </a:lnTo>
                    <a:lnTo>
                      <a:pt x="287" y="575"/>
                    </a:lnTo>
                    <a:lnTo>
                      <a:pt x="212" y="573"/>
                    </a:lnTo>
                    <a:lnTo>
                      <a:pt x="151" y="584"/>
                    </a:lnTo>
                    <a:lnTo>
                      <a:pt x="100" y="606"/>
                    </a:lnTo>
                    <a:lnTo>
                      <a:pt x="61" y="635"/>
                    </a:lnTo>
                    <a:lnTo>
                      <a:pt x="32" y="675"/>
                    </a:lnTo>
                    <a:lnTo>
                      <a:pt x="12" y="716"/>
                    </a:lnTo>
                    <a:lnTo>
                      <a:pt x="2" y="763"/>
                    </a:lnTo>
                    <a:lnTo>
                      <a:pt x="0" y="810"/>
                    </a:lnTo>
                    <a:lnTo>
                      <a:pt x="6" y="857"/>
                    </a:lnTo>
                    <a:lnTo>
                      <a:pt x="22" y="902"/>
                    </a:lnTo>
                    <a:lnTo>
                      <a:pt x="43" y="943"/>
                    </a:lnTo>
                    <a:lnTo>
                      <a:pt x="71" y="978"/>
                    </a:lnTo>
                    <a:lnTo>
                      <a:pt x="106" y="1006"/>
                    </a:lnTo>
                    <a:lnTo>
                      <a:pt x="145" y="1024"/>
                    </a:lnTo>
                    <a:lnTo>
                      <a:pt x="191" y="1029"/>
                    </a:lnTo>
                    <a:lnTo>
                      <a:pt x="242" y="1024"/>
                    </a:lnTo>
                    <a:lnTo>
                      <a:pt x="267" y="1045"/>
                    </a:lnTo>
                    <a:lnTo>
                      <a:pt x="299" y="1063"/>
                    </a:lnTo>
                    <a:lnTo>
                      <a:pt x="334" y="1076"/>
                    </a:lnTo>
                    <a:lnTo>
                      <a:pt x="371" y="1088"/>
                    </a:lnTo>
                    <a:lnTo>
                      <a:pt x="410" y="1096"/>
                    </a:lnTo>
                    <a:lnTo>
                      <a:pt x="454" y="1100"/>
                    </a:lnTo>
                    <a:lnTo>
                      <a:pt x="495" y="1102"/>
                    </a:lnTo>
                    <a:lnTo>
                      <a:pt x="538" y="1102"/>
                    </a:lnTo>
                    <a:lnTo>
                      <a:pt x="579" y="1100"/>
                    </a:lnTo>
                    <a:lnTo>
                      <a:pt x="620" y="1094"/>
                    </a:lnTo>
                    <a:lnTo>
                      <a:pt x="658" y="1086"/>
                    </a:lnTo>
                    <a:lnTo>
                      <a:pt x="695" y="1078"/>
                    </a:lnTo>
                    <a:lnTo>
                      <a:pt x="726" y="1069"/>
                    </a:lnTo>
                    <a:lnTo>
                      <a:pt x="754" y="1057"/>
                    </a:lnTo>
                    <a:lnTo>
                      <a:pt x="777" y="1043"/>
                    </a:lnTo>
                    <a:lnTo>
                      <a:pt x="795" y="1029"/>
                    </a:lnTo>
                    <a:lnTo>
                      <a:pt x="834" y="1031"/>
                    </a:lnTo>
                    <a:lnTo>
                      <a:pt x="891" y="1035"/>
                    </a:lnTo>
                    <a:lnTo>
                      <a:pt x="964" y="1043"/>
                    </a:lnTo>
                    <a:lnTo>
                      <a:pt x="1048" y="1051"/>
                    </a:lnTo>
                    <a:lnTo>
                      <a:pt x="1140" y="1059"/>
                    </a:lnTo>
                    <a:lnTo>
                      <a:pt x="1238" y="1065"/>
                    </a:lnTo>
                    <a:lnTo>
                      <a:pt x="1338" y="1069"/>
                    </a:lnTo>
                    <a:lnTo>
                      <a:pt x="1437" y="1071"/>
                    </a:lnTo>
                    <a:lnTo>
                      <a:pt x="1531" y="1067"/>
                    </a:lnTo>
                    <a:lnTo>
                      <a:pt x="1615" y="1057"/>
                    </a:lnTo>
                    <a:lnTo>
                      <a:pt x="1688" y="1041"/>
                    </a:lnTo>
                    <a:lnTo>
                      <a:pt x="1745" y="1020"/>
                    </a:lnTo>
                    <a:lnTo>
                      <a:pt x="1784" y="986"/>
                    </a:lnTo>
                    <a:lnTo>
                      <a:pt x="1801" y="945"/>
                    </a:lnTo>
                    <a:lnTo>
                      <a:pt x="1794" y="892"/>
                    </a:lnTo>
                    <a:lnTo>
                      <a:pt x="1756" y="827"/>
                    </a:lnTo>
                    <a:close/>
                  </a:path>
                </a:pathLst>
              </a:custGeom>
              <a:solidFill>
                <a:srgbClr val="6684A3"/>
              </a:solidFill>
              <a:ln w="9525">
                <a:noFill/>
                <a:round/>
                <a:headEnd/>
                <a:tailEnd/>
              </a:ln>
            </p:spPr>
            <p:txBody>
              <a:bodyPr/>
              <a:lstStyle/>
              <a:p>
                <a:endParaRPr lang="es-ES"/>
              </a:p>
            </p:txBody>
          </p:sp>
          <p:sp>
            <p:nvSpPr>
              <p:cNvPr id="1258" name="Freeform 13"/>
              <p:cNvSpPr>
                <a:spLocks/>
              </p:cNvSpPr>
              <p:nvPr/>
            </p:nvSpPr>
            <p:spPr bwMode="auto">
              <a:xfrm>
                <a:off x="2155" y="679"/>
                <a:ext cx="2075" cy="1085"/>
              </a:xfrm>
              <a:custGeom>
                <a:avLst/>
                <a:gdLst>
                  <a:gd name="T0" fmla="*/ 7246 w 1724"/>
                  <a:gd name="T1" fmla="*/ 1739 h 979"/>
                  <a:gd name="T2" fmla="*/ 7527 w 1724"/>
                  <a:gd name="T3" fmla="*/ 1533 h 979"/>
                  <a:gd name="T4" fmla="*/ 7590 w 1724"/>
                  <a:gd name="T5" fmla="*/ 1259 h 979"/>
                  <a:gd name="T6" fmla="*/ 7392 w 1724"/>
                  <a:gd name="T7" fmla="*/ 1055 h 979"/>
                  <a:gd name="T8" fmla="*/ 6960 w 1724"/>
                  <a:gd name="T9" fmla="*/ 990 h 979"/>
                  <a:gd name="T10" fmla="*/ 6666 w 1724"/>
                  <a:gd name="T11" fmla="*/ 973 h 979"/>
                  <a:gd name="T12" fmla="*/ 6475 w 1724"/>
                  <a:gd name="T13" fmla="*/ 973 h 979"/>
                  <a:gd name="T14" fmla="*/ 6289 w 1724"/>
                  <a:gd name="T15" fmla="*/ 1001 h 979"/>
                  <a:gd name="T16" fmla="*/ 6321 w 1724"/>
                  <a:gd name="T17" fmla="*/ 964 h 979"/>
                  <a:gd name="T18" fmla="*/ 6505 w 1724"/>
                  <a:gd name="T19" fmla="*/ 845 h 979"/>
                  <a:gd name="T20" fmla="*/ 6538 w 1724"/>
                  <a:gd name="T21" fmla="*/ 728 h 979"/>
                  <a:gd name="T22" fmla="*/ 6463 w 1724"/>
                  <a:gd name="T23" fmla="*/ 633 h 979"/>
                  <a:gd name="T24" fmla="*/ 6297 w 1724"/>
                  <a:gd name="T25" fmla="*/ 563 h 979"/>
                  <a:gd name="T26" fmla="*/ 6091 w 1724"/>
                  <a:gd name="T27" fmla="*/ 519 h 979"/>
                  <a:gd name="T28" fmla="*/ 5865 w 1724"/>
                  <a:gd name="T29" fmla="*/ 513 h 979"/>
                  <a:gd name="T30" fmla="*/ 5659 w 1724"/>
                  <a:gd name="T31" fmla="*/ 549 h 979"/>
                  <a:gd name="T32" fmla="*/ 5599 w 1724"/>
                  <a:gd name="T33" fmla="*/ 444 h 979"/>
                  <a:gd name="T34" fmla="*/ 5480 w 1724"/>
                  <a:gd name="T35" fmla="*/ 225 h 979"/>
                  <a:gd name="T36" fmla="*/ 5195 w 1724"/>
                  <a:gd name="T37" fmla="*/ 75 h 979"/>
                  <a:gd name="T38" fmla="*/ 4796 w 1724"/>
                  <a:gd name="T39" fmla="*/ 4 h 979"/>
                  <a:gd name="T40" fmla="*/ 4350 w 1724"/>
                  <a:gd name="T41" fmla="*/ 4 h 979"/>
                  <a:gd name="T42" fmla="*/ 3918 w 1724"/>
                  <a:gd name="T43" fmla="*/ 80 h 979"/>
                  <a:gd name="T44" fmla="*/ 3559 w 1724"/>
                  <a:gd name="T45" fmla="*/ 217 h 979"/>
                  <a:gd name="T46" fmla="*/ 3326 w 1724"/>
                  <a:gd name="T47" fmla="*/ 416 h 979"/>
                  <a:gd name="T48" fmla="*/ 3144 w 1724"/>
                  <a:gd name="T49" fmla="*/ 513 h 979"/>
                  <a:gd name="T50" fmla="*/ 2833 w 1724"/>
                  <a:gd name="T51" fmla="*/ 567 h 979"/>
                  <a:gd name="T52" fmla="*/ 2570 w 1724"/>
                  <a:gd name="T53" fmla="*/ 735 h 979"/>
                  <a:gd name="T54" fmla="*/ 2518 w 1724"/>
                  <a:gd name="T55" fmla="*/ 961 h 979"/>
                  <a:gd name="T56" fmla="*/ 2506 w 1724"/>
                  <a:gd name="T57" fmla="*/ 990 h 979"/>
                  <a:gd name="T58" fmla="*/ 2268 w 1724"/>
                  <a:gd name="T59" fmla="*/ 862 h 979"/>
                  <a:gd name="T60" fmla="*/ 2006 w 1724"/>
                  <a:gd name="T61" fmla="*/ 784 h 979"/>
                  <a:gd name="T62" fmla="*/ 1762 w 1724"/>
                  <a:gd name="T63" fmla="*/ 757 h 979"/>
                  <a:gd name="T64" fmla="*/ 1538 w 1724"/>
                  <a:gd name="T65" fmla="*/ 781 h 979"/>
                  <a:gd name="T66" fmla="*/ 1364 w 1724"/>
                  <a:gd name="T67" fmla="*/ 845 h 979"/>
                  <a:gd name="T68" fmla="*/ 1253 w 1724"/>
                  <a:gd name="T69" fmla="*/ 945 h 979"/>
                  <a:gd name="T70" fmla="*/ 1216 w 1724"/>
                  <a:gd name="T71" fmla="*/ 1085 h 979"/>
                  <a:gd name="T72" fmla="*/ 956 w 1724"/>
                  <a:gd name="T73" fmla="*/ 1161 h 979"/>
                  <a:gd name="T74" fmla="*/ 506 w 1724"/>
                  <a:gd name="T75" fmla="*/ 1232 h 979"/>
                  <a:gd name="T76" fmla="*/ 208 w 1724"/>
                  <a:gd name="T77" fmla="*/ 1365 h 979"/>
                  <a:gd name="T78" fmla="*/ 29 w 1724"/>
                  <a:gd name="T79" fmla="*/ 1546 h 979"/>
                  <a:gd name="T80" fmla="*/ 0 w 1724"/>
                  <a:gd name="T81" fmla="*/ 1731 h 979"/>
                  <a:gd name="T82" fmla="*/ 85 w 1724"/>
                  <a:gd name="T83" fmla="*/ 1904 h 979"/>
                  <a:gd name="T84" fmla="*/ 272 w 1724"/>
                  <a:gd name="T85" fmla="*/ 2033 h 979"/>
                  <a:gd name="T86" fmla="*/ 579 w 1724"/>
                  <a:gd name="T87" fmla="*/ 2082 h 979"/>
                  <a:gd name="T88" fmla="*/ 868 w 1724"/>
                  <a:gd name="T89" fmla="*/ 2110 h 979"/>
                  <a:gd name="T90" fmla="*/ 1151 w 1724"/>
                  <a:gd name="T91" fmla="*/ 2168 h 979"/>
                  <a:gd name="T92" fmla="*/ 1488 w 1724"/>
                  <a:gd name="T93" fmla="*/ 2211 h 979"/>
                  <a:gd name="T94" fmla="*/ 1852 w 1724"/>
                  <a:gd name="T95" fmla="*/ 2227 h 979"/>
                  <a:gd name="T96" fmla="*/ 2235 w 1724"/>
                  <a:gd name="T97" fmla="*/ 2227 h 979"/>
                  <a:gd name="T98" fmla="*/ 2600 w 1724"/>
                  <a:gd name="T99" fmla="*/ 2211 h 979"/>
                  <a:gd name="T100" fmla="*/ 2901 w 1724"/>
                  <a:gd name="T101" fmla="*/ 2184 h 979"/>
                  <a:gd name="T102" fmla="*/ 3116 w 1724"/>
                  <a:gd name="T103" fmla="*/ 2137 h 979"/>
                  <a:gd name="T104" fmla="*/ 3332 w 1724"/>
                  <a:gd name="T105" fmla="*/ 2120 h 979"/>
                  <a:gd name="T106" fmla="*/ 3852 w 1724"/>
                  <a:gd name="T107" fmla="*/ 2142 h 979"/>
                  <a:gd name="T108" fmla="*/ 4554 w 1724"/>
                  <a:gd name="T109" fmla="*/ 2174 h 979"/>
                  <a:gd name="T110" fmla="*/ 5338 w 1724"/>
                  <a:gd name="T111" fmla="*/ 2197 h 979"/>
                  <a:gd name="T112" fmla="*/ 6106 w 1724"/>
                  <a:gd name="T113" fmla="*/ 2191 h 979"/>
                  <a:gd name="T114" fmla="*/ 6739 w 1724"/>
                  <a:gd name="T115" fmla="*/ 2149 h 979"/>
                  <a:gd name="T116" fmla="*/ 7135 w 1724"/>
                  <a:gd name="T117" fmla="*/ 2057 h 979"/>
                  <a:gd name="T118" fmla="*/ 7185 w 1724"/>
                  <a:gd name="T119" fmla="*/ 1894 h 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4"/>
                  <a:gd name="T181" fmla="*/ 0 h 979"/>
                  <a:gd name="T182" fmla="*/ 1724 w 1724"/>
                  <a:gd name="T183" fmla="*/ 979 h 9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4" h="979">
                    <a:moveTo>
                      <a:pt x="1601" y="782"/>
                    </a:moveTo>
                    <a:lnTo>
                      <a:pt x="1646" y="763"/>
                    </a:lnTo>
                    <a:lnTo>
                      <a:pt x="1683" y="724"/>
                    </a:lnTo>
                    <a:lnTo>
                      <a:pt x="1709" y="673"/>
                    </a:lnTo>
                    <a:lnTo>
                      <a:pt x="1722" y="612"/>
                    </a:lnTo>
                    <a:lnTo>
                      <a:pt x="1724" y="553"/>
                    </a:lnTo>
                    <a:lnTo>
                      <a:pt x="1710" y="502"/>
                    </a:lnTo>
                    <a:lnTo>
                      <a:pt x="1679" y="463"/>
                    </a:lnTo>
                    <a:lnTo>
                      <a:pt x="1632" y="443"/>
                    </a:lnTo>
                    <a:lnTo>
                      <a:pt x="1581" y="435"/>
                    </a:lnTo>
                    <a:lnTo>
                      <a:pt x="1544" y="431"/>
                    </a:lnTo>
                    <a:lnTo>
                      <a:pt x="1514" y="428"/>
                    </a:lnTo>
                    <a:lnTo>
                      <a:pt x="1493" y="426"/>
                    </a:lnTo>
                    <a:lnTo>
                      <a:pt x="1471" y="428"/>
                    </a:lnTo>
                    <a:lnTo>
                      <a:pt x="1451" y="431"/>
                    </a:lnTo>
                    <a:lnTo>
                      <a:pt x="1428" y="439"/>
                    </a:lnTo>
                    <a:lnTo>
                      <a:pt x="1399" y="453"/>
                    </a:lnTo>
                    <a:lnTo>
                      <a:pt x="1436" y="424"/>
                    </a:lnTo>
                    <a:lnTo>
                      <a:pt x="1461" y="396"/>
                    </a:lnTo>
                    <a:lnTo>
                      <a:pt x="1477" y="371"/>
                    </a:lnTo>
                    <a:lnTo>
                      <a:pt x="1485" y="343"/>
                    </a:lnTo>
                    <a:lnTo>
                      <a:pt x="1485" y="320"/>
                    </a:lnTo>
                    <a:lnTo>
                      <a:pt x="1479" y="298"/>
                    </a:lnTo>
                    <a:lnTo>
                      <a:pt x="1467" y="279"/>
                    </a:lnTo>
                    <a:lnTo>
                      <a:pt x="1451" y="261"/>
                    </a:lnTo>
                    <a:lnTo>
                      <a:pt x="1430" y="247"/>
                    </a:lnTo>
                    <a:lnTo>
                      <a:pt x="1406" y="235"/>
                    </a:lnTo>
                    <a:lnTo>
                      <a:pt x="1383" y="228"/>
                    </a:lnTo>
                    <a:lnTo>
                      <a:pt x="1357" y="226"/>
                    </a:lnTo>
                    <a:lnTo>
                      <a:pt x="1332" y="226"/>
                    </a:lnTo>
                    <a:lnTo>
                      <a:pt x="1308" y="231"/>
                    </a:lnTo>
                    <a:lnTo>
                      <a:pt x="1285" y="241"/>
                    </a:lnTo>
                    <a:lnTo>
                      <a:pt x="1267" y="257"/>
                    </a:lnTo>
                    <a:lnTo>
                      <a:pt x="1271" y="196"/>
                    </a:lnTo>
                    <a:lnTo>
                      <a:pt x="1263" y="141"/>
                    </a:lnTo>
                    <a:lnTo>
                      <a:pt x="1244" y="98"/>
                    </a:lnTo>
                    <a:lnTo>
                      <a:pt x="1214" y="63"/>
                    </a:lnTo>
                    <a:lnTo>
                      <a:pt x="1179" y="33"/>
                    </a:lnTo>
                    <a:lnTo>
                      <a:pt x="1136" y="16"/>
                    </a:lnTo>
                    <a:lnTo>
                      <a:pt x="1089" y="4"/>
                    </a:lnTo>
                    <a:lnTo>
                      <a:pt x="1039" y="0"/>
                    </a:lnTo>
                    <a:lnTo>
                      <a:pt x="988" y="4"/>
                    </a:lnTo>
                    <a:lnTo>
                      <a:pt x="937" y="16"/>
                    </a:lnTo>
                    <a:lnTo>
                      <a:pt x="890" y="35"/>
                    </a:lnTo>
                    <a:lnTo>
                      <a:pt x="847" y="61"/>
                    </a:lnTo>
                    <a:lnTo>
                      <a:pt x="808" y="96"/>
                    </a:lnTo>
                    <a:lnTo>
                      <a:pt x="777" y="135"/>
                    </a:lnTo>
                    <a:lnTo>
                      <a:pt x="755" y="182"/>
                    </a:lnTo>
                    <a:lnTo>
                      <a:pt x="743" y="237"/>
                    </a:lnTo>
                    <a:lnTo>
                      <a:pt x="714" y="226"/>
                    </a:lnTo>
                    <a:lnTo>
                      <a:pt x="678" y="230"/>
                    </a:lnTo>
                    <a:lnTo>
                      <a:pt x="643" y="249"/>
                    </a:lnTo>
                    <a:lnTo>
                      <a:pt x="610" y="280"/>
                    </a:lnTo>
                    <a:lnTo>
                      <a:pt x="584" y="322"/>
                    </a:lnTo>
                    <a:lnTo>
                      <a:pt x="571" y="369"/>
                    </a:lnTo>
                    <a:lnTo>
                      <a:pt x="572" y="422"/>
                    </a:lnTo>
                    <a:lnTo>
                      <a:pt x="594" y="473"/>
                    </a:lnTo>
                    <a:lnTo>
                      <a:pt x="569" y="435"/>
                    </a:lnTo>
                    <a:lnTo>
                      <a:pt x="541" y="404"/>
                    </a:lnTo>
                    <a:lnTo>
                      <a:pt x="514" y="379"/>
                    </a:lnTo>
                    <a:lnTo>
                      <a:pt x="484" y="359"/>
                    </a:lnTo>
                    <a:lnTo>
                      <a:pt x="455" y="345"/>
                    </a:lnTo>
                    <a:lnTo>
                      <a:pt x="427" y="337"/>
                    </a:lnTo>
                    <a:lnTo>
                      <a:pt x="400" y="333"/>
                    </a:lnTo>
                    <a:lnTo>
                      <a:pt x="374" y="335"/>
                    </a:lnTo>
                    <a:lnTo>
                      <a:pt x="349" y="343"/>
                    </a:lnTo>
                    <a:lnTo>
                      <a:pt x="327" y="355"/>
                    </a:lnTo>
                    <a:lnTo>
                      <a:pt x="310" y="371"/>
                    </a:lnTo>
                    <a:lnTo>
                      <a:pt x="294" y="392"/>
                    </a:lnTo>
                    <a:lnTo>
                      <a:pt x="284" y="416"/>
                    </a:lnTo>
                    <a:lnTo>
                      <a:pt x="278" y="445"/>
                    </a:lnTo>
                    <a:lnTo>
                      <a:pt x="276" y="477"/>
                    </a:lnTo>
                    <a:lnTo>
                      <a:pt x="282" y="512"/>
                    </a:lnTo>
                    <a:lnTo>
                      <a:pt x="217" y="512"/>
                    </a:lnTo>
                    <a:lnTo>
                      <a:pt x="162" y="522"/>
                    </a:lnTo>
                    <a:lnTo>
                      <a:pt x="115" y="541"/>
                    </a:lnTo>
                    <a:lnTo>
                      <a:pt x="76" y="567"/>
                    </a:lnTo>
                    <a:lnTo>
                      <a:pt x="47" y="600"/>
                    </a:lnTo>
                    <a:lnTo>
                      <a:pt x="23" y="637"/>
                    </a:lnTo>
                    <a:lnTo>
                      <a:pt x="7" y="679"/>
                    </a:lnTo>
                    <a:lnTo>
                      <a:pt x="0" y="720"/>
                    </a:lnTo>
                    <a:lnTo>
                      <a:pt x="0" y="761"/>
                    </a:lnTo>
                    <a:lnTo>
                      <a:pt x="5" y="800"/>
                    </a:lnTo>
                    <a:lnTo>
                      <a:pt x="19" y="837"/>
                    </a:lnTo>
                    <a:lnTo>
                      <a:pt x="37" y="867"/>
                    </a:lnTo>
                    <a:lnTo>
                      <a:pt x="62" y="892"/>
                    </a:lnTo>
                    <a:lnTo>
                      <a:pt x="94" y="908"/>
                    </a:lnTo>
                    <a:lnTo>
                      <a:pt x="131" y="914"/>
                    </a:lnTo>
                    <a:lnTo>
                      <a:pt x="174" y="910"/>
                    </a:lnTo>
                    <a:lnTo>
                      <a:pt x="198" y="928"/>
                    </a:lnTo>
                    <a:lnTo>
                      <a:pt x="227" y="941"/>
                    </a:lnTo>
                    <a:lnTo>
                      <a:pt x="261" y="953"/>
                    </a:lnTo>
                    <a:lnTo>
                      <a:pt x="298" y="963"/>
                    </a:lnTo>
                    <a:lnTo>
                      <a:pt x="337" y="971"/>
                    </a:lnTo>
                    <a:lnTo>
                      <a:pt x="380" y="975"/>
                    </a:lnTo>
                    <a:lnTo>
                      <a:pt x="421" y="979"/>
                    </a:lnTo>
                    <a:lnTo>
                      <a:pt x="467" y="979"/>
                    </a:lnTo>
                    <a:lnTo>
                      <a:pt x="508" y="979"/>
                    </a:lnTo>
                    <a:lnTo>
                      <a:pt x="551" y="975"/>
                    </a:lnTo>
                    <a:lnTo>
                      <a:pt x="590" y="971"/>
                    </a:lnTo>
                    <a:lnTo>
                      <a:pt x="625" y="965"/>
                    </a:lnTo>
                    <a:lnTo>
                      <a:pt x="659" y="959"/>
                    </a:lnTo>
                    <a:lnTo>
                      <a:pt x="686" y="949"/>
                    </a:lnTo>
                    <a:lnTo>
                      <a:pt x="708" y="939"/>
                    </a:lnTo>
                    <a:lnTo>
                      <a:pt x="724" y="929"/>
                    </a:lnTo>
                    <a:lnTo>
                      <a:pt x="757" y="931"/>
                    </a:lnTo>
                    <a:lnTo>
                      <a:pt x="808" y="935"/>
                    </a:lnTo>
                    <a:lnTo>
                      <a:pt x="875" y="941"/>
                    </a:lnTo>
                    <a:lnTo>
                      <a:pt x="949" y="947"/>
                    </a:lnTo>
                    <a:lnTo>
                      <a:pt x="1034" y="955"/>
                    </a:lnTo>
                    <a:lnTo>
                      <a:pt x="1122" y="961"/>
                    </a:lnTo>
                    <a:lnTo>
                      <a:pt x="1212" y="965"/>
                    </a:lnTo>
                    <a:lnTo>
                      <a:pt x="1302" y="965"/>
                    </a:lnTo>
                    <a:lnTo>
                      <a:pt x="1387" y="963"/>
                    </a:lnTo>
                    <a:lnTo>
                      <a:pt x="1463" y="957"/>
                    </a:lnTo>
                    <a:lnTo>
                      <a:pt x="1530" y="945"/>
                    </a:lnTo>
                    <a:lnTo>
                      <a:pt x="1583" y="929"/>
                    </a:lnTo>
                    <a:lnTo>
                      <a:pt x="1620" y="904"/>
                    </a:lnTo>
                    <a:lnTo>
                      <a:pt x="1638" y="873"/>
                    </a:lnTo>
                    <a:lnTo>
                      <a:pt x="1632" y="831"/>
                    </a:lnTo>
                    <a:lnTo>
                      <a:pt x="1601" y="782"/>
                    </a:lnTo>
                    <a:close/>
                  </a:path>
                </a:pathLst>
              </a:custGeom>
              <a:solidFill>
                <a:srgbClr val="EAEAEA"/>
              </a:solidFill>
              <a:ln w="9525">
                <a:noFill/>
                <a:round/>
                <a:headEnd/>
                <a:tailEnd/>
              </a:ln>
            </p:spPr>
            <p:txBody>
              <a:bodyPr/>
              <a:lstStyle/>
              <a:p>
                <a:endParaRPr lang="es-ES"/>
              </a:p>
            </p:txBody>
          </p:sp>
        </p:grpSp>
        <p:sp>
          <p:nvSpPr>
            <p:cNvPr id="1256" name="Text Box 14"/>
            <p:cNvSpPr txBox="1">
              <a:spLocks noChangeArrowheads="1"/>
            </p:cNvSpPr>
            <p:nvPr/>
          </p:nvSpPr>
          <p:spPr bwMode="auto">
            <a:xfrm>
              <a:off x="1873" y="2176"/>
              <a:ext cx="1223" cy="265"/>
            </a:xfrm>
            <a:prstGeom prst="rect">
              <a:avLst/>
            </a:prstGeom>
            <a:noFill/>
            <a:ln w="9525">
              <a:noFill/>
              <a:miter lim="800000"/>
              <a:headEnd/>
              <a:tailEnd/>
            </a:ln>
          </p:spPr>
          <p:txBody>
            <a:bodyPr>
              <a:spAutoFit/>
            </a:bodyPr>
            <a:lstStyle/>
            <a:p>
              <a:pPr algn="ctr"/>
              <a:r>
                <a:rPr lang="es-PE" altLang="es-ES" dirty="0"/>
                <a:t>Desastres</a:t>
              </a:r>
              <a:endParaRPr lang="es-PE" altLang="es-ES" sz="2400" dirty="0"/>
            </a:p>
          </p:txBody>
        </p:sp>
      </p:grpSp>
      <p:graphicFrame>
        <p:nvGraphicFramePr>
          <p:cNvPr id="1027" name="Object 15"/>
          <p:cNvGraphicFramePr>
            <a:graphicFrameLocks noChangeAspect="1"/>
          </p:cNvGraphicFramePr>
          <p:nvPr>
            <p:extLst>
              <p:ext uri="{D42A27DB-BD31-4B8C-83A1-F6EECF244321}">
                <p14:modId xmlns:p14="http://schemas.microsoft.com/office/powerpoint/2010/main" val="1305618909"/>
              </p:ext>
            </p:extLst>
          </p:nvPr>
        </p:nvGraphicFramePr>
        <p:xfrm>
          <a:off x="2762436" y="3346838"/>
          <a:ext cx="3773047" cy="2426994"/>
        </p:xfrm>
        <a:graphic>
          <a:graphicData uri="http://schemas.openxmlformats.org/presentationml/2006/ole">
            <mc:AlternateContent xmlns:mc="http://schemas.openxmlformats.org/markup-compatibility/2006">
              <mc:Choice xmlns:v="urn:schemas-microsoft-com:vml" Requires="v">
                <p:oleObj spid="_x0000_s14719" name="Clip" r:id="rId6" imgW="3862388" imgH="3368675" progId="">
                  <p:embed/>
                </p:oleObj>
              </mc:Choice>
              <mc:Fallback>
                <p:oleObj name="Clip" r:id="rId6" imgW="3862388" imgH="3368675" progId="">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2436" y="3346838"/>
                        <a:ext cx="3773047" cy="2426994"/>
                      </a:xfrm>
                      <a:prstGeom prst="rect">
                        <a:avLst/>
                      </a:prstGeom>
                      <a:noFill/>
                      <a:extLst/>
                    </p:spPr>
                  </p:pic>
                </p:oleObj>
              </mc:Fallback>
            </mc:AlternateContent>
          </a:graphicData>
        </a:graphic>
      </p:graphicFrame>
      <p:grpSp>
        <p:nvGrpSpPr>
          <p:cNvPr id="6" name="Group 16"/>
          <p:cNvGrpSpPr>
            <a:grpSpLocks/>
          </p:cNvGrpSpPr>
          <p:nvPr/>
        </p:nvGrpSpPr>
        <p:grpSpPr bwMode="auto">
          <a:xfrm>
            <a:off x="2667185" y="3612326"/>
            <a:ext cx="4306003" cy="1436023"/>
            <a:chOff x="1252" y="2111"/>
            <a:chExt cx="3151" cy="1230"/>
          </a:xfrm>
        </p:grpSpPr>
        <p:grpSp>
          <p:nvGrpSpPr>
            <p:cNvPr id="7" name="Group 17"/>
            <p:cNvGrpSpPr>
              <a:grpSpLocks/>
            </p:cNvGrpSpPr>
            <p:nvPr/>
          </p:nvGrpSpPr>
          <p:grpSpPr bwMode="auto">
            <a:xfrm>
              <a:off x="1252" y="2111"/>
              <a:ext cx="3151" cy="1230"/>
              <a:chOff x="1252" y="2111"/>
              <a:chExt cx="3151" cy="1230"/>
            </a:xfrm>
          </p:grpSpPr>
          <p:sp>
            <p:nvSpPr>
              <p:cNvPr id="1158" name="Freeform 18"/>
              <p:cNvSpPr>
                <a:spLocks/>
              </p:cNvSpPr>
              <p:nvPr/>
            </p:nvSpPr>
            <p:spPr bwMode="auto">
              <a:xfrm>
                <a:off x="3052" y="2216"/>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59" name="Freeform 19"/>
              <p:cNvSpPr>
                <a:spLocks/>
              </p:cNvSpPr>
              <p:nvPr/>
            </p:nvSpPr>
            <p:spPr bwMode="auto">
              <a:xfrm>
                <a:off x="2561" y="2399"/>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60" name="Freeform 20"/>
              <p:cNvSpPr>
                <a:spLocks/>
              </p:cNvSpPr>
              <p:nvPr/>
            </p:nvSpPr>
            <p:spPr bwMode="auto">
              <a:xfrm>
                <a:off x="2894" y="2326"/>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61" name="Freeform 21"/>
              <p:cNvSpPr>
                <a:spLocks/>
              </p:cNvSpPr>
              <p:nvPr/>
            </p:nvSpPr>
            <p:spPr bwMode="auto">
              <a:xfrm>
                <a:off x="2939" y="2182"/>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62" name="Freeform 22"/>
              <p:cNvSpPr>
                <a:spLocks/>
              </p:cNvSpPr>
              <p:nvPr/>
            </p:nvSpPr>
            <p:spPr bwMode="auto">
              <a:xfrm>
                <a:off x="2672" y="2272"/>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63" name="Freeform 23"/>
              <p:cNvSpPr>
                <a:spLocks/>
              </p:cNvSpPr>
              <p:nvPr/>
            </p:nvSpPr>
            <p:spPr bwMode="auto">
              <a:xfrm>
                <a:off x="2775" y="2113"/>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64" name="Freeform 24"/>
              <p:cNvSpPr>
                <a:spLocks/>
              </p:cNvSpPr>
              <p:nvPr/>
            </p:nvSpPr>
            <p:spPr bwMode="auto">
              <a:xfrm>
                <a:off x="2805" y="2243"/>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65" name="Freeform 25"/>
              <p:cNvSpPr>
                <a:spLocks/>
              </p:cNvSpPr>
              <p:nvPr/>
            </p:nvSpPr>
            <p:spPr bwMode="auto">
              <a:xfrm>
                <a:off x="3611" y="2298"/>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66" name="Freeform 26"/>
              <p:cNvSpPr>
                <a:spLocks/>
              </p:cNvSpPr>
              <p:nvPr/>
            </p:nvSpPr>
            <p:spPr bwMode="auto">
              <a:xfrm>
                <a:off x="3120" y="2481"/>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67" name="Freeform 27"/>
              <p:cNvSpPr>
                <a:spLocks/>
              </p:cNvSpPr>
              <p:nvPr/>
            </p:nvSpPr>
            <p:spPr bwMode="auto">
              <a:xfrm>
                <a:off x="3453" y="2408"/>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68" name="Freeform 28"/>
              <p:cNvSpPr>
                <a:spLocks/>
              </p:cNvSpPr>
              <p:nvPr/>
            </p:nvSpPr>
            <p:spPr bwMode="auto">
              <a:xfrm>
                <a:off x="3498" y="2264"/>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69" name="Freeform 29"/>
              <p:cNvSpPr>
                <a:spLocks/>
              </p:cNvSpPr>
              <p:nvPr/>
            </p:nvSpPr>
            <p:spPr bwMode="auto">
              <a:xfrm>
                <a:off x="3231" y="2354"/>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70" name="Freeform 30"/>
              <p:cNvSpPr>
                <a:spLocks/>
              </p:cNvSpPr>
              <p:nvPr/>
            </p:nvSpPr>
            <p:spPr bwMode="auto">
              <a:xfrm>
                <a:off x="3334" y="2195"/>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71" name="Freeform 31"/>
              <p:cNvSpPr>
                <a:spLocks/>
              </p:cNvSpPr>
              <p:nvPr/>
            </p:nvSpPr>
            <p:spPr bwMode="auto">
              <a:xfrm>
                <a:off x="3364" y="2325"/>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72" name="Freeform 32"/>
              <p:cNvSpPr>
                <a:spLocks/>
              </p:cNvSpPr>
              <p:nvPr/>
            </p:nvSpPr>
            <p:spPr bwMode="auto">
              <a:xfrm>
                <a:off x="3628" y="2684"/>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73" name="Freeform 33"/>
              <p:cNvSpPr>
                <a:spLocks/>
              </p:cNvSpPr>
              <p:nvPr/>
            </p:nvSpPr>
            <p:spPr bwMode="auto">
              <a:xfrm>
                <a:off x="3137" y="2867"/>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74" name="Freeform 34"/>
              <p:cNvSpPr>
                <a:spLocks/>
              </p:cNvSpPr>
              <p:nvPr/>
            </p:nvSpPr>
            <p:spPr bwMode="auto">
              <a:xfrm>
                <a:off x="3470" y="2794"/>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75" name="Freeform 35"/>
              <p:cNvSpPr>
                <a:spLocks/>
              </p:cNvSpPr>
              <p:nvPr/>
            </p:nvSpPr>
            <p:spPr bwMode="auto">
              <a:xfrm>
                <a:off x="3515" y="2650"/>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76" name="Freeform 36"/>
              <p:cNvSpPr>
                <a:spLocks/>
              </p:cNvSpPr>
              <p:nvPr/>
            </p:nvSpPr>
            <p:spPr bwMode="auto">
              <a:xfrm>
                <a:off x="3248" y="2740"/>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77" name="Freeform 37"/>
              <p:cNvSpPr>
                <a:spLocks/>
              </p:cNvSpPr>
              <p:nvPr/>
            </p:nvSpPr>
            <p:spPr bwMode="auto">
              <a:xfrm>
                <a:off x="3351" y="2581"/>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78" name="Freeform 38"/>
              <p:cNvSpPr>
                <a:spLocks/>
              </p:cNvSpPr>
              <p:nvPr/>
            </p:nvSpPr>
            <p:spPr bwMode="auto">
              <a:xfrm>
                <a:off x="3381" y="2711"/>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79" name="Freeform 39"/>
              <p:cNvSpPr>
                <a:spLocks/>
              </p:cNvSpPr>
              <p:nvPr/>
            </p:nvSpPr>
            <p:spPr bwMode="auto">
              <a:xfrm>
                <a:off x="2979" y="2684"/>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80" name="Freeform 40"/>
              <p:cNvSpPr>
                <a:spLocks/>
              </p:cNvSpPr>
              <p:nvPr/>
            </p:nvSpPr>
            <p:spPr bwMode="auto">
              <a:xfrm>
                <a:off x="2821" y="2794"/>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81" name="Freeform 41"/>
              <p:cNvSpPr>
                <a:spLocks/>
              </p:cNvSpPr>
              <p:nvPr/>
            </p:nvSpPr>
            <p:spPr bwMode="auto">
              <a:xfrm>
                <a:off x="2866" y="2650"/>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82" name="Freeform 42"/>
              <p:cNvSpPr>
                <a:spLocks/>
              </p:cNvSpPr>
              <p:nvPr/>
            </p:nvSpPr>
            <p:spPr bwMode="auto">
              <a:xfrm>
                <a:off x="2702" y="2581"/>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83" name="Freeform 43"/>
              <p:cNvSpPr>
                <a:spLocks/>
              </p:cNvSpPr>
              <p:nvPr/>
            </p:nvSpPr>
            <p:spPr bwMode="auto">
              <a:xfrm>
                <a:off x="2732" y="2711"/>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84" name="Freeform 44"/>
              <p:cNvSpPr>
                <a:spLocks/>
              </p:cNvSpPr>
              <p:nvPr/>
            </p:nvSpPr>
            <p:spPr bwMode="auto">
              <a:xfrm>
                <a:off x="1865" y="2616"/>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85" name="Freeform 45"/>
              <p:cNvSpPr>
                <a:spLocks/>
              </p:cNvSpPr>
              <p:nvPr/>
            </p:nvSpPr>
            <p:spPr bwMode="auto">
              <a:xfrm>
                <a:off x="1374" y="2799"/>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86" name="Freeform 46"/>
              <p:cNvSpPr>
                <a:spLocks/>
              </p:cNvSpPr>
              <p:nvPr/>
            </p:nvSpPr>
            <p:spPr bwMode="auto">
              <a:xfrm>
                <a:off x="1707" y="2726"/>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87" name="Freeform 47"/>
              <p:cNvSpPr>
                <a:spLocks/>
              </p:cNvSpPr>
              <p:nvPr/>
            </p:nvSpPr>
            <p:spPr bwMode="auto">
              <a:xfrm>
                <a:off x="1752" y="2582"/>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88" name="Freeform 48"/>
              <p:cNvSpPr>
                <a:spLocks/>
              </p:cNvSpPr>
              <p:nvPr/>
            </p:nvSpPr>
            <p:spPr bwMode="auto">
              <a:xfrm>
                <a:off x="1485" y="2672"/>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89" name="Freeform 49"/>
              <p:cNvSpPr>
                <a:spLocks/>
              </p:cNvSpPr>
              <p:nvPr/>
            </p:nvSpPr>
            <p:spPr bwMode="auto">
              <a:xfrm>
                <a:off x="1588" y="2513"/>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90" name="Freeform 50"/>
              <p:cNvSpPr>
                <a:spLocks/>
              </p:cNvSpPr>
              <p:nvPr/>
            </p:nvSpPr>
            <p:spPr bwMode="auto">
              <a:xfrm>
                <a:off x="1618" y="2643"/>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91" name="Freeform 51"/>
              <p:cNvSpPr>
                <a:spLocks/>
              </p:cNvSpPr>
              <p:nvPr/>
            </p:nvSpPr>
            <p:spPr bwMode="auto">
              <a:xfrm>
                <a:off x="2424" y="2698"/>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92" name="Freeform 52"/>
              <p:cNvSpPr>
                <a:spLocks/>
              </p:cNvSpPr>
              <p:nvPr/>
            </p:nvSpPr>
            <p:spPr bwMode="auto">
              <a:xfrm>
                <a:off x="1933" y="2881"/>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93" name="Freeform 53"/>
              <p:cNvSpPr>
                <a:spLocks/>
              </p:cNvSpPr>
              <p:nvPr/>
            </p:nvSpPr>
            <p:spPr bwMode="auto">
              <a:xfrm>
                <a:off x="2266" y="2808"/>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94" name="Freeform 54"/>
              <p:cNvSpPr>
                <a:spLocks/>
              </p:cNvSpPr>
              <p:nvPr/>
            </p:nvSpPr>
            <p:spPr bwMode="auto">
              <a:xfrm>
                <a:off x="2311" y="2664"/>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95" name="Freeform 55"/>
              <p:cNvSpPr>
                <a:spLocks/>
              </p:cNvSpPr>
              <p:nvPr/>
            </p:nvSpPr>
            <p:spPr bwMode="auto">
              <a:xfrm>
                <a:off x="2044" y="2754"/>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96" name="Freeform 56"/>
              <p:cNvSpPr>
                <a:spLocks/>
              </p:cNvSpPr>
              <p:nvPr/>
            </p:nvSpPr>
            <p:spPr bwMode="auto">
              <a:xfrm>
                <a:off x="2147" y="2595"/>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97" name="Freeform 57"/>
              <p:cNvSpPr>
                <a:spLocks/>
              </p:cNvSpPr>
              <p:nvPr/>
            </p:nvSpPr>
            <p:spPr bwMode="auto">
              <a:xfrm>
                <a:off x="2177" y="2725"/>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98" name="Freeform 58"/>
              <p:cNvSpPr>
                <a:spLocks/>
              </p:cNvSpPr>
              <p:nvPr/>
            </p:nvSpPr>
            <p:spPr bwMode="auto">
              <a:xfrm>
                <a:off x="2441" y="3084"/>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99" name="Freeform 59"/>
              <p:cNvSpPr>
                <a:spLocks/>
              </p:cNvSpPr>
              <p:nvPr/>
            </p:nvSpPr>
            <p:spPr bwMode="auto">
              <a:xfrm>
                <a:off x="1950" y="3267"/>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200" name="Freeform 60"/>
              <p:cNvSpPr>
                <a:spLocks/>
              </p:cNvSpPr>
              <p:nvPr/>
            </p:nvSpPr>
            <p:spPr bwMode="auto">
              <a:xfrm>
                <a:off x="2283" y="3194"/>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01" name="Freeform 61"/>
              <p:cNvSpPr>
                <a:spLocks/>
              </p:cNvSpPr>
              <p:nvPr/>
            </p:nvSpPr>
            <p:spPr bwMode="auto">
              <a:xfrm>
                <a:off x="2328" y="3050"/>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02" name="Freeform 62"/>
              <p:cNvSpPr>
                <a:spLocks/>
              </p:cNvSpPr>
              <p:nvPr/>
            </p:nvSpPr>
            <p:spPr bwMode="auto">
              <a:xfrm>
                <a:off x="2061" y="3140"/>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203" name="Freeform 63"/>
              <p:cNvSpPr>
                <a:spLocks/>
              </p:cNvSpPr>
              <p:nvPr/>
            </p:nvSpPr>
            <p:spPr bwMode="auto">
              <a:xfrm>
                <a:off x="2164" y="2981"/>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204" name="Freeform 64"/>
              <p:cNvSpPr>
                <a:spLocks/>
              </p:cNvSpPr>
              <p:nvPr/>
            </p:nvSpPr>
            <p:spPr bwMode="auto">
              <a:xfrm>
                <a:off x="2194" y="3111"/>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05" name="Freeform 65"/>
              <p:cNvSpPr>
                <a:spLocks/>
              </p:cNvSpPr>
              <p:nvPr/>
            </p:nvSpPr>
            <p:spPr bwMode="auto">
              <a:xfrm>
                <a:off x="1792" y="3084"/>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206" name="Freeform 66"/>
              <p:cNvSpPr>
                <a:spLocks/>
              </p:cNvSpPr>
              <p:nvPr/>
            </p:nvSpPr>
            <p:spPr bwMode="auto">
              <a:xfrm>
                <a:off x="1634" y="3194"/>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07" name="Freeform 67"/>
              <p:cNvSpPr>
                <a:spLocks/>
              </p:cNvSpPr>
              <p:nvPr/>
            </p:nvSpPr>
            <p:spPr bwMode="auto">
              <a:xfrm>
                <a:off x="1679" y="3050"/>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08" name="Freeform 68"/>
              <p:cNvSpPr>
                <a:spLocks/>
              </p:cNvSpPr>
              <p:nvPr/>
            </p:nvSpPr>
            <p:spPr bwMode="auto">
              <a:xfrm>
                <a:off x="1515" y="2981"/>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209" name="Freeform 69"/>
              <p:cNvSpPr>
                <a:spLocks/>
              </p:cNvSpPr>
              <p:nvPr/>
            </p:nvSpPr>
            <p:spPr bwMode="auto">
              <a:xfrm>
                <a:off x="1545" y="3111"/>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10" name="Freeform 70"/>
              <p:cNvSpPr>
                <a:spLocks/>
              </p:cNvSpPr>
              <p:nvPr/>
            </p:nvSpPr>
            <p:spPr bwMode="auto">
              <a:xfrm>
                <a:off x="1994" y="2145"/>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211" name="Freeform 71"/>
              <p:cNvSpPr>
                <a:spLocks/>
              </p:cNvSpPr>
              <p:nvPr/>
            </p:nvSpPr>
            <p:spPr bwMode="auto">
              <a:xfrm>
                <a:off x="1836" y="2255"/>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12" name="Freeform 72"/>
              <p:cNvSpPr>
                <a:spLocks/>
              </p:cNvSpPr>
              <p:nvPr/>
            </p:nvSpPr>
            <p:spPr bwMode="auto">
              <a:xfrm>
                <a:off x="1881" y="2111"/>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13" name="Freeform 73"/>
              <p:cNvSpPr>
                <a:spLocks/>
              </p:cNvSpPr>
              <p:nvPr/>
            </p:nvSpPr>
            <p:spPr bwMode="auto">
              <a:xfrm>
                <a:off x="2553" y="2227"/>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214" name="Freeform 74"/>
              <p:cNvSpPr>
                <a:spLocks/>
              </p:cNvSpPr>
              <p:nvPr/>
            </p:nvSpPr>
            <p:spPr bwMode="auto">
              <a:xfrm>
                <a:off x="2062" y="2410"/>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215" name="Freeform 75"/>
              <p:cNvSpPr>
                <a:spLocks/>
              </p:cNvSpPr>
              <p:nvPr/>
            </p:nvSpPr>
            <p:spPr bwMode="auto">
              <a:xfrm>
                <a:off x="2395" y="2337"/>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16" name="Freeform 76"/>
              <p:cNvSpPr>
                <a:spLocks/>
              </p:cNvSpPr>
              <p:nvPr/>
            </p:nvSpPr>
            <p:spPr bwMode="auto">
              <a:xfrm>
                <a:off x="2440" y="2193"/>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17" name="Freeform 77"/>
              <p:cNvSpPr>
                <a:spLocks/>
              </p:cNvSpPr>
              <p:nvPr/>
            </p:nvSpPr>
            <p:spPr bwMode="auto">
              <a:xfrm>
                <a:off x="2173" y="2283"/>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218" name="Freeform 78"/>
              <p:cNvSpPr>
                <a:spLocks/>
              </p:cNvSpPr>
              <p:nvPr/>
            </p:nvSpPr>
            <p:spPr bwMode="auto">
              <a:xfrm>
                <a:off x="2276" y="2124"/>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219" name="Freeform 79"/>
              <p:cNvSpPr>
                <a:spLocks/>
              </p:cNvSpPr>
              <p:nvPr/>
            </p:nvSpPr>
            <p:spPr bwMode="auto">
              <a:xfrm>
                <a:off x="2306" y="2254"/>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20" name="Freeform 80"/>
              <p:cNvSpPr>
                <a:spLocks/>
              </p:cNvSpPr>
              <p:nvPr/>
            </p:nvSpPr>
            <p:spPr bwMode="auto">
              <a:xfrm>
                <a:off x="1969" y="2359"/>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221" name="Freeform 81"/>
              <p:cNvSpPr>
                <a:spLocks/>
              </p:cNvSpPr>
              <p:nvPr/>
            </p:nvSpPr>
            <p:spPr bwMode="auto">
              <a:xfrm>
                <a:off x="1811" y="2469"/>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22" name="Freeform 82"/>
              <p:cNvSpPr>
                <a:spLocks/>
              </p:cNvSpPr>
              <p:nvPr/>
            </p:nvSpPr>
            <p:spPr bwMode="auto">
              <a:xfrm>
                <a:off x="1856" y="2325"/>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23" name="Freeform 83"/>
              <p:cNvSpPr>
                <a:spLocks/>
              </p:cNvSpPr>
              <p:nvPr/>
            </p:nvSpPr>
            <p:spPr bwMode="auto">
              <a:xfrm>
                <a:off x="1722" y="2386"/>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24" name="Freeform 84"/>
              <p:cNvSpPr>
                <a:spLocks/>
              </p:cNvSpPr>
              <p:nvPr/>
            </p:nvSpPr>
            <p:spPr bwMode="auto">
              <a:xfrm>
                <a:off x="2504" y="2490"/>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225" name="Freeform 85"/>
              <p:cNvSpPr>
                <a:spLocks/>
              </p:cNvSpPr>
              <p:nvPr/>
            </p:nvSpPr>
            <p:spPr bwMode="auto">
              <a:xfrm>
                <a:off x="2391" y="2456"/>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26" name="Freeform 86"/>
              <p:cNvSpPr>
                <a:spLocks/>
              </p:cNvSpPr>
              <p:nvPr/>
            </p:nvSpPr>
            <p:spPr bwMode="auto">
              <a:xfrm>
                <a:off x="2227" y="2387"/>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227" name="Freeform 87"/>
              <p:cNvSpPr>
                <a:spLocks/>
              </p:cNvSpPr>
              <p:nvPr/>
            </p:nvSpPr>
            <p:spPr bwMode="auto">
              <a:xfrm>
                <a:off x="2257" y="2517"/>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28" name="Freeform 88"/>
              <p:cNvSpPr>
                <a:spLocks/>
              </p:cNvSpPr>
              <p:nvPr/>
            </p:nvSpPr>
            <p:spPr bwMode="auto">
              <a:xfrm>
                <a:off x="1252" y="2706"/>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29" name="Freeform 89"/>
              <p:cNvSpPr>
                <a:spLocks/>
              </p:cNvSpPr>
              <p:nvPr/>
            </p:nvSpPr>
            <p:spPr bwMode="auto">
              <a:xfrm>
                <a:off x="1478" y="2480"/>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30" name="Freeform 90"/>
              <p:cNvSpPr>
                <a:spLocks/>
              </p:cNvSpPr>
              <p:nvPr/>
            </p:nvSpPr>
            <p:spPr bwMode="auto">
              <a:xfrm>
                <a:off x="1314" y="2411"/>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231" name="Freeform 91"/>
              <p:cNvSpPr>
                <a:spLocks/>
              </p:cNvSpPr>
              <p:nvPr/>
            </p:nvSpPr>
            <p:spPr bwMode="auto">
              <a:xfrm>
                <a:off x="1344" y="2541"/>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32" name="Freeform 92"/>
              <p:cNvSpPr>
                <a:spLocks/>
              </p:cNvSpPr>
              <p:nvPr/>
            </p:nvSpPr>
            <p:spPr bwMode="auto">
              <a:xfrm>
                <a:off x="4045" y="2517"/>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233" name="Freeform 93"/>
              <p:cNvSpPr>
                <a:spLocks/>
              </p:cNvSpPr>
              <p:nvPr/>
            </p:nvSpPr>
            <p:spPr bwMode="auto">
              <a:xfrm>
                <a:off x="3887" y="2627"/>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34" name="Freeform 94"/>
              <p:cNvSpPr>
                <a:spLocks/>
              </p:cNvSpPr>
              <p:nvPr/>
            </p:nvSpPr>
            <p:spPr bwMode="auto">
              <a:xfrm>
                <a:off x="3932" y="2483"/>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35" name="Freeform 95"/>
              <p:cNvSpPr>
                <a:spLocks/>
              </p:cNvSpPr>
              <p:nvPr/>
            </p:nvSpPr>
            <p:spPr bwMode="auto">
              <a:xfrm>
                <a:off x="3768" y="2414"/>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236" name="Freeform 96"/>
              <p:cNvSpPr>
                <a:spLocks/>
              </p:cNvSpPr>
              <p:nvPr/>
            </p:nvSpPr>
            <p:spPr bwMode="auto">
              <a:xfrm>
                <a:off x="3798" y="2544"/>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37" name="Freeform 97"/>
              <p:cNvSpPr>
                <a:spLocks/>
              </p:cNvSpPr>
              <p:nvPr/>
            </p:nvSpPr>
            <p:spPr bwMode="auto">
              <a:xfrm>
                <a:off x="3630" y="3148"/>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238" name="Freeform 98"/>
              <p:cNvSpPr>
                <a:spLocks/>
              </p:cNvSpPr>
              <p:nvPr/>
            </p:nvSpPr>
            <p:spPr bwMode="auto">
              <a:xfrm>
                <a:off x="3472" y="3258"/>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39" name="Freeform 99"/>
              <p:cNvSpPr>
                <a:spLocks/>
              </p:cNvSpPr>
              <p:nvPr/>
            </p:nvSpPr>
            <p:spPr bwMode="auto">
              <a:xfrm>
                <a:off x="3517" y="3114"/>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40" name="Freeform 100"/>
              <p:cNvSpPr>
                <a:spLocks/>
              </p:cNvSpPr>
              <p:nvPr/>
            </p:nvSpPr>
            <p:spPr bwMode="auto">
              <a:xfrm>
                <a:off x="3250" y="3204"/>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241" name="Freeform 101"/>
              <p:cNvSpPr>
                <a:spLocks/>
              </p:cNvSpPr>
              <p:nvPr/>
            </p:nvSpPr>
            <p:spPr bwMode="auto">
              <a:xfrm>
                <a:off x="3353" y="3045"/>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242" name="Freeform 102"/>
              <p:cNvSpPr>
                <a:spLocks/>
              </p:cNvSpPr>
              <p:nvPr/>
            </p:nvSpPr>
            <p:spPr bwMode="auto">
              <a:xfrm>
                <a:off x="3383" y="3175"/>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43" name="Freeform 103"/>
              <p:cNvSpPr>
                <a:spLocks/>
              </p:cNvSpPr>
              <p:nvPr/>
            </p:nvSpPr>
            <p:spPr bwMode="auto">
              <a:xfrm>
                <a:off x="4255" y="2893"/>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244" name="Freeform 104"/>
              <p:cNvSpPr>
                <a:spLocks/>
              </p:cNvSpPr>
              <p:nvPr/>
            </p:nvSpPr>
            <p:spPr bwMode="auto">
              <a:xfrm>
                <a:off x="4097" y="3003"/>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45" name="Freeform 105"/>
              <p:cNvSpPr>
                <a:spLocks/>
              </p:cNvSpPr>
              <p:nvPr/>
            </p:nvSpPr>
            <p:spPr bwMode="auto">
              <a:xfrm>
                <a:off x="4142" y="2859"/>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46" name="Freeform 106"/>
              <p:cNvSpPr>
                <a:spLocks/>
              </p:cNvSpPr>
              <p:nvPr/>
            </p:nvSpPr>
            <p:spPr bwMode="auto">
              <a:xfrm>
                <a:off x="3875" y="2949"/>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247" name="Freeform 107"/>
              <p:cNvSpPr>
                <a:spLocks/>
              </p:cNvSpPr>
              <p:nvPr/>
            </p:nvSpPr>
            <p:spPr bwMode="auto">
              <a:xfrm>
                <a:off x="3978" y="2790"/>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248" name="Freeform 108"/>
              <p:cNvSpPr>
                <a:spLocks/>
              </p:cNvSpPr>
              <p:nvPr/>
            </p:nvSpPr>
            <p:spPr bwMode="auto">
              <a:xfrm>
                <a:off x="4008" y="2920"/>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49" name="Freeform 109"/>
              <p:cNvSpPr>
                <a:spLocks/>
              </p:cNvSpPr>
              <p:nvPr/>
            </p:nvSpPr>
            <p:spPr bwMode="auto">
              <a:xfrm>
                <a:off x="4220" y="2444"/>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50" name="Freeform 110"/>
              <p:cNvSpPr>
                <a:spLocks/>
              </p:cNvSpPr>
              <p:nvPr/>
            </p:nvSpPr>
            <p:spPr bwMode="auto">
              <a:xfrm>
                <a:off x="4265" y="2300"/>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251" name="Freeform 111"/>
              <p:cNvSpPr>
                <a:spLocks/>
              </p:cNvSpPr>
              <p:nvPr/>
            </p:nvSpPr>
            <p:spPr bwMode="auto">
              <a:xfrm>
                <a:off x="3576" y="3001"/>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252" name="Freeform 112"/>
              <p:cNvSpPr>
                <a:spLocks/>
              </p:cNvSpPr>
              <p:nvPr/>
            </p:nvSpPr>
            <p:spPr bwMode="auto">
              <a:xfrm>
                <a:off x="4335" y="2685"/>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253" name="Freeform 113"/>
              <p:cNvSpPr>
                <a:spLocks/>
              </p:cNvSpPr>
              <p:nvPr/>
            </p:nvSpPr>
            <p:spPr bwMode="auto">
              <a:xfrm>
                <a:off x="4088" y="2712"/>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254" name="Freeform 114"/>
              <p:cNvSpPr>
                <a:spLocks/>
              </p:cNvSpPr>
              <p:nvPr/>
            </p:nvSpPr>
            <p:spPr bwMode="auto">
              <a:xfrm>
                <a:off x="3243" y="3012"/>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grpSp>
        <p:sp>
          <p:nvSpPr>
            <p:cNvPr id="1157" name="WordArt 115"/>
            <p:cNvSpPr>
              <a:spLocks noChangeArrowheads="1" noChangeShapeType="1" noTextEdit="1"/>
            </p:cNvSpPr>
            <p:nvPr/>
          </p:nvSpPr>
          <p:spPr bwMode="auto">
            <a:xfrm>
              <a:off x="2060" y="2315"/>
              <a:ext cx="1310" cy="313"/>
            </a:xfrm>
            <a:prstGeom prst="rect">
              <a:avLst/>
            </a:prstGeom>
          </p:spPr>
          <p:txBody>
            <a:bodyPr wrap="none" fromWordArt="1">
              <a:prstTxWarp prst="textPlain">
                <a:avLst>
                  <a:gd name="adj" fmla="val 50000"/>
                </a:avLst>
              </a:prstTxWarp>
            </a:bodyPr>
            <a:lstStyle/>
            <a:p>
              <a:pPr algn="ctr"/>
              <a:r>
                <a:rPr lang="es-ES" sz="3600" b="1" kern="10" spc="720">
                  <a:ln w="25400">
                    <a:solidFill>
                      <a:schemeClr val="bg1"/>
                    </a:solidFill>
                    <a:round/>
                    <a:headEnd/>
                    <a:tailEnd/>
                  </a:ln>
                  <a:gradFill rotWithShape="1">
                    <a:gsLst>
                      <a:gs pos="0">
                        <a:srgbClr val="FFFFFF"/>
                      </a:gs>
                      <a:gs pos="100000">
                        <a:srgbClr val="FFFF00"/>
                      </a:gs>
                    </a:gsLst>
                    <a:path path="rect">
                      <a:fillToRect l="50000" t="50000" r="50000" b="50000"/>
                    </a:path>
                  </a:gradFill>
                  <a:effectLst>
                    <a:outerShdw dist="45791" dir="3378596" algn="ctr" rotWithShape="0">
                      <a:srgbClr val="4D4D4D"/>
                    </a:outerShdw>
                  </a:effectLst>
                  <a:latin typeface="BankGothic Lt BT"/>
                </a:rPr>
                <a:t>Control</a:t>
              </a:r>
            </a:p>
            <a:p>
              <a:pPr algn="ctr"/>
              <a:r>
                <a:rPr lang="es-ES" sz="3600" b="1" kern="10" spc="720">
                  <a:ln w="25400">
                    <a:solidFill>
                      <a:schemeClr val="bg1"/>
                    </a:solidFill>
                    <a:round/>
                    <a:headEnd/>
                    <a:tailEnd/>
                  </a:ln>
                  <a:gradFill rotWithShape="1">
                    <a:gsLst>
                      <a:gs pos="0">
                        <a:srgbClr val="FFFFFF"/>
                      </a:gs>
                      <a:gs pos="100000">
                        <a:srgbClr val="FFFF00"/>
                      </a:gs>
                    </a:gsLst>
                    <a:path path="rect">
                      <a:fillToRect l="50000" t="50000" r="50000" b="50000"/>
                    </a:path>
                  </a:gradFill>
                  <a:effectLst>
                    <a:outerShdw dist="45791" dir="3378596" algn="ctr" rotWithShape="0">
                      <a:srgbClr val="4D4D4D"/>
                    </a:outerShdw>
                  </a:effectLst>
                  <a:latin typeface="BankGothic Lt BT"/>
                </a:rPr>
                <a:t>Interno</a:t>
              </a:r>
            </a:p>
          </p:txBody>
        </p:sp>
      </p:grpSp>
      <p:grpSp>
        <p:nvGrpSpPr>
          <p:cNvPr id="8" name="Group 116"/>
          <p:cNvGrpSpPr>
            <a:grpSpLocks/>
          </p:cNvGrpSpPr>
          <p:nvPr/>
        </p:nvGrpSpPr>
        <p:grpSpPr bwMode="auto">
          <a:xfrm>
            <a:off x="1589527" y="2700509"/>
            <a:ext cx="2249344" cy="1028566"/>
            <a:chOff x="632" y="2562"/>
            <a:chExt cx="1777" cy="931"/>
          </a:xfrm>
        </p:grpSpPr>
        <p:grpSp>
          <p:nvGrpSpPr>
            <p:cNvPr id="9" name="Group 117"/>
            <p:cNvGrpSpPr>
              <a:grpSpLocks/>
            </p:cNvGrpSpPr>
            <p:nvPr/>
          </p:nvGrpSpPr>
          <p:grpSpPr bwMode="auto">
            <a:xfrm>
              <a:off x="632" y="2562"/>
              <a:ext cx="1777" cy="931"/>
              <a:chOff x="2095" y="633"/>
              <a:chExt cx="2180" cy="1193"/>
            </a:xfrm>
          </p:grpSpPr>
          <p:sp>
            <p:nvSpPr>
              <p:cNvPr id="1154" name="Freeform 118"/>
              <p:cNvSpPr>
                <a:spLocks/>
              </p:cNvSpPr>
              <p:nvPr/>
            </p:nvSpPr>
            <p:spPr bwMode="auto">
              <a:xfrm>
                <a:off x="2095" y="633"/>
                <a:ext cx="2180" cy="1193"/>
              </a:xfrm>
              <a:custGeom>
                <a:avLst/>
                <a:gdLst>
                  <a:gd name="T0" fmla="*/ 5571 w 1894"/>
                  <a:gd name="T1" fmla="*/ 1517 h 1102"/>
                  <a:gd name="T2" fmla="*/ 5785 w 1894"/>
                  <a:gd name="T3" fmla="*/ 1325 h 1102"/>
                  <a:gd name="T4" fmla="*/ 5831 w 1894"/>
                  <a:gd name="T5" fmla="*/ 1079 h 1102"/>
                  <a:gd name="T6" fmla="*/ 5657 w 1894"/>
                  <a:gd name="T7" fmla="*/ 889 h 1102"/>
                  <a:gd name="T8" fmla="*/ 5308 w 1894"/>
                  <a:gd name="T9" fmla="*/ 827 h 1102"/>
                  <a:gd name="T10" fmla="*/ 5070 w 1894"/>
                  <a:gd name="T11" fmla="*/ 814 h 1102"/>
                  <a:gd name="T12" fmla="*/ 4949 w 1894"/>
                  <a:gd name="T13" fmla="*/ 831 h 1102"/>
                  <a:gd name="T14" fmla="*/ 4885 w 1894"/>
                  <a:gd name="T15" fmla="*/ 893 h 1102"/>
                  <a:gd name="T16" fmla="*/ 4994 w 1894"/>
                  <a:gd name="T17" fmla="*/ 869 h 1102"/>
                  <a:gd name="T18" fmla="*/ 5142 w 1894"/>
                  <a:gd name="T19" fmla="*/ 736 h 1102"/>
                  <a:gd name="T20" fmla="*/ 5176 w 1894"/>
                  <a:gd name="T21" fmla="*/ 616 h 1102"/>
                  <a:gd name="T22" fmla="*/ 5107 w 1894"/>
                  <a:gd name="T23" fmla="*/ 515 h 1102"/>
                  <a:gd name="T24" fmla="*/ 4976 w 1894"/>
                  <a:gd name="T25" fmla="*/ 435 h 1102"/>
                  <a:gd name="T26" fmla="*/ 4805 w 1894"/>
                  <a:gd name="T27" fmla="*/ 394 h 1102"/>
                  <a:gd name="T28" fmla="*/ 4625 w 1894"/>
                  <a:gd name="T29" fmla="*/ 384 h 1102"/>
                  <a:gd name="T30" fmla="*/ 4464 w 1894"/>
                  <a:gd name="T31" fmla="*/ 428 h 1102"/>
                  <a:gd name="T32" fmla="*/ 4403 w 1894"/>
                  <a:gd name="T33" fmla="*/ 346 h 1102"/>
                  <a:gd name="T34" fmla="*/ 4284 w 1894"/>
                  <a:gd name="T35" fmla="*/ 173 h 1102"/>
                  <a:gd name="T36" fmla="*/ 4043 w 1894"/>
                  <a:gd name="T37" fmla="*/ 60 h 1102"/>
                  <a:gd name="T38" fmla="*/ 3723 w 1894"/>
                  <a:gd name="T39" fmla="*/ 2 h 1102"/>
                  <a:gd name="T40" fmla="*/ 3369 w 1894"/>
                  <a:gd name="T41" fmla="*/ 4 h 1102"/>
                  <a:gd name="T42" fmla="*/ 3020 w 1894"/>
                  <a:gd name="T43" fmla="*/ 62 h 1102"/>
                  <a:gd name="T44" fmla="*/ 2738 w 1894"/>
                  <a:gd name="T45" fmla="*/ 167 h 1102"/>
                  <a:gd name="T46" fmla="*/ 2555 w 1894"/>
                  <a:gd name="T47" fmla="*/ 323 h 1102"/>
                  <a:gd name="T48" fmla="*/ 2424 w 1894"/>
                  <a:gd name="T49" fmla="*/ 382 h 1102"/>
                  <a:gd name="T50" fmla="*/ 2190 w 1894"/>
                  <a:gd name="T51" fmla="*/ 415 h 1102"/>
                  <a:gd name="T52" fmla="*/ 2002 w 1894"/>
                  <a:gd name="T53" fmla="*/ 553 h 1102"/>
                  <a:gd name="T54" fmla="*/ 1980 w 1894"/>
                  <a:gd name="T55" fmla="*/ 769 h 1102"/>
                  <a:gd name="T56" fmla="*/ 1953 w 1894"/>
                  <a:gd name="T57" fmla="*/ 827 h 1102"/>
                  <a:gd name="T58" fmla="*/ 1729 w 1894"/>
                  <a:gd name="T59" fmla="*/ 736 h 1102"/>
                  <a:gd name="T60" fmla="*/ 1508 w 1894"/>
                  <a:gd name="T61" fmla="*/ 681 h 1102"/>
                  <a:gd name="T62" fmla="*/ 1299 w 1894"/>
                  <a:gd name="T63" fmla="*/ 666 h 1102"/>
                  <a:gd name="T64" fmla="*/ 1120 w 1894"/>
                  <a:gd name="T65" fmla="*/ 693 h 1102"/>
                  <a:gd name="T66" fmla="*/ 974 w 1894"/>
                  <a:gd name="T67" fmla="*/ 755 h 1102"/>
                  <a:gd name="T68" fmla="*/ 883 w 1894"/>
                  <a:gd name="T69" fmla="*/ 861 h 1102"/>
                  <a:gd name="T70" fmla="*/ 866 w 1894"/>
                  <a:gd name="T71" fmla="*/ 997 h 1102"/>
                  <a:gd name="T72" fmla="*/ 653 w 1894"/>
                  <a:gd name="T73" fmla="*/ 1079 h 1102"/>
                  <a:gd name="T74" fmla="*/ 306 w 1894"/>
                  <a:gd name="T75" fmla="*/ 1144 h 1102"/>
                  <a:gd name="T76" fmla="*/ 98 w 1894"/>
                  <a:gd name="T77" fmla="*/ 1274 h 1102"/>
                  <a:gd name="T78" fmla="*/ 2 w 1894"/>
                  <a:gd name="T79" fmla="*/ 1440 h 1102"/>
                  <a:gd name="T80" fmla="*/ 18 w 1894"/>
                  <a:gd name="T81" fmla="*/ 1617 h 1102"/>
                  <a:gd name="T82" fmla="*/ 130 w 1894"/>
                  <a:gd name="T83" fmla="*/ 1779 h 1102"/>
                  <a:gd name="T84" fmla="*/ 325 w 1894"/>
                  <a:gd name="T85" fmla="*/ 1897 h 1102"/>
                  <a:gd name="T86" fmla="*/ 588 w 1894"/>
                  <a:gd name="T87" fmla="*/ 1942 h 1102"/>
                  <a:gd name="T88" fmla="*/ 820 w 1894"/>
                  <a:gd name="T89" fmla="*/ 1969 h 1102"/>
                  <a:gd name="T90" fmla="*/ 1028 w 1894"/>
                  <a:gd name="T91" fmla="*/ 2030 h 1102"/>
                  <a:gd name="T92" fmla="*/ 1263 w 1894"/>
                  <a:gd name="T93" fmla="*/ 2069 h 1102"/>
                  <a:gd name="T94" fmla="*/ 1525 w 1894"/>
                  <a:gd name="T95" fmla="*/ 2081 h 1102"/>
                  <a:gd name="T96" fmla="*/ 1783 w 1894"/>
                  <a:gd name="T97" fmla="*/ 2074 h 1102"/>
                  <a:gd name="T98" fmla="*/ 2026 w 1894"/>
                  <a:gd name="T99" fmla="*/ 2048 h 1102"/>
                  <a:gd name="T100" fmla="*/ 2235 w 1894"/>
                  <a:gd name="T101" fmla="*/ 2016 h 1102"/>
                  <a:gd name="T102" fmla="*/ 2393 w 1894"/>
                  <a:gd name="T103" fmla="*/ 1967 h 1102"/>
                  <a:gd name="T104" fmla="*/ 2569 w 1894"/>
                  <a:gd name="T105" fmla="*/ 1945 h 1102"/>
                  <a:gd name="T106" fmla="*/ 2972 w 1894"/>
                  <a:gd name="T107" fmla="*/ 1967 h 1102"/>
                  <a:gd name="T108" fmla="*/ 3511 w 1894"/>
                  <a:gd name="T109" fmla="*/ 1997 h 1102"/>
                  <a:gd name="T110" fmla="*/ 4123 w 1894"/>
                  <a:gd name="T111" fmla="*/ 2016 h 1102"/>
                  <a:gd name="T112" fmla="*/ 4715 w 1894"/>
                  <a:gd name="T113" fmla="*/ 2013 h 1102"/>
                  <a:gd name="T114" fmla="*/ 5200 w 1894"/>
                  <a:gd name="T115" fmla="*/ 1964 h 1102"/>
                  <a:gd name="T116" fmla="*/ 5495 w 1894"/>
                  <a:gd name="T117" fmla="*/ 1859 h 1102"/>
                  <a:gd name="T118" fmla="*/ 5527 w 1894"/>
                  <a:gd name="T119" fmla="*/ 1681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4"/>
                  <a:gd name="T181" fmla="*/ 0 h 1102"/>
                  <a:gd name="T182" fmla="*/ 1894 w 1894"/>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4" h="1102">
                    <a:moveTo>
                      <a:pt x="1756" y="827"/>
                    </a:moveTo>
                    <a:lnTo>
                      <a:pt x="1809" y="804"/>
                    </a:lnTo>
                    <a:lnTo>
                      <a:pt x="1851" y="761"/>
                    </a:lnTo>
                    <a:lnTo>
                      <a:pt x="1878" y="702"/>
                    </a:lnTo>
                    <a:lnTo>
                      <a:pt x="1894" y="637"/>
                    </a:lnTo>
                    <a:lnTo>
                      <a:pt x="1892" y="573"/>
                    </a:lnTo>
                    <a:lnTo>
                      <a:pt x="1874" y="514"/>
                    </a:lnTo>
                    <a:lnTo>
                      <a:pt x="1837" y="471"/>
                    </a:lnTo>
                    <a:lnTo>
                      <a:pt x="1782" y="447"/>
                    </a:lnTo>
                    <a:lnTo>
                      <a:pt x="1723" y="439"/>
                    </a:lnTo>
                    <a:lnTo>
                      <a:pt x="1678" y="433"/>
                    </a:lnTo>
                    <a:lnTo>
                      <a:pt x="1646" y="431"/>
                    </a:lnTo>
                    <a:lnTo>
                      <a:pt x="1623" y="433"/>
                    </a:lnTo>
                    <a:lnTo>
                      <a:pt x="1607" y="441"/>
                    </a:lnTo>
                    <a:lnTo>
                      <a:pt x="1595" y="455"/>
                    </a:lnTo>
                    <a:lnTo>
                      <a:pt x="1586" y="473"/>
                    </a:lnTo>
                    <a:lnTo>
                      <a:pt x="1578" y="498"/>
                    </a:lnTo>
                    <a:lnTo>
                      <a:pt x="1621" y="461"/>
                    </a:lnTo>
                    <a:lnTo>
                      <a:pt x="1650" y="426"/>
                    </a:lnTo>
                    <a:lnTo>
                      <a:pt x="1670" y="390"/>
                    </a:lnTo>
                    <a:lnTo>
                      <a:pt x="1678" y="359"/>
                    </a:lnTo>
                    <a:lnTo>
                      <a:pt x="1680" y="327"/>
                    </a:lnTo>
                    <a:lnTo>
                      <a:pt x="1672" y="298"/>
                    </a:lnTo>
                    <a:lnTo>
                      <a:pt x="1658" y="273"/>
                    </a:lnTo>
                    <a:lnTo>
                      <a:pt x="1639" y="251"/>
                    </a:lnTo>
                    <a:lnTo>
                      <a:pt x="1615" y="231"/>
                    </a:lnTo>
                    <a:lnTo>
                      <a:pt x="1588" y="218"/>
                    </a:lnTo>
                    <a:lnTo>
                      <a:pt x="1560" y="208"/>
                    </a:lnTo>
                    <a:lnTo>
                      <a:pt x="1531" y="204"/>
                    </a:lnTo>
                    <a:lnTo>
                      <a:pt x="1501" y="204"/>
                    </a:lnTo>
                    <a:lnTo>
                      <a:pt x="1474" y="212"/>
                    </a:lnTo>
                    <a:lnTo>
                      <a:pt x="1448" y="226"/>
                    </a:lnTo>
                    <a:lnTo>
                      <a:pt x="1427" y="245"/>
                    </a:lnTo>
                    <a:lnTo>
                      <a:pt x="1429" y="184"/>
                    </a:lnTo>
                    <a:lnTo>
                      <a:pt x="1417" y="133"/>
                    </a:lnTo>
                    <a:lnTo>
                      <a:pt x="1391" y="92"/>
                    </a:lnTo>
                    <a:lnTo>
                      <a:pt x="1356" y="57"/>
                    </a:lnTo>
                    <a:lnTo>
                      <a:pt x="1313" y="31"/>
                    </a:lnTo>
                    <a:lnTo>
                      <a:pt x="1264" y="14"/>
                    </a:lnTo>
                    <a:lnTo>
                      <a:pt x="1209" y="2"/>
                    </a:lnTo>
                    <a:lnTo>
                      <a:pt x="1152" y="0"/>
                    </a:lnTo>
                    <a:lnTo>
                      <a:pt x="1093" y="4"/>
                    </a:lnTo>
                    <a:lnTo>
                      <a:pt x="1036" y="16"/>
                    </a:lnTo>
                    <a:lnTo>
                      <a:pt x="981" y="33"/>
                    </a:lnTo>
                    <a:lnTo>
                      <a:pt x="932" y="59"/>
                    </a:lnTo>
                    <a:lnTo>
                      <a:pt x="889" y="88"/>
                    </a:lnTo>
                    <a:lnTo>
                      <a:pt x="854" y="127"/>
                    </a:lnTo>
                    <a:lnTo>
                      <a:pt x="830" y="171"/>
                    </a:lnTo>
                    <a:lnTo>
                      <a:pt x="818" y="220"/>
                    </a:lnTo>
                    <a:lnTo>
                      <a:pt x="787" y="202"/>
                    </a:lnTo>
                    <a:lnTo>
                      <a:pt x="750" y="202"/>
                    </a:lnTo>
                    <a:lnTo>
                      <a:pt x="711" y="220"/>
                    </a:lnTo>
                    <a:lnTo>
                      <a:pt x="677" y="251"/>
                    </a:lnTo>
                    <a:lnTo>
                      <a:pt x="650" y="294"/>
                    </a:lnTo>
                    <a:lnTo>
                      <a:pt x="638" y="347"/>
                    </a:lnTo>
                    <a:lnTo>
                      <a:pt x="642" y="408"/>
                    </a:lnTo>
                    <a:lnTo>
                      <a:pt x="667" y="473"/>
                    </a:lnTo>
                    <a:lnTo>
                      <a:pt x="634" y="439"/>
                    </a:lnTo>
                    <a:lnTo>
                      <a:pt x="597" y="412"/>
                    </a:lnTo>
                    <a:lnTo>
                      <a:pt x="561" y="390"/>
                    </a:lnTo>
                    <a:lnTo>
                      <a:pt x="526" y="373"/>
                    </a:lnTo>
                    <a:lnTo>
                      <a:pt x="489" y="361"/>
                    </a:lnTo>
                    <a:lnTo>
                      <a:pt x="456" y="355"/>
                    </a:lnTo>
                    <a:lnTo>
                      <a:pt x="422" y="353"/>
                    </a:lnTo>
                    <a:lnTo>
                      <a:pt x="391" y="357"/>
                    </a:lnTo>
                    <a:lnTo>
                      <a:pt x="363" y="367"/>
                    </a:lnTo>
                    <a:lnTo>
                      <a:pt x="338" y="380"/>
                    </a:lnTo>
                    <a:lnTo>
                      <a:pt x="316" y="400"/>
                    </a:lnTo>
                    <a:lnTo>
                      <a:pt x="301" y="426"/>
                    </a:lnTo>
                    <a:lnTo>
                      <a:pt x="287" y="455"/>
                    </a:lnTo>
                    <a:lnTo>
                      <a:pt x="281" y="490"/>
                    </a:lnTo>
                    <a:lnTo>
                      <a:pt x="281" y="529"/>
                    </a:lnTo>
                    <a:lnTo>
                      <a:pt x="287" y="575"/>
                    </a:lnTo>
                    <a:lnTo>
                      <a:pt x="212" y="573"/>
                    </a:lnTo>
                    <a:lnTo>
                      <a:pt x="151" y="584"/>
                    </a:lnTo>
                    <a:lnTo>
                      <a:pt x="100" y="606"/>
                    </a:lnTo>
                    <a:lnTo>
                      <a:pt x="61" y="635"/>
                    </a:lnTo>
                    <a:lnTo>
                      <a:pt x="32" y="675"/>
                    </a:lnTo>
                    <a:lnTo>
                      <a:pt x="12" y="716"/>
                    </a:lnTo>
                    <a:lnTo>
                      <a:pt x="2" y="763"/>
                    </a:lnTo>
                    <a:lnTo>
                      <a:pt x="0" y="810"/>
                    </a:lnTo>
                    <a:lnTo>
                      <a:pt x="6" y="857"/>
                    </a:lnTo>
                    <a:lnTo>
                      <a:pt x="22" y="902"/>
                    </a:lnTo>
                    <a:lnTo>
                      <a:pt x="43" y="943"/>
                    </a:lnTo>
                    <a:lnTo>
                      <a:pt x="71" y="978"/>
                    </a:lnTo>
                    <a:lnTo>
                      <a:pt x="106" y="1006"/>
                    </a:lnTo>
                    <a:lnTo>
                      <a:pt x="145" y="1024"/>
                    </a:lnTo>
                    <a:lnTo>
                      <a:pt x="191" y="1029"/>
                    </a:lnTo>
                    <a:lnTo>
                      <a:pt x="242" y="1024"/>
                    </a:lnTo>
                    <a:lnTo>
                      <a:pt x="267" y="1045"/>
                    </a:lnTo>
                    <a:lnTo>
                      <a:pt x="299" y="1063"/>
                    </a:lnTo>
                    <a:lnTo>
                      <a:pt x="334" y="1076"/>
                    </a:lnTo>
                    <a:lnTo>
                      <a:pt x="371" y="1088"/>
                    </a:lnTo>
                    <a:lnTo>
                      <a:pt x="410" y="1096"/>
                    </a:lnTo>
                    <a:lnTo>
                      <a:pt x="454" y="1100"/>
                    </a:lnTo>
                    <a:lnTo>
                      <a:pt x="495" y="1102"/>
                    </a:lnTo>
                    <a:lnTo>
                      <a:pt x="538" y="1102"/>
                    </a:lnTo>
                    <a:lnTo>
                      <a:pt x="579" y="1100"/>
                    </a:lnTo>
                    <a:lnTo>
                      <a:pt x="620" y="1094"/>
                    </a:lnTo>
                    <a:lnTo>
                      <a:pt x="658" y="1086"/>
                    </a:lnTo>
                    <a:lnTo>
                      <a:pt x="695" y="1078"/>
                    </a:lnTo>
                    <a:lnTo>
                      <a:pt x="726" y="1069"/>
                    </a:lnTo>
                    <a:lnTo>
                      <a:pt x="754" y="1057"/>
                    </a:lnTo>
                    <a:lnTo>
                      <a:pt x="777" y="1043"/>
                    </a:lnTo>
                    <a:lnTo>
                      <a:pt x="795" y="1029"/>
                    </a:lnTo>
                    <a:lnTo>
                      <a:pt x="834" y="1031"/>
                    </a:lnTo>
                    <a:lnTo>
                      <a:pt x="891" y="1035"/>
                    </a:lnTo>
                    <a:lnTo>
                      <a:pt x="964" y="1043"/>
                    </a:lnTo>
                    <a:lnTo>
                      <a:pt x="1048" y="1051"/>
                    </a:lnTo>
                    <a:lnTo>
                      <a:pt x="1140" y="1059"/>
                    </a:lnTo>
                    <a:lnTo>
                      <a:pt x="1238" y="1065"/>
                    </a:lnTo>
                    <a:lnTo>
                      <a:pt x="1338" y="1069"/>
                    </a:lnTo>
                    <a:lnTo>
                      <a:pt x="1437" y="1071"/>
                    </a:lnTo>
                    <a:lnTo>
                      <a:pt x="1531" y="1067"/>
                    </a:lnTo>
                    <a:lnTo>
                      <a:pt x="1615" y="1057"/>
                    </a:lnTo>
                    <a:lnTo>
                      <a:pt x="1688" y="1041"/>
                    </a:lnTo>
                    <a:lnTo>
                      <a:pt x="1745" y="1020"/>
                    </a:lnTo>
                    <a:lnTo>
                      <a:pt x="1784" y="986"/>
                    </a:lnTo>
                    <a:lnTo>
                      <a:pt x="1801" y="945"/>
                    </a:lnTo>
                    <a:lnTo>
                      <a:pt x="1794" y="892"/>
                    </a:lnTo>
                    <a:lnTo>
                      <a:pt x="1756" y="827"/>
                    </a:lnTo>
                    <a:close/>
                  </a:path>
                </a:pathLst>
              </a:custGeom>
              <a:solidFill>
                <a:srgbClr val="6684A3"/>
              </a:solidFill>
              <a:ln w="9525">
                <a:noFill/>
                <a:round/>
                <a:headEnd/>
                <a:tailEnd/>
              </a:ln>
            </p:spPr>
            <p:txBody>
              <a:bodyPr/>
              <a:lstStyle/>
              <a:p>
                <a:endParaRPr lang="es-ES"/>
              </a:p>
            </p:txBody>
          </p:sp>
          <p:sp>
            <p:nvSpPr>
              <p:cNvPr id="1155" name="Freeform 119"/>
              <p:cNvSpPr>
                <a:spLocks/>
              </p:cNvSpPr>
              <p:nvPr/>
            </p:nvSpPr>
            <p:spPr bwMode="auto">
              <a:xfrm>
                <a:off x="2155" y="679"/>
                <a:ext cx="2075" cy="1085"/>
              </a:xfrm>
              <a:custGeom>
                <a:avLst/>
                <a:gdLst>
                  <a:gd name="T0" fmla="*/ 7246 w 1724"/>
                  <a:gd name="T1" fmla="*/ 1739 h 979"/>
                  <a:gd name="T2" fmla="*/ 7527 w 1724"/>
                  <a:gd name="T3" fmla="*/ 1533 h 979"/>
                  <a:gd name="T4" fmla="*/ 7590 w 1724"/>
                  <a:gd name="T5" fmla="*/ 1259 h 979"/>
                  <a:gd name="T6" fmla="*/ 7392 w 1724"/>
                  <a:gd name="T7" fmla="*/ 1055 h 979"/>
                  <a:gd name="T8" fmla="*/ 6960 w 1724"/>
                  <a:gd name="T9" fmla="*/ 990 h 979"/>
                  <a:gd name="T10" fmla="*/ 6666 w 1724"/>
                  <a:gd name="T11" fmla="*/ 973 h 979"/>
                  <a:gd name="T12" fmla="*/ 6475 w 1724"/>
                  <a:gd name="T13" fmla="*/ 973 h 979"/>
                  <a:gd name="T14" fmla="*/ 6289 w 1724"/>
                  <a:gd name="T15" fmla="*/ 1001 h 979"/>
                  <a:gd name="T16" fmla="*/ 6321 w 1724"/>
                  <a:gd name="T17" fmla="*/ 964 h 979"/>
                  <a:gd name="T18" fmla="*/ 6505 w 1724"/>
                  <a:gd name="T19" fmla="*/ 845 h 979"/>
                  <a:gd name="T20" fmla="*/ 6538 w 1724"/>
                  <a:gd name="T21" fmla="*/ 728 h 979"/>
                  <a:gd name="T22" fmla="*/ 6463 w 1724"/>
                  <a:gd name="T23" fmla="*/ 633 h 979"/>
                  <a:gd name="T24" fmla="*/ 6297 w 1724"/>
                  <a:gd name="T25" fmla="*/ 563 h 979"/>
                  <a:gd name="T26" fmla="*/ 6091 w 1724"/>
                  <a:gd name="T27" fmla="*/ 519 h 979"/>
                  <a:gd name="T28" fmla="*/ 5865 w 1724"/>
                  <a:gd name="T29" fmla="*/ 513 h 979"/>
                  <a:gd name="T30" fmla="*/ 5659 w 1724"/>
                  <a:gd name="T31" fmla="*/ 549 h 979"/>
                  <a:gd name="T32" fmla="*/ 5599 w 1724"/>
                  <a:gd name="T33" fmla="*/ 444 h 979"/>
                  <a:gd name="T34" fmla="*/ 5480 w 1724"/>
                  <a:gd name="T35" fmla="*/ 225 h 979"/>
                  <a:gd name="T36" fmla="*/ 5195 w 1724"/>
                  <a:gd name="T37" fmla="*/ 75 h 979"/>
                  <a:gd name="T38" fmla="*/ 4796 w 1724"/>
                  <a:gd name="T39" fmla="*/ 4 h 979"/>
                  <a:gd name="T40" fmla="*/ 4350 w 1724"/>
                  <a:gd name="T41" fmla="*/ 4 h 979"/>
                  <a:gd name="T42" fmla="*/ 3918 w 1724"/>
                  <a:gd name="T43" fmla="*/ 80 h 979"/>
                  <a:gd name="T44" fmla="*/ 3559 w 1724"/>
                  <a:gd name="T45" fmla="*/ 217 h 979"/>
                  <a:gd name="T46" fmla="*/ 3326 w 1724"/>
                  <a:gd name="T47" fmla="*/ 416 h 979"/>
                  <a:gd name="T48" fmla="*/ 3144 w 1724"/>
                  <a:gd name="T49" fmla="*/ 513 h 979"/>
                  <a:gd name="T50" fmla="*/ 2833 w 1724"/>
                  <a:gd name="T51" fmla="*/ 567 h 979"/>
                  <a:gd name="T52" fmla="*/ 2570 w 1724"/>
                  <a:gd name="T53" fmla="*/ 735 h 979"/>
                  <a:gd name="T54" fmla="*/ 2518 w 1724"/>
                  <a:gd name="T55" fmla="*/ 961 h 979"/>
                  <a:gd name="T56" fmla="*/ 2506 w 1724"/>
                  <a:gd name="T57" fmla="*/ 990 h 979"/>
                  <a:gd name="T58" fmla="*/ 2268 w 1724"/>
                  <a:gd name="T59" fmla="*/ 862 h 979"/>
                  <a:gd name="T60" fmla="*/ 2006 w 1724"/>
                  <a:gd name="T61" fmla="*/ 784 h 979"/>
                  <a:gd name="T62" fmla="*/ 1762 w 1724"/>
                  <a:gd name="T63" fmla="*/ 757 h 979"/>
                  <a:gd name="T64" fmla="*/ 1538 w 1724"/>
                  <a:gd name="T65" fmla="*/ 781 h 979"/>
                  <a:gd name="T66" fmla="*/ 1364 w 1724"/>
                  <a:gd name="T67" fmla="*/ 845 h 979"/>
                  <a:gd name="T68" fmla="*/ 1253 w 1724"/>
                  <a:gd name="T69" fmla="*/ 945 h 979"/>
                  <a:gd name="T70" fmla="*/ 1216 w 1724"/>
                  <a:gd name="T71" fmla="*/ 1085 h 979"/>
                  <a:gd name="T72" fmla="*/ 956 w 1724"/>
                  <a:gd name="T73" fmla="*/ 1161 h 979"/>
                  <a:gd name="T74" fmla="*/ 506 w 1724"/>
                  <a:gd name="T75" fmla="*/ 1232 h 979"/>
                  <a:gd name="T76" fmla="*/ 208 w 1724"/>
                  <a:gd name="T77" fmla="*/ 1365 h 979"/>
                  <a:gd name="T78" fmla="*/ 29 w 1724"/>
                  <a:gd name="T79" fmla="*/ 1546 h 979"/>
                  <a:gd name="T80" fmla="*/ 0 w 1724"/>
                  <a:gd name="T81" fmla="*/ 1731 h 979"/>
                  <a:gd name="T82" fmla="*/ 85 w 1724"/>
                  <a:gd name="T83" fmla="*/ 1904 h 979"/>
                  <a:gd name="T84" fmla="*/ 272 w 1724"/>
                  <a:gd name="T85" fmla="*/ 2033 h 979"/>
                  <a:gd name="T86" fmla="*/ 579 w 1724"/>
                  <a:gd name="T87" fmla="*/ 2082 h 979"/>
                  <a:gd name="T88" fmla="*/ 868 w 1724"/>
                  <a:gd name="T89" fmla="*/ 2110 h 979"/>
                  <a:gd name="T90" fmla="*/ 1151 w 1724"/>
                  <a:gd name="T91" fmla="*/ 2168 h 979"/>
                  <a:gd name="T92" fmla="*/ 1488 w 1724"/>
                  <a:gd name="T93" fmla="*/ 2211 h 979"/>
                  <a:gd name="T94" fmla="*/ 1852 w 1724"/>
                  <a:gd name="T95" fmla="*/ 2227 h 979"/>
                  <a:gd name="T96" fmla="*/ 2235 w 1724"/>
                  <a:gd name="T97" fmla="*/ 2227 h 979"/>
                  <a:gd name="T98" fmla="*/ 2600 w 1724"/>
                  <a:gd name="T99" fmla="*/ 2211 h 979"/>
                  <a:gd name="T100" fmla="*/ 2901 w 1724"/>
                  <a:gd name="T101" fmla="*/ 2184 h 979"/>
                  <a:gd name="T102" fmla="*/ 3116 w 1724"/>
                  <a:gd name="T103" fmla="*/ 2137 h 979"/>
                  <a:gd name="T104" fmla="*/ 3332 w 1724"/>
                  <a:gd name="T105" fmla="*/ 2120 h 979"/>
                  <a:gd name="T106" fmla="*/ 3852 w 1724"/>
                  <a:gd name="T107" fmla="*/ 2142 h 979"/>
                  <a:gd name="T108" fmla="*/ 4554 w 1724"/>
                  <a:gd name="T109" fmla="*/ 2174 h 979"/>
                  <a:gd name="T110" fmla="*/ 5338 w 1724"/>
                  <a:gd name="T111" fmla="*/ 2197 h 979"/>
                  <a:gd name="T112" fmla="*/ 6106 w 1724"/>
                  <a:gd name="T113" fmla="*/ 2191 h 979"/>
                  <a:gd name="T114" fmla="*/ 6739 w 1724"/>
                  <a:gd name="T115" fmla="*/ 2149 h 979"/>
                  <a:gd name="T116" fmla="*/ 7135 w 1724"/>
                  <a:gd name="T117" fmla="*/ 2057 h 979"/>
                  <a:gd name="T118" fmla="*/ 7185 w 1724"/>
                  <a:gd name="T119" fmla="*/ 1894 h 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4"/>
                  <a:gd name="T181" fmla="*/ 0 h 979"/>
                  <a:gd name="T182" fmla="*/ 1724 w 1724"/>
                  <a:gd name="T183" fmla="*/ 979 h 9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4" h="979">
                    <a:moveTo>
                      <a:pt x="1601" y="782"/>
                    </a:moveTo>
                    <a:lnTo>
                      <a:pt x="1646" y="763"/>
                    </a:lnTo>
                    <a:lnTo>
                      <a:pt x="1683" y="724"/>
                    </a:lnTo>
                    <a:lnTo>
                      <a:pt x="1709" y="673"/>
                    </a:lnTo>
                    <a:lnTo>
                      <a:pt x="1722" y="612"/>
                    </a:lnTo>
                    <a:lnTo>
                      <a:pt x="1724" y="553"/>
                    </a:lnTo>
                    <a:lnTo>
                      <a:pt x="1710" y="502"/>
                    </a:lnTo>
                    <a:lnTo>
                      <a:pt x="1679" y="463"/>
                    </a:lnTo>
                    <a:lnTo>
                      <a:pt x="1632" y="443"/>
                    </a:lnTo>
                    <a:lnTo>
                      <a:pt x="1581" y="435"/>
                    </a:lnTo>
                    <a:lnTo>
                      <a:pt x="1544" y="431"/>
                    </a:lnTo>
                    <a:lnTo>
                      <a:pt x="1514" y="428"/>
                    </a:lnTo>
                    <a:lnTo>
                      <a:pt x="1493" y="426"/>
                    </a:lnTo>
                    <a:lnTo>
                      <a:pt x="1471" y="428"/>
                    </a:lnTo>
                    <a:lnTo>
                      <a:pt x="1451" y="431"/>
                    </a:lnTo>
                    <a:lnTo>
                      <a:pt x="1428" y="439"/>
                    </a:lnTo>
                    <a:lnTo>
                      <a:pt x="1399" y="453"/>
                    </a:lnTo>
                    <a:lnTo>
                      <a:pt x="1436" y="424"/>
                    </a:lnTo>
                    <a:lnTo>
                      <a:pt x="1461" y="396"/>
                    </a:lnTo>
                    <a:lnTo>
                      <a:pt x="1477" y="371"/>
                    </a:lnTo>
                    <a:lnTo>
                      <a:pt x="1485" y="343"/>
                    </a:lnTo>
                    <a:lnTo>
                      <a:pt x="1485" y="320"/>
                    </a:lnTo>
                    <a:lnTo>
                      <a:pt x="1479" y="298"/>
                    </a:lnTo>
                    <a:lnTo>
                      <a:pt x="1467" y="279"/>
                    </a:lnTo>
                    <a:lnTo>
                      <a:pt x="1451" y="261"/>
                    </a:lnTo>
                    <a:lnTo>
                      <a:pt x="1430" y="247"/>
                    </a:lnTo>
                    <a:lnTo>
                      <a:pt x="1406" y="235"/>
                    </a:lnTo>
                    <a:lnTo>
                      <a:pt x="1383" y="228"/>
                    </a:lnTo>
                    <a:lnTo>
                      <a:pt x="1357" y="226"/>
                    </a:lnTo>
                    <a:lnTo>
                      <a:pt x="1332" y="226"/>
                    </a:lnTo>
                    <a:lnTo>
                      <a:pt x="1308" y="231"/>
                    </a:lnTo>
                    <a:lnTo>
                      <a:pt x="1285" y="241"/>
                    </a:lnTo>
                    <a:lnTo>
                      <a:pt x="1267" y="257"/>
                    </a:lnTo>
                    <a:lnTo>
                      <a:pt x="1271" y="196"/>
                    </a:lnTo>
                    <a:lnTo>
                      <a:pt x="1263" y="141"/>
                    </a:lnTo>
                    <a:lnTo>
                      <a:pt x="1244" y="98"/>
                    </a:lnTo>
                    <a:lnTo>
                      <a:pt x="1214" y="63"/>
                    </a:lnTo>
                    <a:lnTo>
                      <a:pt x="1179" y="33"/>
                    </a:lnTo>
                    <a:lnTo>
                      <a:pt x="1136" y="16"/>
                    </a:lnTo>
                    <a:lnTo>
                      <a:pt x="1089" y="4"/>
                    </a:lnTo>
                    <a:lnTo>
                      <a:pt x="1039" y="0"/>
                    </a:lnTo>
                    <a:lnTo>
                      <a:pt x="988" y="4"/>
                    </a:lnTo>
                    <a:lnTo>
                      <a:pt x="937" y="16"/>
                    </a:lnTo>
                    <a:lnTo>
                      <a:pt x="890" y="35"/>
                    </a:lnTo>
                    <a:lnTo>
                      <a:pt x="847" y="61"/>
                    </a:lnTo>
                    <a:lnTo>
                      <a:pt x="808" y="96"/>
                    </a:lnTo>
                    <a:lnTo>
                      <a:pt x="777" y="135"/>
                    </a:lnTo>
                    <a:lnTo>
                      <a:pt x="755" y="182"/>
                    </a:lnTo>
                    <a:lnTo>
                      <a:pt x="743" y="237"/>
                    </a:lnTo>
                    <a:lnTo>
                      <a:pt x="714" y="226"/>
                    </a:lnTo>
                    <a:lnTo>
                      <a:pt x="678" y="230"/>
                    </a:lnTo>
                    <a:lnTo>
                      <a:pt x="643" y="249"/>
                    </a:lnTo>
                    <a:lnTo>
                      <a:pt x="610" y="280"/>
                    </a:lnTo>
                    <a:lnTo>
                      <a:pt x="584" y="322"/>
                    </a:lnTo>
                    <a:lnTo>
                      <a:pt x="571" y="369"/>
                    </a:lnTo>
                    <a:lnTo>
                      <a:pt x="572" y="422"/>
                    </a:lnTo>
                    <a:lnTo>
                      <a:pt x="594" y="473"/>
                    </a:lnTo>
                    <a:lnTo>
                      <a:pt x="569" y="435"/>
                    </a:lnTo>
                    <a:lnTo>
                      <a:pt x="541" y="404"/>
                    </a:lnTo>
                    <a:lnTo>
                      <a:pt x="514" y="379"/>
                    </a:lnTo>
                    <a:lnTo>
                      <a:pt x="484" y="359"/>
                    </a:lnTo>
                    <a:lnTo>
                      <a:pt x="455" y="345"/>
                    </a:lnTo>
                    <a:lnTo>
                      <a:pt x="427" y="337"/>
                    </a:lnTo>
                    <a:lnTo>
                      <a:pt x="400" y="333"/>
                    </a:lnTo>
                    <a:lnTo>
                      <a:pt x="374" y="335"/>
                    </a:lnTo>
                    <a:lnTo>
                      <a:pt x="349" y="343"/>
                    </a:lnTo>
                    <a:lnTo>
                      <a:pt x="327" y="355"/>
                    </a:lnTo>
                    <a:lnTo>
                      <a:pt x="310" y="371"/>
                    </a:lnTo>
                    <a:lnTo>
                      <a:pt x="294" y="392"/>
                    </a:lnTo>
                    <a:lnTo>
                      <a:pt x="284" y="416"/>
                    </a:lnTo>
                    <a:lnTo>
                      <a:pt x="278" y="445"/>
                    </a:lnTo>
                    <a:lnTo>
                      <a:pt x="276" y="477"/>
                    </a:lnTo>
                    <a:lnTo>
                      <a:pt x="282" y="512"/>
                    </a:lnTo>
                    <a:lnTo>
                      <a:pt x="217" y="512"/>
                    </a:lnTo>
                    <a:lnTo>
                      <a:pt x="162" y="522"/>
                    </a:lnTo>
                    <a:lnTo>
                      <a:pt x="115" y="541"/>
                    </a:lnTo>
                    <a:lnTo>
                      <a:pt x="76" y="567"/>
                    </a:lnTo>
                    <a:lnTo>
                      <a:pt x="47" y="600"/>
                    </a:lnTo>
                    <a:lnTo>
                      <a:pt x="23" y="637"/>
                    </a:lnTo>
                    <a:lnTo>
                      <a:pt x="7" y="679"/>
                    </a:lnTo>
                    <a:lnTo>
                      <a:pt x="0" y="720"/>
                    </a:lnTo>
                    <a:lnTo>
                      <a:pt x="0" y="761"/>
                    </a:lnTo>
                    <a:lnTo>
                      <a:pt x="5" y="800"/>
                    </a:lnTo>
                    <a:lnTo>
                      <a:pt x="19" y="837"/>
                    </a:lnTo>
                    <a:lnTo>
                      <a:pt x="37" y="867"/>
                    </a:lnTo>
                    <a:lnTo>
                      <a:pt x="62" y="892"/>
                    </a:lnTo>
                    <a:lnTo>
                      <a:pt x="94" y="908"/>
                    </a:lnTo>
                    <a:lnTo>
                      <a:pt x="131" y="914"/>
                    </a:lnTo>
                    <a:lnTo>
                      <a:pt x="174" y="910"/>
                    </a:lnTo>
                    <a:lnTo>
                      <a:pt x="198" y="928"/>
                    </a:lnTo>
                    <a:lnTo>
                      <a:pt x="227" y="941"/>
                    </a:lnTo>
                    <a:lnTo>
                      <a:pt x="261" y="953"/>
                    </a:lnTo>
                    <a:lnTo>
                      <a:pt x="298" y="963"/>
                    </a:lnTo>
                    <a:lnTo>
                      <a:pt x="337" y="971"/>
                    </a:lnTo>
                    <a:lnTo>
                      <a:pt x="380" y="975"/>
                    </a:lnTo>
                    <a:lnTo>
                      <a:pt x="421" y="979"/>
                    </a:lnTo>
                    <a:lnTo>
                      <a:pt x="467" y="979"/>
                    </a:lnTo>
                    <a:lnTo>
                      <a:pt x="508" y="979"/>
                    </a:lnTo>
                    <a:lnTo>
                      <a:pt x="551" y="975"/>
                    </a:lnTo>
                    <a:lnTo>
                      <a:pt x="590" y="971"/>
                    </a:lnTo>
                    <a:lnTo>
                      <a:pt x="625" y="965"/>
                    </a:lnTo>
                    <a:lnTo>
                      <a:pt x="659" y="959"/>
                    </a:lnTo>
                    <a:lnTo>
                      <a:pt x="686" y="949"/>
                    </a:lnTo>
                    <a:lnTo>
                      <a:pt x="708" y="939"/>
                    </a:lnTo>
                    <a:lnTo>
                      <a:pt x="724" y="929"/>
                    </a:lnTo>
                    <a:lnTo>
                      <a:pt x="757" y="931"/>
                    </a:lnTo>
                    <a:lnTo>
                      <a:pt x="808" y="935"/>
                    </a:lnTo>
                    <a:lnTo>
                      <a:pt x="875" y="941"/>
                    </a:lnTo>
                    <a:lnTo>
                      <a:pt x="949" y="947"/>
                    </a:lnTo>
                    <a:lnTo>
                      <a:pt x="1034" y="955"/>
                    </a:lnTo>
                    <a:lnTo>
                      <a:pt x="1122" y="961"/>
                    </a:lnTo>
                    <a:lnTo>
                      <a:pt x="1212" y="965"/>
                    </a:lnTo>
                    <a:lnTo>
                      <a:pt x="1302" y="965"/>
                    </a:lnTo>
                    <a:lnTo>
                      <a:pt x="1387" y="963"/>
                    </a:lnTo>
                    <a:lnTo>
                      <a:pt x="1463" y="957"/>
                    </a:lnTo>
                    <a:lnTo>
                      <a:pt x="1530" y="945"/>
                    </a:lnTo>
                    <a:lnTo>
                      <a:pt x="1583" y="929"/>
                    </a:lnTo>
                    <a:lnTo>
                      <a:pt x="1620" y="904"/>
                    </a:lnTo>
                    <a:lnTo>
                      <a:pt x="1638" y="873"/>
                    </a:lnTo>
                    <a:lnTo>
                      <a:pt x="1632" y="831"/>
                    </a:lnTo>
                    <a:lnTo>
                      <a:pt x="1601" y="782"/>
                    </a:lnTo>
                    <a:close/>
                  </a:path>
                </a:pathLst>
              </a:custGeom>
              <a:solidFill>
                <a:srgbClr val="EAEAEA"/>
              </a:solidFill>
              <a:ln w="9525">
                <a:noFill/>
                <a:round/>
                <a:headEnd/>
                <a:tailEnd/>
              </a:ln>
            </p:spPr>
            <p:txBody>
              <a:bodyPr/>
              <a:lstStyle/>
              <a:p>
                <a:endParaRPr lang="es-ES"/>
              </a:p>
            </p:txBody>
          </p:sp>
        </p:grpSp>
        <p:sp>
          <p:nvSpPr>
            <p:cNvPr id="1153" name="Text Box 120"/>
            <p:cNvSpPr txBox="1">
              <a:spLocks noChangeArrowheads="1"/>
            </p:cNvSpPr>
            <p:nvPr/>
          </p:nvSpPr>
          <p:spPr bwMode="auto">
            <a:xfrm>
              <a:off x="994" y="3030"/>
              <a:ext cx="1223" cy="246"/>
            </a:xfrm>
            <a:prstGeom prst="rect">
              <a:avLst/>
            </a:prstGeom>
            <a:noFill/>
            <a:ln w="9525">
              <a:noFill/>
              <a:miter lim="800000"/>
              <a:headEnd/>
              <a:tailEnd/>
            </a:ln>
          </p:spPr>
          <p:txBody>
            <a:bodyPr>
              <a:spAutoFit/>
            </a:bodyPr>
            <a:lstStyle/>
            <a:p>
              <a:pPr algn="ctr"/>
              <a:r>
                <a:rPr lang="es-PE" altLang="es-ES"/>
                <a:t>Violaciones</a:t>
              </a:r>
              <a:endParaRPr lang="es-PE" altLang="es-ES" sz="2400"/>
            </a:p>
          </p:txBody>
        </p:sp>
      </p:grpSp>
      <p:grpSp>
        <p:nvGrpSpPr>
          <p:cNvPr id="10" name="Group 121"/>
          <p:cNvGrpSpPr>
            <a:grpSpLocks/>
          </p:cNvGrpSpPr>
          <p:nvPr/>
        </p:nvGrpSpPr>
        <p:grpSpPr bwMode="auto">
          <a:xfrm>
            <a:off x="699352" y="2072979"/>
            <a:ext cx="7500999" cy="3013312"/>
            <a:chOff x="103" y="557"/>
            <a:chExt cx="5489" cy="2581"/>
          </a:xfrm>
        </p:grpSpPr>
        <p:graphicFrame>
          <p:nvGraphicFramePr>
            <p:cNvPr id="1028" name="Object 122"/>
            <p:cNvGraphicFramePr>
              <a:graphicFrameLocks noChangeAspect="1"/>
            </p:cNvGraphicFramePr>
            <p:nvPr>
              <p:extLst>
                <p:ext uri="{D42A27DB-BD31-4B8C-83A1-F6EECF244321}">
                  <p14:modId xmlns:p14="http://schemas.microsoft.com/office/powerpoint/2010/main" val="3487780193"/>
                </p:ext>
              </p:extLst>
            </p:nvPr>
          </p:nvGraphicFramePr>
          <p:xfrm>
            <a:off x="3814" y="654"/>
            <a:ext cx="1649" cy="1321"/>
          </p:xfrm>
          <a:graphic>
            <a:graphicData uri="http://schemas.openxmlformats.org/presentationml/2006/ole">
              <mc:AlternateContent xmlns:mc="http://schemas.openxmlformats.org/markup-compatibility/2006">
                <mc:Choice xmlns:v="urn:schemas-microsoft-com:vml" Requires="v">
                  <p:oleObj spid="_x0000_s14720" name="Clip" r:id="rId8" imgW="1092708" imgH="875081" progId="">
                    <p:embed/>
                  </p:oleObj>
                </mc:Choice>
                <mc:Fallback>
                  <p:oleObj name="Clip" r:id="rId8" imgW="1092708" imgH="875081" progId="">
                    <p:embed/>
                    <p:pic>
                      <p:nvPicPr>
                        <p:cNvPr id="0" name="Object 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4" y="654"/>
                          <a:ext cx="1649" cy="1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23"/>
            <p:cNvGraphicFramePr>
              <a:graphicFrameLocks noChangeAspect="1"/>
            </p:cNvGraphicFramePr>
            <p:nvPr>
              <p:extLst>
                <p:ext uri="{D42A27DB-BD31-4B8C-83A1-F6EECF244321}">
                  <p14:modId xmlns:p14="http://schemas.microsoft.com/office/powerpoint/2010/main" val="4061410308"/>
                </p:ext>
              </p:extLst>
            </p:nvPr>
          </p:nvGraphicFramePr>
          <p:xfrm>
            <a:off x="153" y="557"/>
            <a:ext cx="1649" cy="1321"/>
          </p:xfrm>
          <a:graphic>
            <a:graphicData uri="http://schemas.openxmlformats.org/presentationml/2006/ole">
              <mc:AlternateContent xmlns:mc="http://schemas.openxmlformats.org/markup-compatibility/2006">
                <mc:Choice xmlns:v="urn:schemas-microsoft-com:vml" Requires="v">
                  <p:oleObj spid="_x0000_s14721" name="Clip" r:id="rId10" imgW="1092708" imgH="875081" progId="">
                    <p:embed/>
                  </p:oleObj>
                </mc:Choice>
                <mc:Fallback>
                  <p:oleObj name="Clip" r:id="rId10" imgW="1092708" imgH="875081" progId="">
                    <p:embed/>
                    <p:pic>
                      <p:nvPicPr>
                        <p:cNvPr id="0" name="Object 1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 y="557"/>
                          <a:ext cx="1649" cy="1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0" name="Freeform 124"/>
            <p:cNvSpPr>
              <a:spLocks/>
            </p:cNvSpPr>
            <p:nvPr/>
          </p:nvSpPr>
          <p:spPr bwMode="auto">
            <a:xfrm>
              <a:off x="5524" y="1563"/>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051" name="Freeform 125"/>
            <p:cNvSpPr>
              <a:spLocks/>
            </p:cNvSpPr>
            <p:nvPr/>
          </p:nvSpPr>
          <p:spPr bwMode="auto">
            <a:xfrm>
              <a:off x="5033" y="1746"/>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052" name="Freeform 126"/>
            <p:cNvSpPr>
              <a:spLocks/>
            </p:cNvSpPr>
            <p:nvPr/>
          </p:nvSpPr>
          <p:spPr bwMode="auto">
            <a:xfrm>
              <a:off x="5366" y="1673"/>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053" name="Freeform 127"/>
            <p:cNvSpPr>
              <a:spLocks/>
            </p:cNvSpPr>
            <p:nvPr/>
          </p:nvSpPr>
          <p:spPr bwMode="auto">
            <a:xfrm>
              <a:off x="5411" y="1529"/>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054" name="Freeform 128"/>
            <p:cNvSpPr>
              <a:spLocks/>
            </p:cNvSpPr>
            <p:nvPr/>
          </p:nvSpPr>
          <p:spPr bwMode="auto">
            <a:xfrm>
              <a:off x="5144" y="1619"/>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055" name="Freeform 129"/>
            <p:cNvSpPr>
              <a:spLocks/>
            </p:cNvSpPr>
            <p:nvPr/>
          </p:nvSpPr>
          <p:spPr bwMode="auto">
            <a:xfrm>
              <a:off x="5247" y="1460"/>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056" name="Freeform 130"/>
            <p:cNvSpPr>
              <a:spLocks/>
            </p:cNvSpPr>
            <p:nvPr/>
          </p:nvSpPr>
          <p:spPr bwMode="auto">
            <a:xfrm>
              <a:off x="5277" y="1590"/>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057" name="Freeform 131"/>
            <p:cNvSpPr>
              <a:spLocks/>
            </p:cNvSpPr>
            <p:nvPr/>
          </p:nvSpPr>
          <p:spPr bwMode="auto">
            <a:xfrm>
              <a:off x="4979" y="1963"/>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058" name="Freeform 132"/>
            <p:cNvSpPr>
              <a:spLocks/>
            </p:cNvSpPr>
            <p:nvPr/>
          </p:nvSpPr>
          <p:spPr bwMode="auto">
            <a:xfrm>
              <a:off x="4488" y="2146"/>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059" name="Freeform 133"/>
            <p:cNvSpPr>
              <a:spLocks/>
            </p:cNvSpPr>
            <p:nvPr/>
          </p:nvSpPr>
          <p:spPr bwMode="auto">
            <a:xfrm>
              <a:off x="4821" y="2073"/>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060" name="Freeform 134"/>
            <p:cNvSpPr>
              <a:spLocks/>
            </p:cNvSpPr>
            <p:nvPr/>
          </p:nvSpPr>
          <p:spPr bwMode="auto">
            <a:xfrm>
              <a:off x="4866" y="1929"/>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061" name="Freeform 135"/>
            <p:cNvSpPr>
              <a:spLocks/>
            </p:cNvSpPr>
            <p:nvPr/>
          </p:nvSpPr>
          <p:spPr bwMode="auto">
            <a:xfrm>
              <a:off x="4599" y="2019"/>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062" name="Freeform 136"/>
            <p:cNvSpPr>
              <a:spLocks/>
            </p:cNvSpPr>
            <p:nvPr/>
          </p:nvSpPr>
          <p:spPr bwMode="auto">
            <a:xfrm>
              <a:off x="4702" y="1860"/>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063" name="Freeform 137"/>
            <p:cNvSpPr>
              <a:spLocks/>
            </p:cNvSpPr>
            <p:nvPr/>
          </p:nvSpPr>
          <p:spPr bwMode="auto">
            <a:xfrm>
              <a:off x="4732" y="1990"/>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064" name="Freeform 138"/>
            <p:cNvSpPr>
              <a:spLocks/>
            </p:cNvSpPr>
            <p:nvPr/>
          </p:nvSpPr>
          <p:spPr bwMode="auto">
            <a:xfrm>
              <a:off x="5513" y="1962"/>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065" name="Freeform 139"/>
            <p:cNvSpPr>
              <a:spLocks/>
            </p:cNvSpPr>
            <p:nvPr/>
          </p:nvSpPr>
          <p:spPr bwMode="auto">
            <a:xfrm>
              <a:off x="5022" y="2145"/>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066" name="Freeform 140"/>
            <p:cNvSpPr>
              <a:spLocks/>
            </p:cNvSpPr>
            <p:nvPr/>
          </p:nvSpPr>
          <p:spPr bwMode="auto">
            <a:xfrm>
              <a:off x="5355" y="2072"/>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067" name="Freeform 141"/>
            <p:cNvSpPr>
              <a:spLocks/>
            </p:cNvSpPr>
            <p:nvPr/>
          </p:nvSpPr>
          <p:spPr bwMode="auto">
            <a:xfrm>
              <a:off x="5400" y="1928"/>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068" name="Freeform 142"/>
            <p:cNvSpPr>
              <a:spLocks/>
            </p:cNvSpPr>
            <p:nvPr/>
          </p:nvSpPr>
          <p:spPr bwMode="auto">
            <a:xfrm>
              <a:off x="5133" y="2018"/>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069" name="Freeform 143"/>
            <p:cNvSpPr>
              <a:spLocks/>
            </p:cNvSpPr>
            <p:nvPr/>
          </p:nvSpPr>
          <p:spPr bwMode="auto">
            <a:xfrm>
              <a:off x="5236" y="1859"/>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070" name="Freeform 144"/>
            <p:cNvSpPr>
              <a:spLocks/>
            </p:cNvSpPr>
            <p:nvPr/>
          </p:nvSpPr>
          <p:spPr bwMode="auto">
            <a:xfrm>
              <a:off x="5266" y="1989"/>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071" name="Freeform 145"/>
            <p:cNvSpPr>
              <a:spLocks/>
            </p:cNvSpPr>
            <p:nvPr/>
          </p:nvSpPr>
          <p:spPr bwMode="auto">
            <a:xfrm>
              <a:off x="1707" y="2210"/>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072" name="Freeform 146"/>
            <p:cNvSpPr>
              <a:spLocks/>
            </p:cNvSpPr>
            <p:nvPr/>
          </p:nvSpPr>
          <p:spPr bwMode="auto">
            <a:xfrm>
              <a:off x="1216" y="2393"/>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073" name="Freeform 147"/>
            <p:cNvSpPr>
              <a:spLocks/>
            </p:cNvSpPr>
            <p:nvPr/>
          </p:nvSpPr>
          <p:spPr bwMode="auto">
            <a:xfrm>
              <a:off x="1549" y="2320"/>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074" name="Freeform 148"/>
            <p:cNvSpPr>
              <a:spLocks/>
            </p:cNvSpPr>
            <p:nvPr/>
          </p:nvSpPr>
          <p:spPr bwMode="auto">
            <a:xfrm>
              <a:off x="1594" y="2176"/>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075" name="Freeform 149"/>
            <p:cNvSpPr>
              <a:spLocks/>
            </p:cNvSpPr>
            <p:nvPr/>
          </p:nvSpPr>
          <p:spPr bwMode="auto">
            <a:xfrm>
              <a:off x="1327" y="2266"/>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076" name="Freeform 150"/>
            <p:cNvSpPr>
              <a:spLocks/>
            </p:cNvSpPr>
            <p:nvPr/>
          </p:nvSpPr>
          <p:spPr bwMode="auto">
            <a:xfrm>
              <a:off x="1430" y="2107"/>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077" name="Freeform 151"/>
            <p:cNvSpPr>
              <a:spLocks/>
            </p:cNvSpPr>
            <p:nvPr/>
          </p:nvSpPr>
          <p:spPr bwMode="auto">
            <a:xfrm>
              <a:off x="1460" y="2237"/>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078" name="Freeform 152"/>
            <p:cNvSpPr>
              <a:spLocks/>
            </p:cNvSpPr>
            <p:nvPr/>
          </p:nvSpPr>
          <p:spPr bwMode="auto">
            <a:xfrm>
              <a:off x="1179" y="2166"/>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079" name="Freeform 153"/>
            <p:cNvSpPr>
              <a:spLocks/>
            </p:cNvSpPr>
            <p:nvPr/>
          </p:nvSpPr>
          <p:spPr bwMode="auto">
            <a:xfrm>
              <a:off x="688" y="2349"/>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080" name="Freeform 154"/>
            <p:cNvSpPr>
              <a:spLocks/>
            </p:cNvSpPr>
            <p:nvPr/>
          </p:nvSpPr>
          <p:spPr bwMode="auto">
            <a:xfrm>
              <a:off x="1021" y="2276"/>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081" name="Freeform 155"/>
            <p:cNvSpPr>
              <a:spLocks/>
            </p:cNvSpPr>
            <p:nvPr/>
          </p:nvSpPr>
          <p:spPr bwMode="auto">
            <a:xfrm>
              <a:off x="1066" y="2132"/>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082" name="Freeform 156"/>
            <p:cNvSpPr>
              <a:spLocks/>
            </p:cNvSpPr>
            <p:nvPr/>
          </p:nvSpPr>
          <p:spPr bwMode="auto">
            <a:xfrm>
              <a:off x="799" y="2222"/>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083" name="Freeform 157"/>
            <p:cNvSpPr>
              <a:spLocks/>
            </p:cNvSpPr>
            <p:nvPr/>
          </p:nvSpPr>
          <p:spPr bwMode="auto">
            <a:xfrm>
              <a:off x="902" y="2063"/>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084" name="Freeform 158"/>
            <p:cNvSpPr>
              <a:spLocks/>
            </p:cNvSpPr>
            <p:nvPr/>
          </p:nvSpPr>
          <p:spPr bwMode="auto">
            <a:xfrm>
              <a:off x="932" y="2193"/>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085" name="Freeform 159"/>
            <p:cNvSpPr>
              <a:spLocks/>
            </p:cNvSpPr>
            <p:nvPr/>
          </p:nvSpPr>
          <p:spPr bwMode="auto">
            <a:xfrm>
              <a:off x="653" y="2141"/>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086" name="Freeform 160"/>
            <p:cNvSpPr>
              <a:spLocks/>
            </p:cNvSpPr>
            <p:nvPr/>
          </p:nvSpPr>
          <p:spPr bwMode="auto">
            <a:xfrm>
              <a:off x="162" y="2324"/>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087" name="Freeform 161"/>
            <p:cNvSpPr>
              <a:spLocks/>
            </p:cNvSpPr>
            <p:nvPr/>
          </p:nvSpPr>
          <p:spPr bwMode="auto">
            <a:xfrm>
              <a:off x="495" y="2251"/>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088" name="Freeform 162"/>
            <p:cNvSpPr>
              <a:spLocks/>
            </p:cNvSpPr>
            <p:nvPr/>
          </p:nvSpPr>
          <p:spPr bwMode="auto">
            <a:xfrm>
              <a:off x="540" y="2107"/>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089" name="Freeform 163"/>
            <p:cNvSpPr>
              <a:spLocks/>
            </p:cNvSpPr>
            <p:nvPr/>
          </p:nvSpPr>
          <p:spPr bwMode="auto">
            <a:xfrm>
              <a:off x="273" y="2197"/>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090" name="Freeform 164"/>
            <p:cNvSpPr>
              <a:spLocks/>
            </p:cNvSpPr>
            <p:nvPr/>
          </p:nvSpPr>
          <p:spPr bwMode="auto">
            <a:xfrm>
              <a:off x="376" y="2038"/>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091" name="Freeform 165"/>
            <p:cNvSpPr>
              <a:spLocks/>
            </p:cNvSpPr>
            <p:nvPr/>
          </p:nvSpPr>
          <p:spPr bwMode="auto">
            <a:xfrm>
              <a:off x="406" y="2168"/>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092" name="Freeform 166"/>
            <p:cNvSpPr>
              <a:spLocks/>
            </p:cNvSpPr>
            <p:nvPr/>
          </p:nvSpPr>
          <p:spPr bwMode="auto">
            <a:xfrm>
              <a:off x="4187" y="2183"/>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093" name="Freeform 167"/>
            <p:cNvSpPr>
              <a:spLocks/>
            </p:cNvSpPr>
            <p:nvPr/>
          </p:nvSpPr>
          <p:spPr bwMode="auto">
            <a:xfrm>
              <a:off x="4029" y="2293"/>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094" name="Freeform 168"/>
            <p:cNvSpPr>
              <a:spLocks/>
            </p:cNvSpPr>
            <p:nvPr/>
          </p:nvSpPr>
          <p:spPr bwMode="auto">
            <a:xfrm>
              <a:off x="4074" y="2149"/>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095" name="Freeform 169"/>
            <p:cNvSpPr>
              <a:spLocks/>
            </p:cNvSpPr>
            <p:nvPr/>
          </p:nvSpPr>
          <p:spPr bwMode="auto">
            <a:xfrm>
              <a:off x="3807" y="2239"/>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096" name="Freeform 170"/>
            <p:cNvSpPr>
              <a:spLocks/>
            </p:cNvSpPr>
            <p:nvPr/>
          </p:nvSpPr>
          <p:spPr bwMode="auto">
            <a:xfrm>
              <a:off x="3910" y="2080"/>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097" name="Freeform 171"/>
            <p:cNvSpPr>
              <a:spLocks/>
            </p:cNvSpPr>
            <p:nvPr/>
          </p:nvSpPr>
          <p:spPr bwMode="auto">
            <a:xfrm>
              <a:off x="3940" y="2210"/>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098" name="Freeform 172"/>
            <p:cNvSpPr>
              <a:spLocks/>
            </p:cNvSpPr>
            <p:nvPr/>
          </p:nvSpPr>
          <p:spPr bwMode="auto">
            <a:xfrm>
              <a:off x="4926" y="2331"/>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099" name="Freeform 173"/>
            <p:cNvSpPr>
              <a:spLocks/>
            </p:cNvSpPr>
            <p:nvPr/>
          </p:nvSpPr>
          <p:spPr bwMode="auto">
            <a:xfrm>
              <a:off x="4435" y="2514"/>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00" name="Freeform 174"/>
            <p:cNvSpPr>
              <a:spLocks/>
            </p:cNvSpPr>
            <p:nvPr/>
          </p:nvSpPr>
          <p:spPr bwMode="auto">
            <a:xfrm>
              <a:off x="4768" y="2441"/>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01" name="Freeform 175"/>
            <p:cNvSpPr>
              <a:spLocks/>
            </p:cNvSpPr>
            <p:nvPr/>
          </p:nvSpPr>
          <p:spPr bwMode="auto">
            <a:xfrm>
              <a:off x="4813" y="2297"/>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02" name="Freeform 176"/>
            <p:cNvSpPr>
              <a:spLocks/>
            </p:cNvSpPr>
            <p:nvPr/>
          </p:nvSpPr>
          <p:spPr bwMode="auto">
            <a:xfrm>
              <a:off x="4546" y="2387"/>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03" name="Freeform 177"/>
            <p:cNvSpPr>
              <a:spLocks/>
            </p:cNvSpPr>
            <p:nvPr/>
          </p:nvSpPr>
          <p:spPr bwMode="auto">
            <a:xfrm>
              <a:off x="4649" y="2228"/>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04" name="Freeform 178"/>
            <p:cNvSpPr>
              <a:spLocks/>
            </p:cNvSpPr>
            <p:nvPr/>
          </p:nvSpPr>
          <p:spPr bwMode="auto">
            <a:xfrm>
              <a:off x="4679" y="2358"/>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05" name="Freeform 179"/>
            <p:cNvSpPr>
              <a:spLocks/>
            </p:cNvSpPr>
            <p:nvPr/>
          </p:nvSpPr>
          <p:spPr bwMode="auto">
            <a:xfrm>
              <a:off x="5485" y="2413"/>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06" name="Freeform 180"/>
            <p:cNvSpPr>
              <a:spLocks/>
            </p:cNvSpPr>
            <p:nvPr/>
          </p:nvSpPr>
          <p:spPr bwMode="auto">
            <a:xfrm>
              <a:off x="4994" y="2596"/>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07" name="Freeform 181"/>
            <p:cNvSpPr>
              <a:spLocks/>
            </p:cNvSpPr>
            <p:nvPr/>
          </p:nvSpPr>
          <p:spPr bwMode="auto">
            <a:xfrm>
              <a:off x="5327" y="2523"/>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08" name="Freeform 182"/>
            <p:cNvSpPr>
              <a:spLocks/>
            </p:cNvSpPr>
            <p:nvPr/>
          </p:nvSpPr>
          <p:spPr bwMode="auto">
            <a:xfrm>
              <a:off x="5372" y="2379"/>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09" name="Freeform 183"/>
            <p:cNvSpPr>
              <a:spLocks/>
            </p:cNvSpPr>
            <p:nvPr/>
          </p:nvSpPr>
          <p:spPr bwMode="auto">
            <a:xfrm>
              <a:off x="5105" y="2469"/>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10" name="Freeform 184"/>
            <p:cNvSpPr>
              <a:spLocks/>
            </p:cNvSpPr>
            <p:nvPr/>
          </p:nvSpPr>
          <p:spPr bwMode="auto">
            <a:xfrm>
              <a:off x="5208" y="2310"/>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11" name="Freeform 185"/>
            <p:cNvSpPr>
              <a:spLocks/>
            </p:cNvSpPr>
            <p:nvPr/>
          </p:nvSpPr>
          <p:spPr bwMode="auto">
            <a:xfrm>
              <a:off x="5238" y="2440"/>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12" name="Freeform 186"/>
            <p:cNvSpPr>
              <a:spLocks/>
            </p:cNvSpPr>
            <p:nvPr/>
          </p:nvSpPr>
          <p:spPr bwMode="auto">
            <a:xfrm>
              <a:off x="1162" y="2553"/>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13" name="Freeform 187"/>
            <p:cNvSpPr>
              <a:spLocks/>
            </p:cNvSpPr>
            <p:nvPr/>
          </p:nvSpPr>
          <p:spPr bwMode="auto">
            <a:xfrm>
              <a:off x="671" y="2736"/>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14" name="Freeform 188"/>
            <p:cNvSpPr>
              <a:spLocks/>
            </p:cNvSpPr>
            <p:nvPr/>
          </p:nvSpPr>
          <p:spPr bwMode="auto">
            <a:xfrm>
              <a:off x="1004" y="2663"/>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15" name="Freeform 189"/>
            <p:cNvSpPr>
              <a:spLocks/>
            </p:cNvSpPr>
            <p:nvPr/>
          </p:nvSpPr>
          <p:spPr bwMode="auto">
            <a:xfrm>
              <a:off x="1049" y="2519"/>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16" name="Freeform 190"/>
            <p:cNvSpPr>
              <a:spLocks/>
            </p:cNvSpPr>
            <p:nvPr/>
          </p:nvSpPr>
          <p:spPr bwMode="auto">
            <a:xfrm>
              <a:off x="782" y="2609"/>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17" name="Freeform 191"/>
            <p:cNvSpPr>
              <a:spLocks/>
            </p:cNvSpPr>
            <p:nvPr/>
          </p:nvSpPr>
          <p:spPr bwMode="auto">
            <a:xfrm>
              <a:off x="885" y="2450"/>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18" name="Freeform 192"/>
            <p:cNvSpPr>
              <a:spLocks/>
            </p:cNvSpPr>
            <p:nvPr/>
          </p:nvSpPr>
          <p:spPr bwMode="auto">
            <a:xfrm>
              <a:off x="915" y="2580"/>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19" name="Freeform 193"/>
            <p:cNvSpPr>
              <a:spLocks/>
            </p:cNvSpPr>
            <p:nvPr/>
          </p:nvSpPr>
          <p:spPr bwMode="auto">
            <a:xfrm>
              <a:off x="644" y="2495"/>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20" name="Freeform 194"/>
            <p:cNvSpPr>
              <a:spLocks/>
            </p:cNvSpPr>
            <p:nvPr/>
          </p:nvSpPr>
          <p:spPr bwMode="auto">
            <a:xfrm>
              <a:off x="153" y="2678"/>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21" name="Freeform 195"/>
            <p:cNvSpPr>
              <a:spLocks/>
            </p:cNvSpPr>
            <p:nvPr/>
          </p:nvSpPr>
          <p:spPr bwMode="auto">
            <a:xfrm>
              <a:off x="486" y="2605"/>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22" name="Freeform 196"/>
            <p:cNvSpPr>
              <a:spLocks/>
            </p:cNvSpPr>
            <p:nvPr/>
          </p:nvSpPr>
          <p:spPr bwMode="auto">
            <a:xfrm>
              <a:off x="531" y="2461"/>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23" name="Freeform 197"/>
            <p:cNvSpPr>
              <a:spLocks/>
            </p:cNvSpPr>
            <p:nvPr/>
          </p:nvSpPr>
          <p:spPr bwMode="auto">
            <a:xfrm>
              <a:off x="264" y="2551"/>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24" name="Freeform 198"/>
            <p:cNvSpPr>
              <a:spLocks/>
            </p:cNvSpPr>
            <p:nvPr/>
          </p:nvSpPr>
          <p:spPr bwMode="auto">
            <a:xfrm>
              <a:off x="367" y="2392"/>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25" name="Freeform 199"/>
            <p:cNvSpPr>
              <a:spLocks/>
            </p:cNvSpPr>
            <p:nvPr/>
          </p:nvSpPr>
          <p:spPr bwMode="auto">
            <a:xfrm>
              <a:off x="397" y="2522"/>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26" name="Freeform 200"/>
            <p:cNvSpPr>
              <a:spLocks/>
            </p:cNvSpPr>
            <p:nvPr/>
          </p:nvSpPr>
          <p:spPr bwMode="auto">
            <a:xfrm>
              <a:off x="1170" y="2873"/>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27" name="Freeform 201"/>
            <p:cNvSpPr>
              <a:spLocks/>
            </p:cNvSpPr>
            <p:nvPr/>
          </p:nvSpPr>
          <p:spPr bwMode="auto">
            <a:xfrm>
              <a:off x="679" y="3056"/>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28" name="Freeform 202"/>
            <p:cNvSpPr>
              <a:spLocks/>
            </p:cNvSpPr>
            <p:nvPr/>
          </p:nvSpPr>
          <p:spPr bwMode="auto">
            <a:xfrm>
              <a:off x="1012" y="2983"/>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29" name="Freeform 203"/>
            <p:cNvSpPr>
              <a:spLocks/>
            </p:cNvSpPr>
            <p:nvPr/>
          </p:nvSpPr>
          <p:spPr bwMode="auto">
            <a:xfrm>
              <a:off x="1057" y="2839"/>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30" name="Freeform 204"/>
            <p:cNvSpPr>
              <a:spLocks/>
            </p:cNvSpPr>
            <p:nvPr/>
          </p:nvSpPr>
          <p:spPr bwMode="auto">
            <a:xfrm>
              <a:off x="790" y="2929"/>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31" name="Freeform 205"/>
            <p:cNvSpPr>
              <a:spLocks/>
            </p:cNvSpPr>
            <p:nvPr/>
          </p:nvSpPr>
          <p:spPr bwMode="auto">
            <a:xfrm>
              <a:off x="893" y="2770"/>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32" name="Freeform 206"/>
            <p:cNvSpPr>
              <a:spLocks/>
            </p:cNvSpPr>
            <p:nvPr/>
          </p:nvSpPr>
          <p:spPr bwMode="auto">
            <a:xfrm>
              <a:off x="923" y="2900"/>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33" name="Freeform 207"/>
            <p:cNvSpPr>
              <a:spLocks/>
            </p:cNvSpPr>
            <p:nvPr/>
          </p:nvSpPr>
          <p:spPr bwMode="auto">
            <a:xfrm>
              <a:off x="5502" y="2799"/>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34" name="Freeform 208"/>
            <p:cNvSpPr>
              <a:spLocks/>
            </p:cNvSpPr>
            <p:nvPr/>
          </p:nvSpPr>
          <p:spPr bwMode="auto">
            <a:xfrm>
              <a:off x="5011" y="2982"/>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35" name="Freeform 209"/>
            <p:cNvSpPr>
              <a:spLocks/>
            </p:cNvSpPr>
            <p:nvPr/>
          </p:nvSpPr>
          <p:spPr bwMode="auto">
            <a:xfrm>
              <a:off x="5344" y="2909"/>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36" name="Freeform 210"/>
            <p:cNvSpPr>
              <a:spLocks/>
            </p:cNvSpPr>
            <p:nvPr/>
          </p:nvSpPr>
          <p:spPr bwMode="auto">
            <a:xfrm>
              <a:off x="5389" y="2765"/>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37" name="Freeform 211"/>
            <p:cNvSpPr>
              <a:spLocks/>
            </p:cNvSpPr>
            <p:nvPr/>
          </p:nvSpPr>
          <p:spPr bwMode="auto">
            <a:xfrm>
              <a:off x="5122" y="2855"/>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38" name="Freeform 212"/>
            <p:cNvSpPr>
              <a:spLocks/>
            </p:cNvSpPr>
            <p:nvPr/>
          </p:nvSpPr>
          <p:spPr bwMode="auto">
            <a:xfrm>
              <a:off x="5225" y="2696"/>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39" name="Freeform 213"/>
            <p:cNvSpPr>
              <a:spLocks/>
            </p:cNvSpPr>
            <p:nvPr/>
          </p:nvSpPr>
          <p:spPr bwMode="auto">
            <a:xfrm>
              <a:off x="5255" y="2826"/>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40" name="Freeform 214"/>
            <p:cNvSpPr>
              <a:spLocks/>
            </p:cNvSpPr>
            <p:nvPr/>
          </p:nvSpPr>
          <p:spPr bwMode="auto">
            <a:xfrm>
              <a:off x="4853" y="2799"/>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41" name="Freeform 215"/>
            <p:cNvSpPr>
              <a:spLocks/>
            </p:cNvSpPr>
            <p:nvPr/>
          </p:nvSpPr>
          <p:spPr bwMode="auto">
            <a:xfrm>
              <a:off x="4695" y="2909"/>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42" name="Freeform 216"/>
            <p:cNvSpPr>
              <a:spLocks/>
            </p:cNvSpPr>
            <p:nvPr/>
          </p:nvSpPr>
          <p:spPr bwMode="auto">
            <a:xfrm>
              <a:off x="4740" y="2765"/>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43" name="Freeform 217"/>
            <p:cNvSpPr>
              <a:spLocks/>
            </p:cNvSpPr>
            <p:nvPr/>
          </p:nvSpPr>
          <p:spPr bwMode="auto">
            <a:xfrm>
              <a:off x="4576" y="2696"/>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44" name="Freeform 218"/>
            <p:cNvSpPr>
              <a:spLocks/>
            </p:cNvSpPr>
            <p:nvPr/>
          </p:nvSpPr>
          <p:spPr bwMode="auto">
            <a:xfrm>
              <a:off x="4606" y="2826"/>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sp>
          <p:nvSpPr>
            <p:cNvPr id="1145" name="Freeform 219"/>
            <p:cNvSpPr>
              <a:spLocks/>
            </p:cNvSpPr>
            <p:nvPr/>
          </p:nvSpPr>
          <p:spPr bwMode="auto">
            <a:xfrm>
              <a:off x="594" y="2881"/>
              <a:ext cx="68" cy="75"/>
            </a:xfrm>
            <a:custGeom>
              <a:avLst/>
              <a:gdLst>
                <a:gd name="T0" fmla="*/ 43 w 68"/>
                <a:gd name="T1" fmla="*/ 7 h 75"/>
                <a:gd name="T2" fmla="*/ 34 w 68"/>
                <a:gd name="T3" fmla="*/ 13 h 75"/>
                <a:gd name="T4" fmla="*/ 24 w 68"/>
                <a:gd name="T5" fmla="*/ 18 h 75"/>
                <a:gd name="T6" fmla="*/ 16 w 68"/>
                <a:gd name="T7" fmla="*/ 27 h 75"/>
                <a:gd name="T8" fmla="*/ 7 w 68"/>
                <a:gd name="T9" fmla="*/ 35 h 75"/>
                <a:gd name="T10" fmla="*/ 2 w 68"/>
                <a:gd name="T11" fmla="*/ 43 h 75"/>
                <a:gd name="T12" fmla="*/ 0 w 68"/>
                <a:gd name="T13" fmla="*/ 52 h 75"/>
                <a:gd name="T14" fmla="*/ 3 w 68"/>
                <a:gd name="T15" fmla="*/ 61 h 75"/>
                <a:gd name="T16" fmla="*/ 9 w 68"/>
                <a:gd name="T17" fmla="*/ 70 h 75"/>
                <a:gd name="T18" fmla="*/ 17 w 68"/>
                <a:gd name="T19" fmla="*/ 74 h 75"/>
                <a:gd name="T20" fmla="*/ 27 w 68"/>
                <a:gd name="T21" fmla="*/ 75 h 75"/>
                <a:gd name="T22" fmla="*/ 36 w 68"/>
                <a:gd name="T23" fmla="*/ 72 h 75"/>
                <a:gd name="T24" fmla="*/ 45 w 68"/>
                <a:gd name="T25" fmla="*/ 67 h 75"/>
                <a:gd name="T26" fmla="*/ 51 w 68"/>
                <a:gd name="T27" fmla="*/ 56 h 75"/>
                <a:gd name="T28" fmla="*/ 57 w 68"/>
                <a:gd name="T29" fmla="*/ 46 h 75"/>
                <a:gd name="T30" fmla="*/ 61 w 68"/>
                <a:gd name="T31" fmla="*/ 35 h 75"/>
                <a:gd name="T32" fmla="*/ 65 w 68"/>
                <a:gd name="T33" fmla="*/ 24 h 75"/>
                <a:gd name="T34" fmla="*/ 68 w 68"/>
                <a:gd name="T35" fmla="*/ 18 h 75"/>
                <a:gd name="T36" fmla="*/ 68 w 68"/>
                <a:gd name="T37" fmla="*/ 13 h 75"/>
                <a:gd name="T38" fmla="*/ 65 w 68"/>
                <a:gd name="T39" fmla="*/ 7 h 75"/>
                <a:gd name="T40" fmla="*/ 61 w 68"/>
                <a:gd name="T41" fmla="*/ 3 h 75"/>
                <a:gd name="T42" fmla="*/ 56 w 68"/>
                <a:gd name="T43" fmla="*/ 0 h 75"/>
                <a:gd name="T44" fmla="*/ 50 w 68"/>
                <a:gd name="T45" fmla="*/ 0 h 75"/>
                <a:gd name="T46" fmla="*/ 43 w 68"/>
                <a:gd name="T47" fmla="*/ 2 h 75"/>
                <a:gd name="T48" fmla="*/ 39 w 68"/>
                <a:gd name="T49" fmla="*/ 6 h 75"/>
                <a:gd name="T50" fmla="*/ 43 w 68"/>
                <a:gd name="T51" fmla="*/ 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75"/>
                <a:gd name="T80" fmla="*/ 68 w 6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75">
                  <a:moveTo>
                    <a:pt x="43" y="7"/>
                  </a:moveTo>
                  <a:lnTo>
                    <a:pt x="34" y="13"/>
                  </a:lnTo>
                  <a:lnTo>
                    <a:pt x="24" y="18"/>
                  </a:lnTo>
                  <a:lnTo>
                    <a:pt x="16" y="27"/>
                  </a:lnTo>
                  <a:lnTo>
                    <a:pt x="7" y="35"/>
                  </a:lnTo>
                  <a:lnTo>
                    <a:pt x="2" y="43"/>
                  </a:lnTo>
                  <a:lnTo>
                    <a:pt x="0" y="52"/>
                  </a:lnTo>
                  <a:lnTo>
                    <a:pt x="3" y="61"/>
                  </a:lnTo>
                  <a:lnTo>
                    <a:pt x="9" y="70"/>
                  </a:lnTo>
                  <a:lnTo>
                    <a:pt x="17" y="74"/>
                  </a:lnTo>
                  <a:lnTo>
                    <a:pt x="27" y="75"/>
                  </a:lnTo>
                  <a:lnTo>
                    <a:pt x="36" y="72"/>
                  </a:lnTo>
                  <a:lnTo>
                    <a:pt x="45" y="67"/>
                  </a:lnTo>
                  <a:lnTo>
                    <a:pt x="51" y="56"/>
                  </a:lnTo>
                  <a:lnTo>
                    <a:pt x="57" y="46"/>
                  </a:lnTo>
                  <a:lnTo>
                    <a:pt x="61" y="35"/>
                  </a:lnTo>
                  <a:lnTo>
                    <a:pt x="65" y="24"/>
                  </a:lnTo>
                  <a:lnTo>
                    <a:pt x="68" y="18"/>
                  </a:lnTo>
                  <a:lnTo>
                    <a:pt x="68" y="13"/>
                  </a:lnTo>
                  <a:lnTo>
                    <a:pt x="65" y="7"/>
                  </a:lnTo>
                  <a:lnTo>
                    <a:pt x="61" y="3"/>
                  </a:lnTo>
                  <a:lnTo>
                    <a:pt x="56" y="0"/>
                  </a:lnTo>
                  <a:lnTo>
                    <a:pt x="50" y="0"/>
                  </a:lnTo>
                  <a:lnTo>
                    <a:pt x="43" y="2"/>
                  </a:lnTo>
                  <a:lnTo>
                    <a:pt x="39" y="6"/>
                  </a:lnTo>
                  <a:lnTo>
                    <a:pt x="43" y="7"/>
                  </a:lnTo>
                  <a:close/>
                </a:path>
              </a:pathLst>
            </a:custGeom>
            <a:solidFill>
              <a:srgbClr val="1E99EA"/>
            </a:solidFill>
            <a:ln w="9525">
              <a:noFill/>
              <a:round/>
              <a:headEnd/>
              <a:tailEnd/>
            </a:ln>
          </p:spPr>
          <p:txBody>
            <a:bodyPr/>
            <a:lstStyle/>
            <a:p>
              <a:endParaRPr lang="es-ES"/>
            </a:p>
          </p:txBody>
        </p:sp>
        <p:sp>
          <p:nvSpPr>
            <p:cNvPr id="1146" name="Freeform 220"/>
            <p:cNvSpPr>
              <a:spLocks/>
            </p:cNvSpPr>
            <p:nvPr/>
          </p:nvSpPr>
          <p:spPr bwMode="auto">
            <a:xfrm>
              <a:off x="103" y="3064"/>
              <a:ext cx="66" cy="74"/>
            </a:xfrm>
            <a:custGeom>
              <a:avLst/>
              <a:gdLst>
                <a:gd name="T0" fmla="*/ 43 w 66"/>
                <a:gd name="T1" fmla="*/ 7 h 74"/>
                <a:gd name="T2" fmla="*/ 32 w 66"/>
                <a:gd name="T3" fmla="*/ 12 h 74"/>
                <a:gd name="T4" fmla="*/ 22 w 66"/>
                <a:gd name="T5" fmla="*/ 18 h 74"/>
                <a:gd name="T6" fmla="*/ 14 w 66"/>
                <a:gd name="T7" fmla="*/ 26 h 74"/>
                <a:gd name="T8" fmla="*/ 6 w 66"/>
                <a:gd name="T9" fmla="*/ 34 h 74"/>
                <a:gd name="T10" fmla="*/ 2 w 66"/>
                <a:gd name="T11" fmla="*/ 42 h 74"/>
                <a:gd name="T12" fmla="*/ 0 w 66"/>
                <a:gd name="T13" fmla="*/ 52 h 74"/>
                <a:gd name="T14" fmla="*/ 2 w 66"/>
                <a:gd name="T15" fmla="*/ 62 h 74"/>
                <a:gd name="T16" fmla="*/ 8 w 66"/>
                <a:gd name="T17" fmla="*/ 69 h 74"/>
                <a:gd name="T18" fmla="*/ 17 w 66"/>
                <a:gd name="T19" fmla="*/ 73 h 74"/>
                <a:gd name="T20" fmla="*/ 26 w 66"/>
                <a:gd name="T21" fmla="*/ 74 h 74"/>
                <a:gd name="T22" fmla="*/ 35 w 66"/>
                <a:gd name="T23" fmla="*/ 71 h 74"/>
                <a:gd name="T24" fmla="*/ 43 w 66"/>
                <a:gd name="T25" fmla="*/ 66 h 74"/>
                <a:gd name="T26" fmla="*/ 50 w 66"/>
                <a:gd name="T27" fmla="*/ 56 h 74"/>
                <a:gd name="T28" fmla="*/ 55 w 66"/>
                <a:gd name="T29" fmla="*/ 45 h 74"/>
                <a:gd name="T30" fmla="*/ 59 w 66"/>
                <a:gd name="T31" fmla="*/ 34 h 74"/>
                <a:gd name="T32" fmla="*/ 64 w 66"/>
                <a:gd name="T33" fmla="*/ 23 h 74"/>
                <a:gd name="T34" fmla="*/ 66 w 66"/>
                <a:gd name="T35" fmla="*/ 18 h 74"/>
                <a:gd name="T36" fmla="*/ 66 w 66"/>
                <a:gd name="T37" fmla="*/ 12 h 74"/>
                <a:gd name="T38" fmla="*/ 64 w 66"/>
                <a:gd name="T39" fmla="*/ 7 h 74"/>
                <a:gd name="T40" fmla="*/ 59 w 66"/>
                <a:gd name="T41" fmla="*/ 2 h 74"/>
                <a:gd name="T42" fmla="*/ 54 w 66"/>
                <a:gd name="T43" fmla="*/ 0 h 74"/>
                <a:gd name="T44" fmla="*/ 48 w 66"/>
                <a:gd name="T45" fmla="*/ 0 h 74"/>
                <a:gd name="T46" fmla="*/ 43 w 66"/>
                <a:gd name="T47" fmla="*/ 2 h 74"/>
                <a:gd name="T48" fmla="*/ 39 w 66"/>
                <a:gd name="T49" fmla="*/ 7 h 74"/>
                <a:gd name="T50" fmla="*/ 43 w 66"/>
                <a:gd name="T51" fmla="*/ 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74"/>
                <a:gd name="T80" fmla="*/ 66 w 66"/>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74">
                  <a:moveTo>
                    <a:pt x="43" y="7"/>
                  </a:moveTo>
                  <a:lnTo>
                    <a:pt x="32" y="12"/>
                  </a:lnTo>
                  <a:lnTo>
                    <a:pt x="22" y="18"/>
                  </a:lnTo>
                  <a:lnTo>
                    <a:pt x="14" y="26"/>
                  </a:lnTo>
                  <a:lnTo>
                    <a:pt x="6" y="34"/>
                  </a:lnTo>
                  <a:lnTo>
                    <a:pt x="2" y="42"/>
                  </a:lnTo>
                  <a:lnTo>
                    <a:pt x="0" y="52"/>
                  </a:lnTo>
                  <a:lnTo>
                    <a:pt x="2" y="62"/>
                  </a:lnTo>
                  <a:lnTo>
                    <a:pt x="8" y="69"/>
                  </a:lnTo>
                  <a:lnTo>
                    <a:pt x="17" y="73"/>
                  </a:lnTo>
                  <a:lnTo>
                    <a:pt x="26" y="74"/>
                  </a:lnTo>
                  <a:lnTo>
                    <a:pt x="35" y="71"/>
                  </a:lnTo>
                  <a:lnTo>
                    <a:pt x="43" y="66"/>
                  </a:lnTo>
                  <a:lnTo>
                    <a:pt x="50" y="56"/>
                  </a:lnTo>
                  <a:lnTo>
                    <a:pt x="55" y="45"/>
                  </a:lnTo>
                  <a:lnTo>
                    <a:pt x="59" y="34"/>
                  </a:lnTo>
                  <a:lnTo>
                    <a:pt x="64" y="23"/>
                  </a:lnTo>
                  <a:lnTo>
                    <a:pt x="66" y="18"/>
                  </a:lnTo>
                  <a:lnTo>
                    <a:pt x="66" y="12"/>
                  </a:lnTo>
                  <a:lnTo>
                    <a:pt x="64" y="7"/>
                  </a:lnTo>
                  <a:lnTo>
                    <a:pt x="59" y="2"/>
                  </a:lnTo>
                  <a:lnTo>
                    <a:pt x="54" y="0"/>
                  </a:lnTo>
                  <a:lnTo>
                    <a:pt x="48" y="0"/>
                  </a:lnTo>
                  <a:lnTo>
                    <a:pt x="43" y="2"/>
                  </a:lnTo>
                  <a:lnTo>
                    <a:pt x="39" y="7"/>
                  </a:lnTo>
                  <a:lnTo>
                    <a:pt x="43" y="7"/>
                  </a:lnTo>
                  <a:close/>
                </a:path>
              </a:pathLst>
            </a:custGeom>
            <a:solidFill>
              <a:srgbClr val="1E99EA"/>
            </a:solidFill>
            <a:ln w="9525">
              <a:noFill/>
              <a:round/>
              <a:headEnd/>
              <a:tailEnd/>
            </a:ln>
          </p:spPr>
          <p:txBody>
            <a:bodyPr/>
            <a:lstStyle/>
            <a:p>
              <a:endParaRPr lang="es-ES"/>
            </a:p>
          </p:txBody>
        </p:sp>
        <p:sp>
          <p:nvSpPr>
            <p:cNvPr id="1147" name="Freeform 221"/>
            <p:cNvSpPr>
              <a:spLocks/>
            </p:cNvSpPr>
            <p:nvPr/>
          </p:nvSpPr>
          <p:spPr bwMode="auto">
            <a:xfrm>
              <a:off x="436" y="2991"/>
              <a:ext cx="51" cy="67"/>
            </a:xfrm>
            <a:custGeom>
              <a:avLst/>
              <a:gdLst>
                <a:gd name="T0" fmla="*/ 31 w 51"/>
                <a:gd name="T1" fmla="*/ 6 h 67"/>
                <a:gd name="T2" fmla="*/ 25 w 51"/>
                <a:gd name="T3" fmla="*/ 13 h 67"/>
                <a:gd name="T4" fmla="*/ 18 w 51"/>
                <a:gd name="T5" fmla="*/ 22 h 67"/>
                <a:gd name="T6" fmla="*/ 11 w 51"/>
                <a:gd name="T7" fmla="*/ 29 h 67"/>
                <a:gd name="T8" fmla="*/ 4 w 51"/>
                <a:gd name="T9" fmla="*/ 37 h 67"/>
                <a:gd name="T10" fmla="*/ 1 w 51"/>
                <a:gd name="T11" fmla="*/ 44 h 67"/>
                <a:gd name="T12" fmla="*/ 0 w 51"/>
                <a:gd name="T13" fmla="*/ 51 h 67"/>
                <a:gd name="T14" fmla="*/ 2 w 51"/>
                <a:gd name="T15" fmla="*/ 58 h 67"/>
                <a:gd name="T16" fmla="*/ 8 w 51"/>
                <a:gd name="T17" fmla="*/ 63 h 67"/>
                <a:gd name="T18" fmla="*/ 15 w 51"/>
                <a:gd name="T19" fmla="*/ 66 h 67"/>
                <a:gd name="T20" fmla="*/ 22 w 51"/>
                <a:gd name="T21" fmla="*/ 67 h 67"/>
                <a:gd name="T22" fmla="*/ 30 w 51"/>
                <a:gd name="T23" fmla="*/ 64 h 67"/>
                <a:gd name="T24" fmla="*/ 36 w 51"/>
                <a:gd name="T25" fmla="*/ 59 h 67"/>
                <a:gd name="T26" fmla="*/ 42 w 51"/>
                <a:gd name="T27" fmla="*/ 49 h 67"/>
                <a:gd name="T28" fmla="*/ 47 w 51"/>
                <a:gd name="T29" fmla="*/ 38 h 67"/>
                <a:gd name="T30" fmla="*/ 49 w 51"/>
                <a:gd name="T31" fmla="*/ 27 h 67"/>
                <a:gd name="T32" fmla="*/ 51 w 51"/>
                <a:gd name="T33" fmla="*/ 13 h 67"/>
                <a:gd name="T34" fmla="*/ 51 w 51"/>
                <a:gd name="T35" fmla="*/ 11 h 67"/>
                <a:gd name="T36" fmla="*/ 51 w 51"/>
                <a:gd name="T37" fmla="*/ 6 h 67"/>
                <a:gd name="T38" fmla="*/ 48 w 51"/>
                <a:gd name="T39" fmla="*/ 4 h 67"/>
                <a:gd name="T40" fmla="*/ 45 w 51"/>
                <a:gd name="T41" fmla="*/ 1 h 67"/>
                <a:gd name="T42" fmla="*/ 41 w 51"/>
                <a:gd name="T43" fmla="*/ 0 h 67"/>
                <a:gd name="T44" fmla="*/ 37 w 51"/>
                <a:gd name="T45" fmla="*/ 1 h 67"/>
                <a:gd name="T46" fmla="*/ 34 w 51"/>
                <a:gd name="T47" fmla="*/ 2 h 67"/>
                <a:gd name="T48" fmla="*/ 31 w 51"/>
                <a:gd name="T49" fmla="*/ 6 h 67"/>
                <a:gd name="T50" fmla="*/ 31 w 51"/>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7"/>
                <a:gd name="T80" fmla="*/ 51 w 51"/>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7">
                  <a:moveTo>
                    <a:pt x="31" y="6"/>
                  </a:moveTo>
                  <a:lnTo>
                    <a:pt x="25" y="13"/>
                  </a:lnTo>
                  <a:lnTo>
                    <a:pt x="18" y="22"/>
                  </a:lnTo>
                  <a:lnTo>
                    <a:pt x="11" y="29"/>
                  </a:lnTo>
                  <a:lnTo>
                    <a:pt x="4" y="37"/>
                  </a:lnTo>
                  <a:lnTo>
                    <a:pt x="1" y="44"/>
                  </a:lnTo>
                  <a:lnTo>
                    <a:pt x="0" y="51"/>
                  </a:lnTo>
                  <a:lnTo>
                    <a:pt x="2" y="58"/>
                  </a:lnTo>
                  <a:lnTo>
                    <a:pt x="8" y="63"/>
                  </a:lnTo>
                  <a:lnTo>
                    <a:pt x="15" y="66"/>
                  </a:lnTo>
                  <a:lnTo>
                    <a:pt x="22" y="67"/>
                  </a:lnTo>
                  <a:lnTo>
                    <a:pt x="30" y="64"/>
                  </a:lnTo>
                  <a:lnTo>
                    <a:pt x="36" y="59"/>
                  </a:lnTo>
                  <a:lnTo>
                    <a:pt x="42" y="49"/>
                  </a:lnTo>
                  <a:lnTo>
                    <a:pt x="47" y="38"/>
                  </a:lnTo>
                  <a:lnTo>
                    <a:pt x="49" y="27"/>
                  </a:lnTo>
                  <a:lnTo>
                    <a:pt x="51" y="13"/>
                  </a:lnTo>
                  <a:lnTo>
                    <a:pt x="51" y="11"/>
                  </a:lnTo>
                  <a:lnTo>
                    <a:pt x="51" y="6"/>
                  </a:lnTo>
                  <a:lnTo>
                    <a:pt x="48" y="4"/>
                  </a:lnTo>
                  <a:lnTo>
                    <a:pt x="45" y="1"/>
                  </a:lnTo>
                  <a:lnTo>
                    <a:pt x="41" y="0"/>
                  </a:lnTo>
                  <a:lnTo>
                    <a:pt x="37" y="1"/>
                  </a:lnTo>
                  <a:lnTo>
                    <a:pt x="34" y="2"/>
                  </a:lnTo>
                  <a:lnTo>
                    <a:pt x="31" y="6"/>
                  </a:lnTo>
                  <a:close/>
                </a:path>
              </a:pathLst>
            </a:custGeom>
            <a:solidFill>
              <a:srgbClr val="1E99EA"/>
            </a:solidFill>
            <a:ln w="9525">
              <a:noFill/>
              <a:round/>
              <a:headEnd/>
              <a:tailEnd/>
            </a:ln>
          </p:spPr>
          <p:txBody>
            <a:bodyPr/>
            <a:lstStyle/>
            <a:p>
              <a:endParaRPr lang="es-ES"/>
            </a:p>
          </p:txBody>
        </p:sp>
        <p:sp>
          <p:nvSpPr>
            <p:cNvPr id="1148" name="Freeform 222"/>
            <p:cNvSpPr>
              <a:spLocks/>
            </p:cNvSpPr>
            <p:nvPr/>
          </p:nvSpPr>
          <p:spPr bwMode="auto">
            <a:xfrm>
              <a:off x="481" y="2847"/>
              <a:ext cx="49" cy="58"/>
            </a:xfrm>
            <a:custGeom>
              <a:avLst/>
              <a:gdLst>
                <a:gd name="T0" fmla="*/ 28 w 49"/>
                <a:gd name="T1" fmla="*/ 6 h 58"/>
                <a:gd name="T2" fmla="*/ 22 w 49"/>
                <a:gd name="T3" fmla="*/ 12 h 58"/>
                <a:gd name="T4" fmla="*/ 17 w 49"/>
                <a:gd name="T5" fmla="*/ 19 h 58"/>
                <a:gd name="T6" fmla="*/ 10 w 49"/>
                <a:gd name="T7" fmla="*/ 26 h 58"/>
                <a:gd name="T8" fmla="*/ 3 w 49"/>
                <a:gd name="T9" fmla="*/ 33 h 58"/>
                <a:gd name="T10" fmla="*/ 0 w 49"/>
                <a:gd name="T11" fmla="*/ 39 h 58"/>
                <a:gd name="T12" fmla="*/ 0 w 49"/>
                <a:gd name="T13" fmla="*/ 44 h 58"/>
                <a:gd name="T14" fmla="*/ 2 w 49"/>
                <a:gd name="T15" fmla="*/ 51 h 58"/>
                <a:gd name="T16" fmla="*/ 6 w 49"/>
                <a:gd name="T17" fmla="*/ 55 h 58"/>
                <a:gd name="T18" fmla="*/ 11 w 49"/>
                <a:gd name="T19" fmla="*/ 58 h 58"/>
                <a:gd name="T20" fmla="*/ 17 w 49"/>
                <a:gd name="T21" fmla="*/ 58 h 58"/>
                <a:gd name="T22" fmla="*/ 24 w 49"/>
                <a:gd name="T23" fmla="*/ 57 h 58"/>
                <a:gd name="T24" fmla="*/ 28 w 49"/>
                <a:gd name="T25" fmla="*/ 52 h 58"/>
                <a:gd name="T26" fmla="*/ 33 w 49"/>
                <a:gd name="T27" fmla="*/ 44 h 58"/>
                <a:gd name="T28" fmla="*/ 39 w 49"/>
                <a:gd name="T29" fmla="*/ 34 h 58"/>
                <a:gd name="T30" fmla="*/ 43 w 49"/>
                <a:gd name="T31" fmla="*/ 26 h 58"/>
                <a:gd name="T32" fmla="*/ 47 w 49"/>
                <a:gd name="T33" fmla="*/ 17 h 58"/>
                <a:gd name="T34" fmla="*/ 49 w 49"/>
                <a:gd name="T35" fmla="*/ 12 h 58"/>
                <a:gd name="T36" fmla="*/ 49 w 49"/>
                <a:gd name="T37" fmla="*/ 8 h 58"/>
                <a:gd name="T38" fmla="*/ 46 w 49"/>
                <a:gd name="T39" fmla="*/ 4 h 58"/>
                <a:gd name="T40" fmla="*/ 43 w 49"/>
                <a:gd name="T41" fmla="*/ 1 h 58"/>
                <a:gd name="T42" fmla="*/ 39 w 49"/>
                <a:gd name="T43" fmla="*/ 0 h 58"/>
                <a:gd name="T44" fmla="*/ 35 w 49"/>
                <a:gd name="T45" fmla="*/ 0 h 58"/>
                <a:gd name="T46" fmla="*/ 31 w 49"/>
                <a:gd name="T47" fmla="*/ 3 h 58"/>
                <a:gd name="T48" fmla="*/ 28 w 49"/>
                <a:gd name="T49" fmla="*/ 6 h 58"/>
                <a:gd name="T50" fmla="*/ 28 w 49"/>
                <a:gd name="T51" fmla="*/ 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8"/>
                <a:gd name="T80" fmla="*/ 49 w 49"/>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8">
                  <a:moveTo>
                    <a:pt x="28" y="6"/>
                  </a:moveTo>
                  <a:lnTo>
                    <a:pt x="22" y="12"/>
                  </a:lnTo>
                  <a:lnTo>
                    <a:pt x="17" y="19"/>
                  </a:lnTo>
                  <a:lnTo>
                    <a:pt x="10" y="26"/>
                  </a:lnTo>
                  <a:lnTo>
                    <a:pt x="3" y="33"/>
                  </a:lnTo>
                  <a:lnTo>
                    <a:pt x="0" y="39"/>
                  </a:lnTo>
                  <a:lnTo>
                    <a:pt x="0" y="44"/>
                  </a:lnTo>
                  <a:lnTo>
                    <a:pt x="2" y="51"/>
                  </a:lnTo>
                  <a:lnTo>
                    <a:pt x="6" y="55"/>
                  </a:lnTo>
                  <a:lnTo>
                    <a:pt x="11" y="58"/>
                  </a:lnTo>
                  <a:lnTo>
                    <a:pt x="17" y="58"/>
                  </a:lnTo>
                  <a:lnTo>
                    <a:pt x="24" y="57"/>
                  </a:lnTo>
                  <a:lnTo>
                    <a:pt x="28" y="52"/>
                  </a:lnTo>
                  <a:lnTo>
                    <a:pt x="33" y="44"/>
                  </a:lnTo>
                  <a:lnTo>
                    <a:pt x="39" y="34"/>
                  </a:lnTo>
                  <a:lnTo>
                    <a:pt x="43" y="26"/>
                  </a:lnTo>
                  <a:lnTo>
                    <a:pt x="47" y="17"/>
                  </a:lnTo>
                  <a:lnTo>
                    <a:pt x="49" y="12"/>
                  </a:lnTo>
                  <a:lnTo>
                    <a:pt x="49" y="8"/>
                  </a:lnTo>
                  <a:lnTo>
                    <a:pt x="46" y="4"/>
                  </a:lnTo>
                  <a:lnTo>
                    <a:pt x="43" y="1"/>
                  </a:lnTo>
                  <a:lnTo>
                    <a:pt x="39" y="0"/>
                  </a:lnTo>
                  <a:lnTo>
                    <a:pt x="35" y="0"/>
                  </a:lnTo>
                  <a:lnTo>
                    <a:pt x="31" y="3"/>
                  </a:lnTo>
                  <a:lnTo>
                    <a:pt x="28" y="6"/>
                  </a:lnTo>
                  <a:close/>
                </a:path>
              </a:pathLst>
            </a:custGeom>
            <a:solidFill>
              <a:srgbClr val="1E99EA"/>
            </a:solidFill>
            <a:ln w="9525">
              <a:noFill/>
              <a:round/>
              <a:headEnd/>
              <a:tailEnd/>
            </a:ln>
          </p:spPr>
          <p:txBody>
            <a:bodyPr/>
            <a:lstStyle/>
            <a:p>
              <a:endParaRPr lang="es-ES"/>
            </a:p>
          </p:txBody>
        </p:sp>
        <p:sp>
          <p:nvSpPr>
            <p:cNvPr id="1149" name="Freeform 223"/>
            <p:cNvSpPr>
              <a:spLocks/>
            </p:cNvSpPr>
            <p:nvPr/>
          </p:nvSpPr>
          <p:spPr bwMode="auto">
            <a:xfrm>
              <a:off x="214" y="2937"/>
              <a:ext cx="48" cy="59"/>
            </a:xfrm>
            <a:custGeom>
              <a:avLst/>
              <a:gdLst>
                <a:gd name="T0" fmla="*/ 27 w 48"/>
                <a:gd name="T1" fmla="*/ 5 h 59"/>
                <a:gd name="T2" fmla="*/ 22 w 48"/>
                <a:gd name="T3" fmla="*/ 14 h 59"/>
                <a:gd name="T4" fmla="*/ 16 w 48"/>
                <a:gd name="T5" fmla="*/ 20 h 59"/>
                <a:gd name="T6" fmla="*/ 9 w 48"/>
                <a:gd name="T7" fmla="*/ 27 h 59"/>
                <a:gd name="T8" fmla="*/ 2 w 48"/>
                <a:gd name="T9" fmla="*/ 34 h 59"/>
                <a:gd name="T10" fmla="*/ 0 w 48"/>
                <a:gd name="T11" fmla="*/ 40 h 59"/>
                <a:gd name="T12" fmla="*/ 0 w 48"/>
                <a:gd name="T13" fmla="*/ 45 h 59"/>
                <a:gd name="T14" fmla="*/ 1 w 48"/>
                <a:gd name="T15" fmla="*/ 52 h 59"/>
                <a:gd name="T16" fmla="*/ 5 w 48"/>
                <a:gd name="T17" fmla="*/ 56 h 59"/>
                <a:gd name="T18" fmla="*/ 11 w 48"/>
                <a:gd name="T19" fmla="*/ 59 h 59"/>
                <a:gd name="T20" fmla="*/ 17 w 48"/>
                <a:gd name="T21" fmla="*/ 59 h 59"/>
                <a:gd name="T22" fmla="*/ 23 w 48"/>
                <a:gd name="T23" fmla="*/ 58 h 59"/>
                <a:gd name="T24" fmla="*/ 27 w 48"/>
                <a:gd name="T25" fmla="*/ 54 h 59"/>
                <a:gd name="T26" fmla="*/ 33 w 48"/>
                <a:gd name="T27" fmla="*/ 45 h 59"/>
                <a:gd name="T28" fmla="*/ 38 w 48"/>
                <a:gd name="T29" fmla="*/ 36 h 59"/>
                <a:gd name="T30" fmla="*/ 42 w 48"/>
                <a:gd name="T31" fmla="*/ 26 h 59"/>
                <a:gd name="T32" fmla="*/ 46 w 48"/>
                <a:gd name="T33" fmla="*/ 16 h 59"/>
                <a:gd name="T34" fmla="*/ 48 w 48"/>
                <a:gd name="T35" fmla="*/ 12 h 59"/>
                <a:gd name="T36" fmla="*/ 48 w 48"/>
                <a:gd name="T37" fmla="*/ 8 h 59"/>
                <a:gd name="T38" fmla="*/ 45 w 48"/>
                <a:gd name="T39" fmla="*/ 4 h 59"/>
                <a:gd name="T40" fmla="*/ 42 w 48"/>
                <a:gd name="T41" fmla="*/ 1 h 59"/>
                <a:gd name="T42" fmla="*/ 38 w 48"/>
                <a:gd name="T43" fmla="*/ 0 h 59"/>
                <a:gd name="T44" fmla="*/ 34 w 48"/>
                <a:gd name="T45" fmla="*/ 0 h 59"/>
                <a:gd name="T46" fmla="*/ 30 w 48"/>
                <a:gd name="T47" fmla="*/ 2 h 59"/>
                <a:gd name="T48" fmla="*/ 27 w 48"/>
                <a:gd name="T49" fmla="*/ 5 h 59"/>
                <a:gd name="T50" fmla="*/ 27 w 48"/>
                <a:gd name="T51" fmla="*/ 5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9"/>
                <a:gd name="T80" fmla="*/ 48 w 4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59">
                  <a:moveTo>
                    <a:pt x="27" y="5"/>
                  </a:moveTo>
                  <a:lnTo>
                    <a:pt x="22" y="14"/>
                  </a:lnTo>
                  <a:lnTo>
                    <a:pt x="16" y="20"/>
                  </a:lnTo>
                  <a:lnTo>
                    <a:pt x="9" y="27"/>
                  </a:lnTo>
                  <a:lnTo>
                    <a:pt x="2" y="34"/>
                  </a:lnTo>
                  <a:lnTo>
                    <a:pt x="0" y="40"/>
                  </a:lnTo>
                  <a:lnTo>
                    <a:pt x="0" y="45"/>
                  </a:lnTo>
                  <a:lnTo>
                    <a:pt x="1" y="52"/>
                  </a:lnTo>
                  <a:lnTo>
                    <a:pt x="5" y="56"/>
                  </a:lnTo>
                  <a:lnTo>
                    <a:pt x="11" y="59"/>
                  </a:lnTo>
                  <a:lnTo>
                    <a:pt x="17" y="59"/>
                  </a:lnTo>
                  <a:lnTo>
                    <a:pt x="23" y="58"/>
                  </a:lnTo>
                  <a:lnTo>
                    <a:pt x="27" y="54"/>
                  </a:lnTo>
                  <a:lnTo>
                    <a:pt x="33" y="45"/>
                  </a:lnTo>
                  <a:lnTo>
                    <a:pt x="38" y="36"/>
                  </a:lnTo>
                  <a:lnTo>
                    <a:pt x="42" y="26"/>
                  </a:lnTo>
                  <a:lnTo>
                    <a:pt x="46" y="16"/>
                  </a:lnTo>
                  <a:lnTo>
                    <a:pt x="48" y="12"/>
                  </a:lnTo>
                  <a:lnTo>
                    <a:pt x="48" y="8"/>
                  </a:lnTo>
                  <a:lnTo>
                    <a:pt x="45" y="4"/>
                  </a:lnTo>
                  <a:lnTo>
                    <a:pt x="42" y="1"/>
                  </a:lnTo>
                  <a:lnTo>
                    <a:pt x="38" y="0"/>
                  </a:lnTo>
                  <a:lnTo>
                    <a:pt x="34" y="0"/>
                  </a:lnTo>
                  <a:lnTo>
                    <a:pt x="30" y="2"/>
                  </a:lnTo>
                  <a:lnTo>
                    <a:pt x="27" y="5"/>
                  </a:lnTo>
                  <a:close/>
                </a:path>
              </a:pathLst>
            </a:custGeom>
            <a:solidFill>
              <a:srgbClr val="1E99EA"/>
            </a:solidFill>
            <a:ln w="9525">
              <a:noFill/>
              <a:round/>
              <a:headEnd/>
              <a:tailEnd/>
            </a:ln>
          </p:spPr>
          <p:txBody>
            <a:bodyPr/>
            <a:lstStyle/>
            <a:p>
              <a:endParaRPr lang="es-ES"/>
            </a:p>
          </p:txBody>
        </p:sp>
        <p:sp>
          <p:nvSpPr>
            <p:cNvPr id="1150" name="Freeform 224"/>
            <p:cNvSpPr>
              <a:spLocks/>
            </p:cNvSpPr>
            <p:nvPr/>
          </p:nvSpPr>
          <p:spPr bwMode="auto">
            <a:xfrm>
              <a:off x="317" y="2778"/>
              <a:ext cx="62" cy="75"/>
            </a:xfrm>
            <a:custGeom>
              <a:avLst/>
              <a:gdLst>
                <a:gd name="T0" fmla="*/ 46 w 62"/>
                <a:gd name="T1" fmla="*/ 4 h 75"/>
                <a:gd name="T2" fmla="*/ 36 w 62"/>
                <a:gd name="T3" fmla="*/ 11 h 75"/>
                <a:gd name="T4" fmla="*/ 25 w 62"/>
                <a:gd name="T5" fmla="*/ 18 h 75"/>
                <a:gd name="T6" fmla="*/ 15 w 62"/>
                <a:gd name="T7" fmla="*/ 26 h 75"/>
                <a:gd name="T8" fmla="*/ 6 w 62"/>
                <a:gd name="T9" fmla="*/ 33 h 75"/>
                <a:gd name="T10" fmla="*/ 0 w 62"/>
                <a:gd name="T11" fmla="*/ 43 h 75"/>
                <a:gd name="T12" fmla="*/ 0 w 62"/>
                <a:gd name="T13" fmla="*/ 54 h 75"/>
                <a:gd name="T14" fmla="*/ 4 w 62"/>
                <a:gd name="T15" fmla="*/ 63 h 75"/>
                <a:gd name="T16" fmla="*/ 11 w 62"/>
                <a:gd name="T17" fmla="*/ 70 h 75"/>
                <a:gd name="T18" fmla="*/ 21 w 62"/>
                <a:gd name="T19" fmla="*/ 75 h 75"/>
                <a:gd name="T20" fmla="*/ 30 w 62"/>
                <a:gd name="T21" fmla="*/ 75 h 75"/>
                <a:gd name="T22" fmla="*/ 40 w 62"/>
                <a:gd name="T23" fmla="*/ 72 h 75"/>
                <a:gd name="T24" fmla="*/ 47 w 62"/>
                <a:gd name="T25" fmla="*/ 65 h 75"/>
                <a:gd name="T26" fmla="*/ 51 w 62"/>
                <a:gd name="T27" fmla="*/ 52 h 75"/>
                <a:gd name="T28" fmla="*/ 55 w 62"/>
                <a:gd name="T29" fmla="*/ 40 h 75"/>
                <a:gd name="T30" fmla="*/ 58 w 62"/>
                <a:gd name="T31" fmla="*/ 28 h 75"/>
                <a:gd name="T32" fmla="*/ 61 w 62"/>
                <a:gd name="T33" fmla="*/ 14 h 75"/>
                <a:gd name="T34" fmla="*/ 62 w 62"/>
                <a:gd name="T35" fmla="*/ 11 h 75"/>
                <a:gd name="T36" fmla="*/ 62 w 62"/>
                <a:gd name="T37" fmla="*/ 7 h 75"/>
                <a:gd name="T38" fmla="*/ 61 w 62"/>
                <a:gd name="T39" fmla="*/ 4 h 75"/>
                <a:gd name="T40" fmla="*/ 58 w 62"/>
                <a:gd name="T41" fmla="*/ 1 h 75"/>
                <a:gd name="T42" fmla="*/ 54 w 62"/>
                <a:gd name="T43" fmla="*/ 0 h 75"/>
                <a:gd name="T44" fmla="*/ 51 w 62"/>
                <a:gd name="T45" fmla="*/ 0 h 75"/>
                <a:gd name="T46" fmla="*/ 47 w 62"/>
                <a:gd name="T47" fmla="*/ 1 h 75"/>
                <a:gd name="T48" fmla="*/ 46 w 62"/>
                <a:gd name="T49" fmla="*/ 4 h 75"/>
                <a:gd name="T50" fmla="*/ 46 w 62"/>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75"/>
                <a:gd name="T80" fmla="*/ 62 w 6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75">
                  <a:moveTo>
                    <a:pt x="46" y="4"/>
                  </a:moveTo>
                  <a:lnTo>
                    <a:pt x="36" y="11"/>
                  </a:lnTo>
                  <a:lnTo>
                    <a:pt x="25" y="18"/>
                  </a:lnTo>
                  <a:lnTo>
                    <a:pt x="15" y="26"/>
                  </a:lnTo>
                  <a:lnTo>
                    <a:pt x="6" y="33"/>
                  </a:lnTo>
                  <a:lnTo>
                    <a:pt x="0" y="43"/>
                  </a:lnTo>
                  <a:lnTo>
                    <a:pt x="0" y="54"/>
                  </a:lnTo>
                  <a:lnTo>
                    <a:pt x="4" y="63"/>
                  </a:lnTo>
                  <a:lnTo>
                    <a:pt x="11" y="70"/>
                  </a:lnTo>
                  <a:lnTo>
                    <a:pt x="21" y="75"/>
                  </a:lnTo>
                  <a:lnTo>
                    <a:pt x="30" y="75"/>
                  </a:lnTo>
                  <a:lnTo>
                    <a:pt x="40" y="72"/>
                  </a:lnTo>
                  <a:lnTo>
                    <a:pt x="47" y="65"/>
                  </a:lnTo>
                  <a:lnTo>
                    <a:pt x="51" y="52"/>
                  </a:lnTo>
                  <a:lnTo>
                    <a:pt x="55" y="40"/>
                  </a:lnTo>
                  <a:lnTo>
                    <a:pt x="58" y="28"/>
                  </a:lnTo>
                  <a:lnTo>
                    <a:pt x="61" y="14"/>
                  </a:lnTo>
                  <a:lnTo>
                    <a:pt x="62" y="11"/>
                  </a:lnTo>
                  <a:lnTo>
                    <a:pt x="62" y="7"/>
                  </a:lnTo>
                  <a:lnTo>
                    <a:pt x="61" y="4"/>
                  </a:lnTo>
                  <a:lnTo>
                    <a:pt x="58" y="1"/>
                  </a:lnTo>
                  <a:lnTo>
                    <a:pt x="54" y="0"/>
                  </a:lnTo>
                  <a:lnTo>
                    <a:pt x="51" y="0"/>
                  </a:lnTo>
                  <a:lnTo>
                    <a:pt x="47" y="1"/>
                  </a:lnTo>
                  <a:lnTo>
                    <a:pt x="46" y="4"/>
                  </a:lnTo>
                  <a:close/>
                </a:path>
              </a:pathLst>
            </a:custGeom>
            <a:solidFill>
              <a:srgbClr val="1E99EA"/>
            </a:solidFill>
            <a:ln w="9525">
              <a:noFill/>
              <a:round/>
              <a:headEnd/>
              <a:tailEnd/>
            </a:ln>
          </p:spPr>
          <p:txBody>
            <a:bodyPr/>
            <a:lstStyle/>
            <a:p>
              <a:endParaRPr lang="es-ES"/>
            </a:p>
          </p:txBody>
        </p:sp>
        <p:sp>
          <p:nvSpPr>
            <p:cNvPr id="1151" name="Freeform 225"/>
            <p:cNvSpPr>
              <a:spLocks/>
            </p:cNvSpPr>
            <p:nvPr/>
          </p:nvSpPr>
          <p:spPr bwMode="auto">
            <a:xfrm>
              <a:off x="347" y="2908"/>
              <a:ext cx="61" cy="74"/>
            </a:xfrm>
            <a:custGeom>
              <a:avLst/>
              <a:gdLst>
                <a:gd name="T0" fmla="*/ 45 w 61"/>
                <a:gd name="T1" fmla="*/ 4 h 74"/>
                <a:gd name="T2" fmla="*/ 35 w 61"/>
                <a:gd name="T3" fmla="*/ 11 h 74"/>
                <a:gd name="T4" fmla="*/ 24 w 61"/>
                <a:gd name="T5" fmla="*/ 18 h 74"/>
                <a:gd name="T6" fmla="*/ 14 w 61"/>
                <a:gd name="T7" fmla="*/ 25 h 74"/>
                <a:gd name="T8" fmla="*/ 5 w 61"/>
                <a:gd name="T9" fmla="*/ 33 h 74"/>
                <a:gd name="T10" fmla="*/ 0 w 61"/>
                <a:gd name="T11" fmla="*/ 43 h 74"/>
                <a:gd name="T12" fmla="*/ 0 w 61"/>
                <a:gd name="T13" fmla="*/ 52 h 74"/>
                <a:gd name="T14" fmla="*/ 3 w 61"/>
                <a:gd name="T15" fmla="*/ 62 h 74"/>
                <a:gd name="T16" fmla="*/ 10 w 61"/>
                <a:gd name="T17" fmla="*/ 69 h 74"/>
                <a:gd name="T18" fmla="*/ 20 w 61"/>
                <a:gd name="T19" fmla="*/ 73 h 74"/>
                <a:gd name="T20" fmla="*/ 29 w 61"/>
                <a:gd name="T21" fmla="*/ 74 h 74"/>
                <a:gd name="T22" fmla="*/ 39 w 61"/>
                <a:gd name="T23" fmla="*/ 70 h 74"/>
                <a:gd name="T24" fmla="*/ 47 w 61"/>
                <a:gd name="T25" fmla="*/ 63 h 74"/>
                <a:gd name="T26" fmla="*/ 51 w 61"/>
                <a:gd name="T27" fmla="*/ 51 h 74"/>
                <a:gd name="T28" fmla="*/ 54 w 61"/>
                <a:gd name="T29" fmla="*/ 38 h 74"/>
                <a:gd name="T30" fmla="*/ 57 w 61"/>
                <a:gd name="T31" fmla="*/ 26 h 74"/>
                <a:gd name="T32" fmla="*/ 60 w 61"/>
                <a:gd name="T33" fmla="*/ 14 h 74"/>
                <a:gd name="T34" fmla="*/ 61 w 61"/>
                <a:gd name="T35" fmla="*/ 9 h 74"/>
                <a:gd name="T36" fmla="*/ 61 w 61"/>
                <a:gd name="T37" fmla="*/ 7 h 74"/>
                <a:gd name="T38" fmla="*/ 60 w 61"/>
                <a:gd name="T39" fmla="*/ 2 h 74"/>
                <a:gd name="T40" fmla="*/ 57 w 61"/>
                <a:gd name="T41" fmla="*/ 1 h 74"/>
                <a:gd name="T42" fmla="*/ 54 w 61"/>
                <a:gd name="T43" fmla="*/ 0 h 74"/>
                <a:gd name="T44" fmla="*/ 50 w 61"/>
                <a:gd name="T45" fmla="*/ 0 h 74"/>
                <a:gd name="T46" fmla="*/ 47 w 61"/>
                <a:gd name="T47" fmla="*/ 1 h 74"/>
                <a:gd name="T48" fmla="*/ 45 w 61"/>
                <a:gd name="T49" fmla="*/ 4 h 74"/>
                <a:gd name="T50" fmla="*/ 45 w 61"/>
                <a:gd name="T51" fmla="*/ 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74"/>
                <a:gd name="T80" fmla="*/ 61 w 61"/>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74">
                  <a:moveTo>
                    <a:pt x="45" y="4"/>
                  </a:moveTo>
                  <a:lnTo>
                    <a:pt x="35" y="11"/>
                  </a:lnTo>
                  <a:lnTo>
                    <a:pt x="24" y="18"/>
                  </a:lnTo>
                  <a:lnTo>
                    <a:pt x="14" y="25"/>
                  </a:lnTo>
                  <a:lnTo>
                    <a:pt x="5" y="33"/>
                  </a:lnTo>
                  <a:lnTo>
                    <a:pt x="0" y="43"/>
                  </a:lnTo>
                  <a:lnTo>
                    <a:pt x="0" y="52"/>
                  </a:lnTo>
                  <a:lnTo>
                    <a:pt x="3" y="62"/>
                  </a:lnTo>
                  <a:lnTo>
                    <a:pt x="10" y="69"/>
                  </a:lnTo>
                  <a:lnTo>
                    <a:pt x="20" y="73"/>
                  </a:lnTo>
                  <a:lnTo>
                    <a:pt x="29" y="74"/>
                  </a:lnTo>
                  <a:lnTo>
                    <a:pt x="39" y="70"/>
                  </a:lnTo>
                  <a:lnTo>
                    <a:pt x="47" y="63"/>
                  </a:lnTo>
                  <a:lnTo>
                    <a:pt x="51" y="51"/>
                  </a:lnTo>
                  <a:lnTo>
                    <a:pt x="54" y="38"/>
                  </a:lnTo>
                  <a:lnTo>
                    <a:pt x="57" y="26"/>
                  </a:lnTo>
                  <a:lnTo>
                    <a:pt x="60" y="14"/>
                  </a:lnTo>
                  <a:lnTo>
                    <a:pt x="61" y="9"/>
                  </a:lnTo>
                  <a:lnTo>
                    <a:pt x="61" y="7"/>
                  </a:lnTo>
                  <a:lnTo>
                    <a:pt x="60" y="2"/>
                  </a:lnTo>
                  <a:lnTo>
                    <a:pt x="57" y="1"/>
                  </a:lnTo>
                  <a:lnTo>
                    <a:pt x="54" y="0"/>
                  </a:lnTo>
                  <a:lnTo>
                    <a:pt x="50" y="0"/>
                  </a:lnTo>
                  <a:lnTo>
                    <a:pt x="47" y="1"/>
                  </a:lnTo>
                  <a:lnTo>
                    <a:pt x="45" y="4"/>
                  </a:lnTo>
                  <a:close/>
                </a:path>
              </a:pathLst>
            </a:custGeom>
            <a:solidFill>
              <a:srgbClr val="1E99EA"/>
            </a:solidFill>
            <a:ln w="9525">
              <a:noFill/>
              <a:round/>
              <a:headEnd/>
              <a:tailEnd/>
            </a:ln>
          </p:spPr>
          <p:txBody>
            <a:bodyPr/>
            <a:lstStyle/>
            <a:p>
              <a:endParaRPr lang="es-ES"/>
            </a:p>
          </p:txBody>
        </p:sp>
      </p:grpSp>
      <p:grpSp>
        <p:nvGrpSpPr>
          <p:cNvPr id="11" name="Group 226"/>
          <p:cNvGrpSpPr>
            <a:grpSpLocks/>
          </p:cNvGrpSpPr>
          <p:nvPr/>
        </p:nvGrpSpPr>
        <p:grpSpPr bwMode="auto">
          <a:xfrm>
            <a:off x="4422519" y="1251059"/>
            <a:ext cx="2741302" cy="1444195"/>
            <a:chOff x="2697" y="1205"/>
            <a:chExt cx="2006" cy="1237"/>
          </a:xfrm>
        </p:grpSpPr>
        <p:grpSp>
          <p:nvGrpSpPr>
            <p:cNvPr id="12" name="Group 227"/>
            <p:cNvGrpSpPr>
              <a:grpSpLocks/>
            </p:cNvGrpSpPr>
            <p:nvPr/>
          </p:nvGrpSpPr>
          <p:grpSpPr bwMode="auto">
            <a:xfrm>
              <a:off x="2697" y="1205"/>
              <a:ext cx="2006" cy="1237"/>
              <a:chOff x="1867" y="1056"/>
              <a:chExt cx="2180" cy="1218"/>
            </a:xfrm>
          </p:grpSpPr>
          <p:sp>
            <p:nvSpPr>
              <p:cNvPr id="1048" name="Freeform 228"/>
              <p:cNvSpPr>
                <a:spLocks/>
              </p:cNvSpPr>
              <p:nvPr/>
            </p:nvSpPr>
            <p:spPr bwMode="auto">
              <a:xfrm>
                <a:off x="1867" y="1056"/>
                <a:ext cx="2180" cy="1193"/>
              </a:xfrm>
              <a:custGeom>
                <a:avLst/>
                <a:gdLst>
                  <a:gd name="T0" fmla="*/ 5571 w 1894"/>
                  <a:gd name="T1" fmla="*/ 1517 h 1102"/>
                  <a:gd name="T2" fmla="*/ 5785 w 1894"/>
                  <a:gd name="T3" fmla="*/ 1325 h 1102"/>
                  <a:gd name="T4" fmla="*/ 5831 w 1894"/>
                  <a:gd name="T5" fmla="*/ 1079 h 1102"/>
                  <a:gd name="T6" fmla="*/ 5657 w 1894"/>
                  <a:gd name="T7" fmla="*/ 889 h 1102"/>
                  <a:gd name="T8" fmla="*/ 5308 w 1894"/>
                  <a:gd name="T9" fmla="*/ 827 h 1102"/>
                  <a:gd name="T10" fmla="*/ 5070 w 1894"/>
                  <a:gd name="T11" fmla="*/ 814 h 1102"/>
                  <a:gd name="T12" fmla="*/ 4949 w 1894"/>
                  <a:gd name="T13" fmla="*/ 831 h 1102"/>
                  <a:gd name="T14" fmla="*/ 4885 w 1894"/>
                  <a:gd name="T15" fmla="*/ 893 h 1102"/>
                  <a:gd name="T16" fmla="*/ 4994 w 1894"/>
                  <a:gd name="T17" fmla="*/ 869 h 1102"/>
                  <a:gd name="T18" fmla="*/ 5142 w 1894"/>
                  <a:gd name="T19" fmla="*/ 736 h 1102"/>
                  <a:gd name="T20" fmla="*/ 5176 w 1894"/>
                  <a:gd name="T21" fmla="*/ 616 h 1102"/>
                  <a:gd name="T22" fmla="*/ 5107 w 1894"/>
                  <a:gd name="T23" fmla="*/ 515 h 1102"/>
                  <a:gd name="T24" fmla="*/ 4976 w 1894"/>
                  <a:gd name="T25" fmla="*/ 435 h 1102"/>
                  <a:gd name="T26" fmla="*/ 4805 w 1894"/>
                  <a:gd name="T27" fmla="*/ 394 h 1102"/>
                  <a:gd name="T28" fmla="*/ 4625 w 1894"/>
                  <a:gd name="T29" fmla="*/ 384 h 1102"/>
                  <a:gd name="T30" fmla="*/ 4464 w 1894"/>
                  <a:gd name="T31" fmla="*/ 428 h 1102"/>
                  <a:gd name="T32" fmla="*/ 4403 w 1894"/>
                  <a:gd name="T33" fmla="*/ 346 h 1102"/>
                  <a:gd name="T34" fmla="*/ 4284 w 1894"/>
                  <a:gd name="T35" fmla="*/ 173 h 1102"/>
                  <a:gd name="T36" fmla="*/ 4043 w 1894"/>
                  <a:gd name="T37" fmla="*/ 60 h 1102"/>
                  <a:gd name="T38" fmla="*/ 3723 w 1894"/>
                  <a:gd name="T39" fmla="*/ 2 h 1102"/>
                  <a:gd name="T40" fmla="*/ 3369 w 1894"/>
                  <a:gd name="T41" fmla="*/ 4 h 1102"/>
                  <a:gd name="T42" fmla="*/ 3020 w 1894"/>
                  <a:gd name="T43" fmla="*/ 62 h 1102"/>
                  <a:gd name="T44" fmla="*/ 2738 w 1894"/>
                  <a:gd name="T45" fmla="*/ 167 h 1102"/>
                  <a:gd name="T46" fmla="*/ 2555 w 1894"/>
                  <a:gd name="T47" fmla="*/ 323 h 1102"/>
                  <a:gd name="T48" fmla="*/ 2424 w 1894"/>
                  <a:gd name="T49" fmla="*/ 382 h 1102"/>
                  <a:gd name="T50" fmla="*/ 2190 w 1894"/>
                  <a:gd name="T51" fmla="*/ 415 h 1102"/>
                  <a:gd name="T52" fmla="*/ 2002 w 1894"/>
                  <a:gd name="T53" fmla="*/ 553 h 1102"/>
                  <a:gd name="T54" fmla="*/ 1980 w 1894"/>
                  <a:gd name="T55" fmla="*/ 769 h 1102"/>
                  <a:gd name="T56" fmla="*/ 1953 w 1894"/>
                  <a:gd name="T57" fmla="*/ 827 h 1102"/>
                  <a:gd name="T58" fmla="*/ 1729 w 1894"/>
                  <a:gd name="T59" fmla="*/ 736 h 1102"/>
                  <a:gd name="T60" fmla="*/ 1508 w 1894"/>
                  <a:gd name="T61" fmla="*/ 681 h 1102"/>
                  <a:gd name="T62" fmla="*/ 1299 w 1894"/>
                  <a:gd name="T63" fmla="*/ 666 h 1102"/>
                  <a:gd name="T64" fmla="*/ 1120 w 1894"/>
                  <a:gd name="T65" fmla="*/ 693 h 1102"/>
                  <a:gd name="T66" fmla="*/ 974 w 1894"/>
                  <a:gd name="T67" fmla="*/ 755 h 1102"/>
                  <a:gd name="T68" fmla="*/ 883 w 1894"/>
                  <a:gd name="T69" fmla="*/ 861 h 1102"/>
                  <a:gd name="T70" fmla="*/ 866 w 1894"/>
                  <a:gd name="T71" fmla="*/ 997 h 1102"/>
                  <a:gd name="T72" fmla="*/ 653 w 1894"/>
                  <a:gd name="T73" fmla="*/ 1079 h 1102"/>
                  <a:gd name="T74" fmla="*/ 306 w 1894"/>
                  <a:gd name="T75" fmla="*/ 1144 h 1102"/>
                  <a:gd name="T76" fmla="*/ 98 w 1894"/>
                  <a:gd name="T77" fmla="*/ 1274 h 1102"/>
                  <a:gd name="T78" fmla="*/ 2 w 1894"/>
                  <a:gd name="T79" fmla="*/ 1440 h 1102"/>
                  <a:gd name="T80" fmla="*/ 18 w 1894"/>
                  <a:gd name="T81" fmla="*/ 1617 h 1102"/>
                  <a:gd name="T82" fmla="*/ 130 w 1894"/>
                  <a:gd name="T83" fmla="*/ 1779 h 1102"/>
                  <a:gd name="T84" fmla="*/ 325 w 1894"/>
                  <a:gd name="T85" fmla="*/ 1897 h 1102"/>
                  <a:gd name="T86" fmla="*/ 588 w 1894"/>
                  <a:gd name="T87" fmla="*/ 1942 h 1102"/>
                  <a:gd name="T88" fmla="*/ 820 w 1894"/>
                  <a:gd name="T89" fmla="*/ 1969 h 1102"/>
                  <a:gd name="T90" fmla="*/ 1028 w 1894"/>
                  <a:gd name="T91" fmla="*/ 2030 h 1102"/>
                  <a:gd name="T92" fmla="*/ 1263 w 1894"/>
                  <a:gd name="T93" fmla="*/ 2069 h 1102"/>
                  <a:gd name="T94" fmla="*/ 1525 w 1894"/>
                  <a:gd name="T95" fmla="*/ 2081 h 1102"/>
                  <a:gd name="T96" fmla="*/ 1783 w 1894"/>
                  <a:gd name="T97" fmla="*/ 2074 h 1102"/>
                  <a:gd name="T98" fmla="*/ 2026 w 1894"/>
                  <a:gd name="T99" fmla="*/ 2048 h 1102"/>
                  <a:gd name="T100" fmla="*/ 2235 w 1894"/>
                  <a:gd name="T101" fmla="*/ 2016 h 1102"/>
                  <a:gd name="T102" fmla="*/ 2393 w 1894"/>
                  <a:gd name="T103" fmla="*/ 1967 h 1102"/>
                  <a:gd name="T104" fmla="*/ 2569 w 1894"/>
                  <a:gd name="T105" fmla="*/ 1945 h 1102"/>
                  <a:gd name="T106" fmla="*/ 2972 w 1894"/>
                  <a:gd name="T107" fmla="*/ 1967 h 1102"/>
                  <a:gd name="T108" fmla="*/ 3511 w 1894"/>
                  <a:gd name="T109" fmla="*/ 1997 h 1102"/>
                  <a:gd name="T110" fmla="*/ 4123 w 1894"/>
                  <a:gd name="T111" fmla="*/ 2016 h 1102"/>
                  <a:gd name="T112" fmla="*/ 4715 w 1894"/>
                  <a:gd name="T113" fmla="*/ 2013 h 1102"/>
                  <a:gd name="T114" fmla="*/ 5200 w 1894"/>
                  <a:gd name="T115" fmla="*/ 1964 h 1102"/>
                  <a:gd name="T116" fmla="*/ 5495 w 1894"/>
                  <a:gd name="T117" fmla="*/ 1859 h 1102"/>
                  <a:gd name="T118" fmla="*/ 5527 w 1894"/>
                  <a:gd name="T119" fmla="*/ 1681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4"/>
                  <a:gd name="T181" fmla="*/ 0 h 1102"/>
                  <a:gd name="T182" fmla="*/ 1894 w 1894"/>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4" h="1102">
                    <a:moveTo>
                      <a:pt x="1756" y="827"/>
                    </a:moveTo>
                    <a:lnTo>
                      <a:pt x="1809" y="804"/>
                    </a:lnTo>
                    <a:lnTo>
                      <a:pt x="1851" y="761"/>
                    </a:lnTo>
                    <a:lnTo>
                      <a:pt x="1878" y="702"/>
                    </a:lnTo>
                    <a:lnTo>
                      <a:pt x="1894" y="637"/>
                    </a:lnTo>
                    <a:lnTo>
                      <a:pt x="1892" y="573"/>
                    </a:lnTo>
                    <a:lnTo>
                      <a:pt x="1874" y="514"/>
                    </a:lnTo>
                    <a:lnTo>
                      <a:pt x="1837" y="471"/>
                    </a:lnTo>
                    <a:lnTo>
                      <a:pt x="1782" y="447"/>
                    </a:lnTo>
                    <a:lnTo>
                      <a:pt x="1723" y="439"/>
                    </a:lnTo>
                    <a:lnTo>
                      <a:pt x="1678" y="433"/>
                    </a:lnTo>
                    <a:lnTo>
                      <a:pt x="1646" y="431"/>
                    </a:lnTo>
                    <a:lnTo>
                      <a:pt x="1623" y="433"/>
                    </a:lnTo>
                    <a:lnTo>
                      <a:pt x="1607" y="441"/>
                    </a:lnTo>
                    <a:lnTo>
                      <a:pt x="1595" y="455"/>
                    </a:lnTo>
                    <a:lnTo>
                      <a:pt x="1586" y="473"/>
                    </a:lnTo>
                    <a:lnTo>
                      <a:pt x="1578" y="498"/>
                    </a:lnTo>
                    <a:lnTo>
                      <a:pt x="1621" y="461"/>
                    </a:lnTo>
                    <a:lnTo>
                      <a:pt x="1650" y="426"/>
                    </a:lnTo>
                    <a:lnTo>
                      <a:pt x="1670" y="390"/>
                    </a:lnTo>
                    <a:lnTo>
                      <a:pt x="1678" y="359"/>
                    </a:lnTo>
                    <a:lnTo>
                      <a:pt x="1680" y="327"/>
                    </a:lnTo>
                    <a:lnTo>
                      <a:pt x="1672" y="298"/>
                    </a:lnTo>
                    <a:lnTo>
                      <a:pt x="1658" y="273"/>
                    </a:lnTo>
                    <a:lnTo>
                      <a:pt x="1639" y="251"/>
                    </a:lnTo>
                    <a:lnTo>
                      <a:pt x="1615" y="231"/>
                    </a:lnTo>
                    <a:lnTo>
                      <a:pt x="1588" y="218"/>
                    </a:lnTo>
                    <a:lnTo>
                      <a:pt x="1560" y="208"/>
                    </a:lnTo>
                    <a:lnTo>
                      <a:pt x="1531" y="204"/>
                    </a:lnTo>
                    <a:lnTo>
                      <a:pt x="1501" y="204"/>
                    </a:lnTo>
                    <a:lnTo>
                      <a:pt x="1474" y="212"/>
                    </a:lnTo>
                    <a:lnTo>
                      <a:pt x="1448" y="226"/>
                    </a:lnTo>
                    <a:lnTo>
                      <a:pt x="1427" y="245"/>
                    </a:lnTo>
                    <a:lnTo>
                      <a:pt x="1429" y="184"/>
                    </a:lnTo>
                    <a:lnTo>
                      <a:pt x="1417" y="133"/>
                    </a:lnTo>
                    <a:lnTo>
                      <a:pt x="1391" y="92"/>
                    </a:lnTo>
                    <a:lnTo>
                      <a:pt x="1356" y="57"/>
                    </a:lnTo>
                    <a:lnTo>
                      <a:pt x="1313" y="31"/>
                    </a:lnTo>
                    <a:lnTo>
                      <a:pt x="1264" y="14"/>
                    </a:lnTo>
                    <a:lnTo>
                      <a:pt x="1209" y="2"/>
                    </a:lnTo>
                    <a:lnTo>
                      <a:pt x="1152" y="0"/>
                    </a:lnTo>
                    <a:lnTo>
                      <a:pt x="1093" y="4"/>
                    </a:lnTo>
                    <a:lnTo>
                      <a:pt x="1036" y="16"/>
                    </a:lnTo>
                    <a:lnTo>
                      <a:pt x="981" y="33"/>
                    </a:lnTo>
                    <a:lnTo>
                      <a:pt x="932" y="59"/>
                    </a:lnTo>
                    <a:lnTo>
                      <a:pt x="889" y="88"/>
                    </a:lnTo>
                    <a:lnTo>
                      <a:pt x="854" y="127"/>
                    </a:lnTo>
                    <a:lnTo>
                      <a:pt x="830" y="171"/>
                    </a:lnTo>
                    <a:lnTo>
                      <a:pt x="818" y="220"/>
                    </a:lnTo>
                    <a:lnTo>
                      <a:pt x="787" y="202"/>
                    </a:lnTo>
                    <a:lnTo>
                      <a:pt x="750" y="202"/>
                    </a:lnTo>
                    <a:lnTo>
                      <a:pt x="711" y="220"/>
                    </a:lnTo>
                    <a:lnTo>
                      <a:pt x="677" y="251"/>
                    </a:lnTo>
                    <a:lnTo>
                      <a:pt x="650" y="294"/>
                    </a:lnTo>
                    <a:lnTo>
                      <a:pt x="638" y="347"/>
                    </a:lnTo>
                    <a:lnTo>
                      <a:pt x="642" y="408"/>
                    </a:lnTo>
                    <a:lnTo>
                      <a:pt x="667" y="473"/>
                    </a:lnTo>
                    <a:lnTo>
                      <a:pt x="634" y="439"/>
                    </a:lnTo>
                    <a:lnTo>
                      <a:pt x="597" y="412"/>
                    </a:lnTo>
                    <a:lnTo>
                      <a:pt x="561" y="390"/>
                    </a:lnTo>
                    <a:lnTo>
                      <a:pt x="526" y="373"/>
                    </a:lnTo>
                    <a:lnTo>
                      <a:pt x="489" y="361"/>
                    </a:lnTo>
                    <a:lnTo>
                      <a:pt x="456" y="355"/>
                    </a:lnTo>
                    <a:lnTo>
                      <a:pt x="422" y="353"/>
                    </a:lnTo>
                    <a:lnTo>
                      <a:pt x="391" y="357"/>
                    </a:lnTo>
                    <a:lnTo>
                      <a:pt x="363" y="367"/>
                    </a:lnTo>
                    <a:lnTo>
                      <a:pt x="338" y="380"/>
                    </a:lnTo>
                    <a:lnTo>
                      <a:pt x="316" y="400"/>
                    </a:lnTo>
                    <a:lnTo>
                      <a:pt x="301" y="426"/>
                    </a:lnTo>
                    <a:lnTo>
                      <a:pt x="287" y="455"/>
                    </a:lnTo>
                    <a:lnTo>
                      <a:pt x="281" y="490"/>
                    </a:lnTo>
                    <a:lnTo>
                      <a:pt x="281" y="529"/>
                    </a:lnTo>
                    <a:lnTo>
                      <a:pt x="287" y="575"/>
                    </a:lnTo>
                    <a:lnTo>
                      <a:pt x="212" y="573"/>
                    </a:lnTo>
                    <a:lnTo>
                      <a:pt x="151" y="584"/>
                    </a:lnTo>
                    <a:lnTo>
                      <a:pt x="100" y="606"/>
                    </a:lnTo>
                    <a:lnTo>
                      <a:pt x="61" y="635"/>
                    </a:lnTo>
                    <a:lnTo>
                      <a:pt x="32" y="675"/>
                    </a:lnTo>
                    <a:lnTo>
                      <a:pt x="12" y="716"/>
                    </a:lnTo>
                    <a:lnTo>
                      <a:pt x="2" y="763"/>
                    </a:lnTo>
                    <a:lnTo>
                      <a:pt x="0" y="810"/>
                    </a:lnTo>
                    <a:lnTo>
                      <a:pt x="6" y="857"/>
                    </a:lnTo>
                    <a:lnTo>
                      <a:pt x="22" y="902"/>
                    </a:lnTo>
                    <a:lnTo>
                      <a:pt x="43" y="943"/>
                    </a:lnTo>
                    <a:lnTo>
                      <a:pt x="71" y="978"/>
                    </a:lnTo>
                    <a:lnTo>
                      <a:pt x="106" y="1006"/>
                    </a:lnTo>
                    <a:lnTo>
                      <a:pt x="145" y="1024"/>
                    </a:lnTo>
                    <a:lnTo>
                      <a:pt x="191" y="1029"/>
                    </a:lnTo>
                    <a:lnTo>
                      <a:pt x="242" y="1024"/>
                    </a:lnTo>
                    <a:lnTo>
                      <a:pt x="267" y="1045"/>
                    </a:lnTo>
                    <a:lnTo>
                      <a:pt x="299" y="1063"/>
                    </a:lnTo>
                    <a:lnTo>
                      <a:pt x="334" y="1076"/>
                    </a:lnTo>
                    <a:lnTo>
                      <a:pt x="371" y="1088"/>
                    </a:lnTo>
                    <a:lnTo>
                      <a:pt x="410" y="1096"/>
                    </a:lnTo>
                    <a:lnTo>
                      <a:pt x="454" y="1100"/>
                    </a:lnTo>
                    <a:lnTo>
                      <a:pt x="495" y="1102"/>
                    </a:lnTo>
                    <a:lnTo>
                      <a:pt x="538" y="1102"/>
                    </a:lnTo>
                    <a:lnTo>
                      <a:pt x="579" y="1100"/>
                    </a:lnTo>
                    <a:lnTo>
                      <a:pt x="620" y="1094"/>
                    </a:lnTo>
                    <a:lnTo>
                      <a:pt x="658" y="1086"/>
                    </a:lnTo>
                    <a:lnTo>
                      <a:pt x="695" y="1078"/>
                    </a:lnTo>
                    <a:lnTo>
                      <a:pt x="726" y="1069"/>
                    </a:lnTo>
                    <a:lnTo>
                      <a:pt x="754" y="1057"/>
                    </a:lnTo>
                    <a:lnTo>
                      <a:pt x="777" y="1043"/>
                    </a:lnTo>
                    <a:lnTo>
                      <a:pt x="795" y="1029"/>
                    </a:lnTo>
                    <a:lnTo>
                      <a:pt x="834" y="1031"/>
                    </a:lnTo>
                    <a:lnTo>
                      <a:pt x="891" y="1035"/>
                    </a:lnTo>
                    <a:lnTo>
                      <a:pt x="964" y="1043"/>
                    </a:lnTo>
                    <a:lnTo>
                      <a:pt x="1048" y="1051"/>
                    </a:lnTo>
                    <a:lnTo>
                      <a:pt x="1140" y="1059"/>
                    </a:lnTo>
                    <a:lnTo>
                      <a:pt x="1238" y="1065"/>
                    </a:lnTo>
                    <a:lnTo>
                      <a:pt x="1338" y="1069"/>
                    </a:lnTo>
                    <a:lnTo>
                      <a:pt x="1437" y="1071"/>
                    </a:lnTo>
                    <a:lnTo>
                      <a:pt x="1531" y="1067"/>
                    </a:lnTo>
                    <a:lnTo>
                      <a:pt x="1615" y="1057"/>
                    </a:lnTo>
                    <a:lnTo>
                      <a:pt x="1688" y="1041"/>
                    </a:lnTo>
                    <a:lnTo>
                      <a:pt x="1745" y="1020"/>
                    </a:lnTo>
                    <a:lnTo>
                      <a:pt x="1784" y="986"/>
                    </a:lnTo>
                    <a:lnTo>
                      <a:pt x="1801" y="945"/>
                    </a:lnTo>
                    <a:lnTo>
                      <a:pt x="1794" y="892"/>
                    </a:lnTo>
                    <a:lnTo>
                      <a:pt x="1756" y="827"/>
                    </a:lnTo>
                    <a:close/>
                  </a:path>
                </a:pathLst>
              </a:custGeom>
              <a:solidFill>
                <a:srgbClr val="6684A3"/>
              </a:solidFill>
              <a:ln w="9525">
                <a:noFill/>
                <a:round/>
                <a:headEnd/>
                <a:tailEnd/>
              </a:ln>
            </p:spPr>
            <p:txBody>
              <a:bodyPr/>
              <a:lstStyle/>
              <a:p>
                <a:endParaRPr lang="es-ES"/>
              </a:p>
            </p:txBody>
          </p:sp>
          <p:sp>
            <p:nvSpPr>
              <p:cNvPr id="1049" name="Freeform 229"/>
              <p:cNvSpPr>
                <a:spLocks/>
              </p:cNvSpPr>
              <p:nvPr/>
            </p:nvSpPr>
            <p:spPr bwMode="auto">
              <a:xfrm>
                <a:off x="1891" y="1189"/>
                <a:ext cx="2075" cy="1085"/>
              </a:xfrm>
              <a:custGeom>
                <a:avLst/>
                <a:gdLst>
                  <a:gd name="T0" fmla="*/ 7246 w 1724"/>
                  <a:gd name="T1" fmla="*/ 1739 h 979"/>
                  <a:gd name="T2" fmla="*/ 7527 w 1724"/>
                  <a:gd name="T3" fmla="*/ 1533 h 979"/>
                  <a:gd name="T4" fmla="*/ 7590 w 1724"/>
                  <a:gd name="T5" fmla="*/ 1259 h 979"/>
                  <a:gd name="T6" fmla="*/ 7392 w 1724"/>
                  <a:gd name="T7" fmla="*/ 1055 h 979"/>
                  <a:gd name="T8" fmla="*/ 6960 w 1724"/>
                  <a:gd name="T9" fmla="*/ 990 h 979"/>
                  <a:gd name="T10" fmla="*/ 6666 w 1724"/>
                  <a:gd name="T11" fmla="*/ 973 h 979"/>
                  <a:gd name="T12" fmla="*/ 6475 w 1724"/>
                  <a:gd name="T13" fmla="*/ 973 h 979"/>
                  <a:gd name="T14" fmla="*/ 6289 w 1724"/>
                  <a:gd name="T15" fmla="*/ 1001 h 979"/>
                  <a:gd name="T16" fmla="*/ 6321 w 1724"/>
                  <a:gd name="T17" fmla="*/ 964 h 979"/>
                  <a:gd name="T18" fmla="*/ 6505 w 1724"/>
                  <a:gd name="T19" fmla="*/ 845 h 979"/>
                  <a:gd name="T20" fmla="*/ 6538 w 1724"/>
                  <a:gd name="T21" fmla="*/ 728 h 979"/>
                  <a:gd name="T22" fmla="*/ 6463 w 1724"/>
                  <a:gd name="T23" fmla="*/ 633 h 979"/>
                  <a:gd name="T24" fmla="*/ 6297 w 1724"/>
                  <a:gd name="T25" fmla="*/ 563 h 979"/>
                  <a:gd name="T26" fmla="*/ 6091 w 1724"/>
                  <a:gd name="T27" fmla="*/ 519 h 979"/>
                  <a:gd name="T28" fmla="*/ 5865 w 1724"/>
                  <a:gd name="T29" fmla="*/ 513 h 979"/>
                  <a:gd name="T30" fmla="*/ 5659 w 1724"/>
                  <a:gd name="T31" fmla="*/ 549 h 979"/>
                  <a:gd name="T32" fmla="*/ 5599 w 1724"/>
                  <a:gd name="T33" fmla="*/ 444 h 979"/>
                  <a:gd name="T34" fmla="*/ 5480 w 1724"/>
                  <a:gd name="T35" fmla="*/ 225 h 979"/>
                  <a:gd name="T36" fmla="*/ 5195 w 1724"/>
                  <a:gd name="T37" fmla="*/ 75 h 979"/>
                  <a:gd name="T38" fmla="*/ 4796 w 1724"/>
                  <a:gd name="T39" fmla="*/ 4 h 979"/>
                  <a:gd name="T40" fmla="*/ 4350 w 1724"/>
                  <a:gd name="T41" fmla="*/ 4 h 979"/>
                  <a:gd name="T42" fmla="*/ 3918 w 1724"/>
                  <a:gd name="T43" fmla="*/ 80 h 979"/>
                  <a:gd name="T44" fmla="*/ 3559 w 1724"/>
                  <a:gd name="T45" fmla="*/ 217 h 979"/>
                  <a:gd name="T46" fmla="*/ 3326 w 1724"/>
                  <a:gd name="T47" fmla="*/ 416 h 979"/>
                  <a:gd name="T48" fmla="*/ 3144 w 1724"/>
                  <a:gd name="T49" fmla="*/ 513 h 979"/>
                  <a:gd name="T50" fmla="*/ 2833 w 1724"/>
                  <a:gd name="T51" fmla="*/ 567 h 979"/>
                  <a:gd name="T52" fmla="*/ 2570 w 1724"/>
                  <a:gd name="T53" fmla="*/ 735 h 979"/>
                  <a:gd name="T54" fmla="*/ 2518 w 1724"/>
                  <a:gd name="T55" fmla="*/ 961 h 979"/>
                  <a:gd name="T56" fmla="*/ 2506 w 1724"/>
                  <a:gd name="T57" fmla="*/ 990 h 979"/>
                  <a:gd name="T58" fmla="*/ 2268 w 1724"/>
                  <a:gd name="T59" fmla="*/ 862 h 979"/>
                  <a:gd name="T60" fmla="*/ 2006 w 1724"/>
                  <a:gd name="T61" fmla="*/ 784 h 979"/>
                  <a:gd name="T62" fmla="*/ 1762 w 1724"/>
                  <a:gd name="T63" fmla="*/ 757 h 979"/>
                  <a:gd name="T64" fmla="*/ 1538 w 1724"/>
                  <a:gd name="T65" fmla="*/ 781 h 979"/>
                  <a:gd name="T66" fmla="*/ 1364 w 1724"/>
                  <a:gd name="T67" fmla="*/ 845 h 979"/>
                  <a:gd name="T68" fmla="*/ 1253 w 1724"/>
                  <a:gd name="T69" fmla="*/ 945 h 979"/>
                  <a:gd name="T70" fmla="*/ 1216 w 1724"/>
                  <a:gd name="T71" fmla="*/ 1085 h 979"/>
                  <a:gd name="T72" fmla="*/ 956 w 1724"/>
                  <a:gd name="T73" fmla="*/ 1161 h 979"/>
                  <a:gd name="T74" fmla="*/ 506 w 1724"/>
                  <a:gd name="T75" fmla="*/ 1232 h 979"/>
                  <a:gd name="T76" fmla="*/ 208 w 1724"/>
                  <a:gd name="T77" fmla="*/ 1365 h 979"/>
                  <a:gd name="T78" fmla="*/ 29 w 1724"/>
                  <a:gd name="T79" fmla="*/ 1546 h 979"/>
                  <a:gd name="T80" fmla="*/ 0 w 1724"/>
                  <a:gd name="T81" fmla="*/ 1731 h 979"/>
                  <a:gd name="T82" fmla="*/ 85 w 1724"/>
                  <a:gd name="T83" fmla="*/ 1904 h 979"/>
                  <a:gd name="T84" fmla="*/ 272 w 1724"/>
                  <a:gd name="T85" fmla="*/ 2033 h 979"/>
                  <a:gd name="T86" fmla="*/ 579 w 1724"/>
                  <a:gd name="T87" fmla="*/ 2082 h 979"/>
                  <a:gd name="T88" fmla="*/ 868 w 1724"/>
                  <a:gd name="T89" fmla="*/ 2110 h 979"/>
                  <a:gd name="T90" fmla="*/ 1151 w 1724"/>
                  <a:gd name="T91" fmla="*/ 2168 h 979"/>
                  <a:gd name="T92" fmla="*/ 1488 w 1724"/>
                  <a:gd name="T93" fmla="*/ 2211 h 979"/>
                  <a:gd name="T94" fmla="*/ 1852 w 1724"/>
                  <a:gd name="T95" fmla="*/ 2227 h 979"/>
                  <a:gd name="T96" fmla="*/ 2235 w 1724"/>
                  <a:gd name="T97" fmla="*/ 2227 h 979"/>
                  <a:gd name="T98" fmla="*/ 2600 w 1724"/>
                  <a:gd name="T99" fmla="*/ 2211 h 979"/>
                  <a:gd name="T100" fmla="*/ 2901 w 1724"/>
                  <a:gd name="T101" fmla="*/ 2184 h 979"/>
                  <a:gd name="T102" fmla="*/ 3116 w 1724"/>
                  <a:gd name="T103" fmla="*/ 2137 h 979"/>
                  <a:gd name="T104" fmla="*/ 3332 w 1724"/>
                  <a:gd name="T105" fmla="*/ 2120 h 979"/>
                  <a:gd name="T106" fmla="*/ 3852 w 1724"/>
                  <a:gd name="T107" fmla="*/ 2142 h 979"/>
                  <a:gd name="T108" fmla="*/ 4554 w 1724"/>
                  <a:gd name="T109" fmla="*/ 2174 h 979"/>
                  <a:gd name="T110" fmla="*/ 5338 w 1724"/>
                  <a:gd name="T111" fmla="*/ 2197 h 979"/>
                  <a:gd name="T112" fmla="*/ 6106 w 1724"/>
                  <a:gd name="T113" fmla="*/ 2191 h 979"/>
                  <a:gd name="T114" fmla="*/ 6739 w 1724"/>
                  <a:gd name="T115" fmla="*/ 2149 h 979"/>
                  <a:gd name="T116" fmla="*/ 7135 w 1724"/>
                  <a:gd name="T117" fmla="*/ 2057 h 979"/>
                  <a:gd name="T118" fmla="*/ 7185 w 1724"/>
                  <a:gd name="T119" fmla="*/ 1894 h 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4"/>
                  <a:gd name="T181" fmla="*/ 0 h 979"/>
                  <a:gd name="T182" fmla="*/ 1724 w 1724"/>
                  <a:gd name="T183" fmla="*/ 979 h 9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4" h="979">
                    <a:moveTo>
                      <a:pt x="1601" y="782"/>
                    </a:moveTo>
                    <a:lnTo>
                      <a:pt x="1646" y="763"/>
                    </a:lnTo>
                    <a:lnTo>
                      <a:pt x="1683" y="724"/>
                    </a:lnTo>
                    <a:lnTo>
                      <a:pt x="1709" y="673"/>
                    </a:lnTo>
                    <a:lnTo>
                      <a:pt x="1722" y="612"/>
                    </a:lnTo>
                    <a:lnTo>
                      <a:pt x="1724" y="553"/>
                    </a:lnTo>
                    <a:lnTo>
                      <a:pt x="1710" y="502"/>
                    </a:lnTo>
                    <a:lnTo>
                      <a:pt x="1679" y="463"/>
                    </a:lnTo>
                    <a:lnTo>
                      <a:pt x="1632" y="443"/>
                    </a:lnTo>
                    <a:lnTo>
                      <a:pt x="1581" y="435"/>
                    </a:lnTo>
                    <a:lnTo>
                      <a:pt x="1544" y="431"/>
                    </a:lnTo>
                    <a:lnTo>
                      <a:pt x="1514" y="428"/>
                    </a:lnTo>
                    <a:lnTo>
                      <a:pt x="1493" y="426"/>
                    </a:lnTo>
                    <a:lnTo>
                      <a:pt x="1471" y="428"/>
                    </a:lnTo>
                    <a:lnTo>
                      <a:pt x="1451" y="431"/>
                    </a:lnTo>
                    <a:lnTo>
                      <a:pt x="1428" y="439"/>
                    </a:lnTo>
                    <a:lnTo>
                      <a:pt x="1399" y="453"/>
                    </a:lnTo>
                    <a:lnTo>
                      <a:pt x="1436" y="424"/>
                    </a:lnTo>
                    <a:lnTo>
                      <a:pt x="1461" y="396"/>
                    </a:lnTo>
                    <a:lnTo>
                      <a:pt x="1477" y="371"/>
                    </a:lnTo>
                    <a:lnTo>
                      <a:pt x="1485" y="343"/>
                    </a:lnTo>
                    <a:lnTo>
                      <a:pt x="1485" y="320"/>
                    </a:lnTo>
                    <a:lnTo>
                      <a:pt x="1479" y="298"/>
                    </a:lnTo>
                    <a:lnTo>
                      <a:pt x="1467" y="279"/>
                    </a:lnTo>
                    <a:lnTo>
                      <a:pt x="1451" y="261"/>
                    </a:lnTo>
                    <a:lnTo>
                      <a:pt x="1430" y="247"/>
                    </a:lnTo>
                    <a:lnTo>
                      <a:pt x="1406" y="235"/>
                    </a:lnTo>
                    <a:lnTo>
                      <a:pt x="1383" y="228"/>
                    </a:lnTo>
                    <a:lnTo>
                      <a:pt x="1357" y="226"/>
                    </a:lnTo>
                    <a:lnTo>
                      <a:pt x="1332" y="226"/>
                    </a:lnTo>
                    <a:lnTo>
                      <a:pt x="1308" y="231"/>
                    </a:lnTo>
                    <a:lnTo>
                      <a:pt x="1285" y="241"/>
                    </a:lnTo>
                    <a:lnTo>
                      <a:pt x="1267" y="257"/>
                    </a:lnTo>
                    <a:lnTo>
                      <a:pt x="1271" y="196"/>
                    </a:lnTo>
                    <a:lnTo>
                      <a:pt x="1263" y="141"/>
                    </a:lnTo>
                    <a:lnTo>
                      <a:pt x="1244" y="98"/>
                    </a:lnTo>
                    <a:lnTo>
                      <a:pt x="1214" y="63"/>
                    </a:lnTo>
                    <a:lnTo>
                      <a:pt x="1179" y="33"/>
                    </a:lnTo>
                    <a:lnTo>
                      <a:pt x="1136" y="16"/>
                    </a:lnTo>
                    <a:lnTo>
                      <a:pt x="1089" y="4"/>
                    </a:lnTo>
                    <a:lnTo>
                      <a:pt x="1039" y="0"/>
                    </a:lnTo>
                    <a:lnTo>
                      <a:pt x="988" y="4"/>
                    </a:lnTo>
                    <a:lnTo>
                      <a:pt x="937" y="16"/>
                    </a:lnTo>
                    <a:lnTo>
                      <a:pt x="890" y="35"/>
                    </a:lnTo>
                    <a:lnTo>
                      <a:pt x="847" y="61"/>
                    </a:lnTo>
                    <a:lnTo>
                      <a:pt x="808" y="96"/>
                    </a:lnTo>
                    <a:lnTo>
                      <a:pt x="777" y="135"/>
                    </a:lnTo>
                    <a:lnTo>
                      <a:pt x="755" y="182"/>
                    </a:lnTo>
                    <a:lnTo>
                      <a:pt x="743" y="237"/>
                    </a:lnTo>
                    <a:lnTo>
                      <a:pt x="714" y="226"/>
                    </a:lnTo>
                    <a:lnTo>
                      <a:pt x="678" y="230"/>
                    </a:lnTo>
                    <a:lnTo>
                      <a:pt x="643" y="249"/>
                    </a:lnTo>
                    <a:lnTo>
                      <a:pt x="610" y="280"/>
                    </a:lnTo>
                    <a:lnTo>
                      <a:pt x="584" y="322"/>
                    </a:lnTo>
                    <a:lnTo>
                      <a:pt x="571" y="369"/>
                    </a:lnTo>
                    <a:lnTo>
                      <a:pt x="572" y="422"/>
                    </a:lnTo>
                    <a:lnTo>
                      <a:pt x="594" y="473"/>
                    </a:lnTo>
                    <a:lnTo>
                      <a:pt x="569" y="435"/>
                    </a:lnTo>
                    <a:lnTo>
                      <a:pt x="541" y="404"/>
                    </a:lnTo>
                    <a:lnTo>
                      <a:pt x="514" y="379"/>
                    </a:lnTo>
                    <a:lnTo>
                      <a:pt x="484" y="359"/>
                    </a:lnTo>
                    <a:lnTo>
                      <a:pt x="455" y="345"/>
                    </a:lnTo>
                    <a:lnTo>
                      <a:pt x="427" y="337"/>
                    </a:lnTo>
                    <a:lnTo>
                      <a:pt x="400" y="333"/>
                    </a:lnTo>
                    <a:lnTo>
                      <a:pt x="374" y="335"/>
                    </a:lnTo>
                    <a:lnTo>
                      <a:pt x="349" y="343"/>
                    </a:lnTo>
                    <a:lnTo>
                      <a:pt x="327" y="355"/>
                    </a:lnTo>
                    <a:lnTo>
                      <a:pt x="310" y="371"/>
                    </a:lnTo>
                    <a:lnTo>
                      <a:pt x="294" y="392"/>
                    </a:lnTo>
                    <a:lnTo>
                      <a:pt x="284" y="416"/>
                    </a:lnTo>
                    <a:lnTo>
                      <a:pt x="278" y="445"/>
                    </a:lnTo>
                    <a:lnTo>
                      <a:pt x="276" y="477"/>
                    </a:lnTo>
                    <a:lnTo>
                      <a:pt x="282" y="512"/>
                    </a:lnTo>
                    <a:lnTo>
                      <a:pt x="217" y="512"/>
                    </a:lnTo>
                    <a:lnTo>
                      <a:pt x="162" y="522"/>
                    </a:lnTo>
                    <a:lnTo>
                      <a:pt x="115" y="541"/>
                    </a:lnTo>
                    <a:lnTo>
                      <a:pt x="76" y="567"/>
                    </a:lnTo>
                    <a:lnTo>
                      <a:pt x="47" y="600"/>
                    </a:lnTo>
                    <a:lnTo>
                      <a:pt x="23" y="637"/>
                    </a:lnTo>
                    <a:lnTo>
                      <a:pt x="7" y="679"/>
                    </a:lnTo>
                    <a:lnTo>
                      <a:pt x="0" y="720"/>
                    </a:lnTo>
                    <a:lnTo>
                      <a:pt x="0" y="761"/>
                    </a:lnTo>
                    <a:lnTo>
                      <a:pt x="5" y="800"/>
                    </a:lnTo>
                    <a:lnTo>
                      <a:pt x="19" y="837"/>
                    </a:lnTo>
                    <a:lnTo>
                      <a:pt x="37" y="867"/>
                    </a:lnTo>
                    <a:lnTo>
                      <a:pt x="62" y="892"/>
                    </a:lnTo>
                    <a:lnTo>
                      <a:pt x="94" y="908"/>
                    </a:lnTo>
                    <a:lnTo>
                      <a:pt x="131" y="914"/>
                    </a:lnTo>
                    <a:lnTo>
                      <a:pt x="174" y="910"/>
                    </a:lnTo>
                    <a:lnTo>
                      <a:pt x="198" y="928"/>
                    </a:lnTo>
                    <a:lnTo>
                      <a:pt x="227" y="941"/>
                    </a:lnTo>
                    <a:lnTo>
                      <a:pt x="261" y="953"/>
                    </a:lnTo>
                    <a:lnTo>
                      <a:pt x="298" y="963"/>
                    </a:lnTo>
                    <a:lnTo>
                      <a:pt x="337" y="971"/>
                    </a:lnTo>
                    <a:lnTo>
                      <a:pt x="380" y="975"/>
                    </a:lnTo>
                    <a:lnTo>
                      <a:pt x="421" y="979"/>
                    </a:lnTo>
                    <a:lnTo>
                      <a:pt x="467" y="979"/>
                    </a:lnTo>
                    <a:lnTo>
                      <a:pt x="508" y="979"/>
                    </a:lnTo>
                    <a:lnTo>
                      <a:pt x="551" y="975"/>
                    </a:lnTo>
                    <a:lnTo>
                      <a:pt x="590" y="971"/>
                    </a:lnTo>
                    <a:lnTo>
                      <a:pt x="625" y="965"/>
                    </a:lnTo>
                    <a:lnTo>
                      <a:pt x="659" y="959"/>
                    </a:lnTo>
                    <a:lnTo>
                      <a:pt x="686" y="949"/>
                    </a:lnTo>
                    <a:lnTo>
                      <a:pt x="708" y="939"/>
                    </a:lnTo>
                    <a:lnTo>
                      <a:pt x="724" y="929"/>
                    </a:lnTo>
                    <a:lnTo>
                      <a:pt x="757" y="931"/>
                    </a:lnTo>
                    <a:lnTo>
                      <a:pt x="808" y="935"/>
                    </a:lnTo>
                    <a:lnTo>
                      <a:pt x="875" y="941"/>
                    </a:lnTo>
                    <a:lnTo>
                      <a:pt x="949" y="947"/>
                    </a:lnTo>
                    <a:lnTo>
                      <a:pt x="1034" y="955"/>
                    </a:lnTo>
                    <a:lnTo>
                      <a:pt x="1122" y="961"/>
                    </a:lnTo>
                    <a:lnTo>
                      <a:pt x="1212" y="965"/>
                    </a:lnTo>
                    <a:lnTo>
                      <a:pt x="1302" y="965"/>
                    </a:lnTo>
                    <a:lnTo>
                      <a:pt x="1387" y="963"/>
                    </a:lnTo>
                    <a:lnTo>
                      <a:pt x="1463" y="957"/>
                    </a:lnTo>
                    <a:lnTo>
                      <a:pt x="1530" y="945"/>
                    </a:lnTo>
                    <a:lnTo>
                      <a:pt x="1583" y="929"/>
                    </a:lnTo>
                    <a:lnTo>
                      <a:pt x="1620" y="904"/>
                    </a:lnTo>
                    <a:lnTo>
                      <a:pt x="1638" y="873"/>
                    </a:lnTo>
                    <a:lnTo>
                      <a:pt x="1632" y="831"/>
                    </a:lnTo>
                    <a:lnTo>
                      <a:pt x="1601" y="782"/>
                    </a:lnTo>
                    <a:close/>
                  </a:path>
                </a:pathLst>
              </a:custGeom>
              <a:solidFill>
                <a:srgbClr val="EAEAEA"/>
              </a:solidFill>
              <a:ln w="9525">
                <a:noFill/>
                <a:round/>
                <a:headEnd/>
                <a:tailEnd/>
              </a:ln>
            </p:spPr>
            <p:txBody>
              <a:bodyPr/>
              <a:lstStyle/>
              <a:p>
                <a:endParaRPr lang="es-ES"/>
              </a:p>
            </p:txBody>
          </p:sp>
        </p:grpSp>
        <p:sp>
          <p:nvSpPr>
            <p:cNvPr id="1047" name="Text Box 230"/>
            <p:cNvSpPr txBox="1">
              <a:spLocks noChangeArrowheads="1"/>
            </p:cNvSpPr>
            <p:nvPr/>
          </p:nvSpPr>
          <p:spPr bwMode="auto">
            <a:xfrm>
              <a:off x="3154" y="1751"/>
              <a:ext cx="1223" cy="446"/>
            </a:xfrm>
            <a:prstGeom prst="rect">
              <a:avLst/>
            </a:prstGeom>
            <a:noFill/>
            <a:ln w="9525">
              <a:noFill/>
              <a:miter lim="800000"/>
              <a:headEnd/>
              <a:tailEnd/>
            </a:ln>
          </p:spPr>
          <p:txBody>
            <a:bodyPr>
              <a:spAutoFit/>
            </a:bodyPr>
            <a:lstStyle/>
            <a:p>
              <a:pPr algn="ctr"/>
              <a:r>
                <a:rPr lang="es-PE" altLang="es-ES" sz="2000" dirty="0"/>
                <a:t>Errores &amp; Omisiones</a:t>
              </a:r>
            </a:p>
          </p:txBody>
        </p:sp>
      </p:grpSp>
      <p:grpSp>
        <p:nvGrpSpPr>
          <p:cNvPr id="13" name="Group 231"/>
          <p:cNvGrpSpPr>
            <a:grpSpLocks/>
          </p:cNvGrpSpPr>
          <p:nvPr/>
        </p:nvGrpSpPr>
        <p:grpSpPr bwMode="auto">
          <a:xfrm>
            <a:off x="2555128" y="1561808"/>
            <a:ext cx="2293074" cy="1020393"/>
            <a:chOff x="353" y="1263"/>
            <a:chExt cx="1777" cy="931"/>
          </a:xfrm>
        </p:grpSpPr>
        <p:grpSp>
          <p:nvGrpSpPr>
            <p:cNvPr id="14" name="Group 232"/>
            <p:cNvGrpSpPr>
              <a:grpSpLocks/>
            </p:cNvGrpSpPr>
            <p:nvPr/>
          </p:nvGrpSpPr>
          <p:grpSpPr bwMode="auto">
            <a:xfrm>
              <a:off x="353" y="1263"/>
              <a:ext cx="1777" cy="931"/>
              <a:chOff x="2095" y="633"/>
              <a:chExt cx="2180" cy="1193"/>
            </a:xfrm>
          </p:grpSpPr>
          <p:sp>
            <p:nvSpPr>
              <p:cNvPr id="1044" name="Freeform 233"/>
              <p:cNvSpPr>
                <a:spLocks/>
              </p:cNvSpPr>
              <p:nvPr/>
            </p:nvSpPr>
            <p:spPr bwMode="auto">
              <a:xfrm>
                <a:off x="2095" y="633"/>
                <a:ext cx="2180" cy="1193"/>
              </a:xfrm>
              <a:custGeom>
                <a:avLst/>
                <a:gdLst>
                  <a:gd name="T0" fmla="*/ 5571 w 1894"/>
                  <a:gd name="T1" fmla="*/ 1517 h 1102"/>
                  <a:gd name="T2" fmla="*/ 5785 w 1894"/>
                  <a:gd name="T3" fmla="*/ 1325 h 1102"/>
                  <a:gd name="T4" fmla="*/ 5831 w 1894"/>
                  <a:gd name="T5" fmla="*/ 1079 h 1102"/>
                  <a:gd name="T6" fmla="*/ 5657 w 1894"/>
                  <a:gd name="T7" fmla="*/ 889 h 1102"/>
                  <a:gd name="T8" fmla="*/ 5308 w 1894"/>
                  <a:gd name="T9" fmla="*/ 827 h 1102"/>
                  <a:gd name="T10" fmla="*/ 5070 w 1894"/>
                  <a:gd name="T11" fmla="*/ 814 h 1102"/>
                  <a:gd name="T12" fmla="*/ 4949 w 1894"/>
                  <a:gd name="T13" fmla="*/ 831 h 1102"/>
                  <a:gd name="T14" fmla="*/ 4885 w 1894"/>
                  <a:gd name="T15" fmla="*/ 893 h 1102"/>
                  <a:gd name="T16" fmla="*/ 4994 w 1894"/>
                  <a:gd name="T17" fmla="*/ 869 h 1102"/>
                  <a:gd name="T18" fmla="*/ 5142 w 1894"/>
                  <a:gd name="T19" fmla="*/ 736 h 1102"/>
                  <a:gd name="T20" fmla="*/ 5176 w 1894"/>
                  <a:gd name="T21" fmla="*/ 616 h 1102"/>
                  <a:gd name="T22" fmla="*/ 5107 w 1894"/>
                  <a:gd name="T23" fmla="*/ 515 h 1102"/>
                  <a:gd name="T24" fmla="*/ 4976 w 1894"/>
                  <a:gd name="T25" fmla="*/ 435 h 1102"/>
                  <a:gd name="T26" fmla="*/ 4805 w 1894"/>
                  <a:gd name="T27" fmla="*/ 394 h 1102"/>
                  <a:gd name="T28" fmla="*/ 4625 w 1894"/>
                  <a:gd name="T29" fmla="*/ 384 h 1102"/>
                  <a:gd name="T30" fmla="*/ 4464 w 1894"/>
                  <a:gd name="T31" fmla="*/ 428 h 1102"/>
                  <a:gd name="T32" fmla="*/ 4403 w 1894"/>
                  <a:gd name="T33" fmla="*/ 346 h 1102"/>
                  <a:gd name="T34" fmla="*/ 4284 w 1894"/>
                  <a:gd name="T35" fmla="*/ 173 h 1102"/>
                  <a:gd name="T36" fmla="*/ 4043 w 1894"/>
                  <a:gd name="T37" fmla="*/ 60 h 1102"/>
                  <a:gd name="T38" fmla="*/ 3723 w 1894"/>
                  <a:gd name="T39" fmla="*/ 2 h 1102"/>
                  <a:gd name="T40" fmla="*/ 3369 w 1894"/>
                  <a:gd name="T41" fmla="*/ 4 h 1102"/>
                  <a:gd name="T42" fmla="*/ 3020 w 1894"/>
                  <a:gd name="T43" fmla="*/ 62 h 1102"/>
                  <a:gd name="T44" fmla="*/ 2738 w 1894"/>
                  <a:gd name="T45" fmla="*/ 167 h 1102"/>
                  <a:gd name="T46" fmla="*/ 2555 w 1894"/>
                  <a:gd name="T47" fmla="*/ 323 h 1102"/>
                  <a:gd name="T48" fmla="*/ 2424 w 1894"/>
                  <a:gd name="T49" fmla="*/ 382 h 1102"/>
                  <a:gd name="T50" fmla="*/ 2190 w 1894"/>
                  <a:gd name="T51" fmla="*/ 415 h 1102"/>
                  <a:gd name="T52" fmla="*/ 2002 w 1894"/>
                  <a:gd name="T53" fmla="*/ 553 h 1102"/>
                  <a:gd name="T54" fmla="*/ 1980 w 1894"/>
                  <a:gd name="T55" fmla="*/ 769 h 1102"/>
                  <a:gd name="T56" fmla="*/ 1953 w 1894"/>
                  <a:gd name="T57" fmla="*/ 827 h 1102"/>
                  <a:gd name="T58" fmla="*/ 1729 w 1894"/>
                  <a:gd name="T59" fmla="*/ 736 h 1102"/>
                  <a:gd name="T60" fmla="*/ 1508 w 1894"/>
                  <a:gd name="T61" fmla="*/ 681 h 1102"/>
                  <a:gd name="T62" fmla="*/ 1299 w 1894"/>
                  <a:gd name="T63" fmla="*/ 666 h 1102"/>
                  <a:gd name="T64" fmla="*/ 1120 w 1894"/>
                  <a:gd name="T65" fmla="*/ 693 h 1102"/>
                  <a:gd name="T66" fmla="*/ 974 w 1894"/>
                  <a:gd name="T67" fmla="*/ 755 h 1102"/>
                  <a:gd name="T68" fmla="*/ 883 w 1894"/>
                  <a:gd name="T69" fmla="*/ 861 h 1102"/>
                  <a:gd name="T70" fmla="*/ 866 w 1894"/>
                  <a:gd name="T71" fmla="*/ 997 h 1102"/>
                  <a:gd name="T72" fmla="*/ 653 w 1894"/>
                  <a:gd name="T73" fmla="*/ 1079 h 1102"/>
                  <a:gd name="T74" fmla="*/ 306 w 1894"/>
                  <a:gd name="T75" fmla="*/ 1144 h 1102"/>
                  <a:gd name="T76" fmla="*/ 98 w 1894"/>
                  <a:gd name="T77" fmla="*/ 1274 h 1102"/>
                  <a:gd name="T78" fmla="*/ 2 w 1894"/>
                  <a:gd name="T79" fmla="*/ 1440 h 1102"/>
                  <a:gd name="T80" fmla="*/ 18 w 1894"/>
                  <a:gd name="T81" fmla="*/ 1617 h 1102"/>
                  <a:gd name="T82" fmla="*/ 130 w 1894"/>
                  <a:gd name="T83" fmla="*/ 1779 h 1102"/>
                  <a:gd name="T84" fmla="*/ 325 w 1894"/>
                  <a:gd name="T85" fmla="*/ 1897 h 1102"/>
                  <a:gd name="T86" fmla="*/ 588 w 1894"/>
                  <a:gd name="T87" fmla="*/ 1942 h 1102"/>
                  <a:gd name="T88" fmla="*/ 820 w 1894"/>
                  <a:gd name="T89" fmla="*/ 1969 h 1102"/>
                  <a:gd name="T90" fmla="*/ 1028 w 1894"/>
                  <a:gd name="T91" fmla="*/ 2030 h 1102"/>
                  <a:gd name="T92" fmla="*/ 1263 w 1894"/>
                  <a:gd name="T93" fmla="*/ 2069 h 1102"/>
                  <a:gd name="T94" fmla="*/ 1525 w 1894"/>
                  <a:gd name="T95" fmla="*/ 2081 h 1102"/>
                  <a:gd name="T96" fmla="*/ 1783 w 1894"/>
                  <a:gd name="T97" fmla="*/ 2074 h 1102"/>
                  <a:gd name="T98" fmla="*/ 2026 w 1894"/>
                  <a:gd name="T99" fmla="*/ 2048 h 1102"/>
                  <a:gd name="T100" fmla="*/ 2235 w 1894"/>
                  <a:gd name="T101" fmla="*/ 2016 h 1102"/>
                  <a:gd name="T102" fmla="*/ 2393 w 1894"/>
                  <a:gd name="T103" fmla="*/ 1967 h 1102"/>
                  <a:gd name="T104" fmla="*/ 2569 w 1894"/>
                  <a:gd name="T105" fmla="*/ 1945 h 1102"/>
                  <a:gd name="T106" fmla="*/ 2972 w 1894"/>
                  <a:gd name="T107" fmla="*/ 1967 h 1102"/>
                  <a:gd name="T108" fmla="*/ 3511 w 1894"/>
                  <a:gd name="T109" fmla="*/ 1997 h 1102"/>
                  <a:gd name="T110" fmla="*/ 4123 w 1894"/>
                  <a:gd name="T111" fmla="*/ 2016 h 1102"/>
                  <a:gd name="T112" fmla="*/ 4715 w 1894"/>
                  <a:gd name="T113" fmla="*/ 2013 h 1102"/>
                  <a:gd name="T114" fmla="*/ 5200 w 1894"/>
                  <a:gd name="T115" fmla="*/ 1964 h 1102"/>
                  <a:gd name="T116" fmla="*/ 5495 w 1894"/>
                  <a:gd name="T117" fmla="*/ 1859 h 1102"/>
                  <a:gd name="T118" fmla="*/ 5527 w 1894"/>
                  <a:gd name="T119" fmla="*/ 1681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4"/>
                  <a:gd name="T181" fmla="*/ 0 h 1102"/>
                  <a:gd name="T182" fmla="*/ 1894 w 1894"/>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4" h="1102">
                    <a:moveTo>
                      <a:pt x="1756" y="827"/>
                    </a:moveTo>
                    <a:lnTo>
                      <a:pt x="1809" y="804"/>
                    </a:lnTo>
                    <a:lnTo>
                      <a:pt x="1851" y="761"/>
                    </a:lnTo>
                    <a:lnTo>
                      <a:pt x="1878" y="702"/>
                    </a:lnTo>
                    <a:lnTo>
                      <a:pt x="1894" y="637"/>
                    </a:lnTo>
                    <a:lnTo>
                      <a:pt x="1892" y="573"/>
                    </a:lnTo>
                    <a:lnTo>
                      <a:pt x="1874" y="514"/>
                    </a:lnTo>
                    <a:lnTo>
                      <a:pt x="1837" y="471"/>
                    </a:lnTo>
                    <a:lnTo>
                      <a:pt x="1782" y="447"/>
                    </a:lnTo>
                    <a:lnTo>
                      <a:pt x="1723" y="439"/>
                    </a:lnTo>
                    <a:lnTo>
                      <a:pt x="1678" y="433"/>
                    </a:lnTo>
                    <a:lnTo>
                      <a:pt x="1646" y="431"/>
                    </a:lnTo>
                    <a:lnTo>
                      <a:pt x="1623" y="433"/>
                    </a:lnTo>
                    <a:lnTo>
                      <a:pt x="1607" y="441"/>
                    </a:lnTo>
                    <a:lnTo>
                      <a:pt x="1595" y="455"/>
                    </a:lnTo>
                    <a:lnTo>
                      <a:pt x="1586" y="473"/>
                    </a:lnTo>
                    <a:lnTo>
                      <a:pt x="1578" y="498"/>
                    </a:lnTo>
                    <a:lnTo>
                      <a:pt x="1621" y="461"/>
                    </a:lnTo>
                    <a:lnTo>
                      <a:pt x="1650" y="426"/>
                    </a:lnTo>
                    <a:lnTo>
                      <a:pt x="1670" y="390"/>
                    </a:lnTo>
                    <a:lnTo>
                      <a:pt x="1678" y="359"/>
                    </a:lnTo>
                    <a:lnTo>
                      <a:pt x="1680" y="327"/>
                    </a:lnTo>
                    <a:lnTo>
                      <a:pt x="1672" y="298"/>
                    </a:lnTo>
                    <a:lnTo>
                      <a:pt x="1658" y="273"/>
                    </a:lnTo>
                    <a:lnTo>
                      <a:pt x="1639" y="251"/>
                    </a:lnTo>
                    <a:lnTo>
                      <a:pt x="1615" y="231"/>
                    </a:lnTo>
                    <a:lnTo>
                      <a:pt x="1588" y="218"/>
                    </a:lnTo>
                    <a:lnTo>
                      <a:pt x="1560" y="208"/>
                    </a:lnTo>
                    <a:lnTo>
                      <a:pt x="1531" y="204"/>
                    </a:lnTo>
                    <a:lnTo>
                      <a:pt x="1501" y="204"/>
                    </a:lnTo>
                    <a:lnTo>
                      <a:pt x="1474" y="212"/>
                    </a:lnTo>
                    <a:lnTo>
                      <a:pt x="1448" y="226"/>
                    </a:lnTo>
                    <a:lnTo>
                      <a:pt x="1427" y="245"/>
                    </a:lnTo>
                    <a:lnTo>
                      <a:pt x="1429" y="184"/>
                    </a:lnTo>
                    <a:lnTo>
                      <a:pt x="1417" y="133"/>
                    </a:lnTo>
                    <a:lnTo>
                      <a:pt x="1391" y="92"/>
                    </a:lnTo>
                    <a:lnTo>
                      <a:pt x="1356" y="57"/>
                    </a:lnTo>
                    <a:lnTo>
                      <a:pt x="1313" y="31"/>
                    </a:lnTo>
                    <a:lnTo>
                      <a:pt x="1264" y="14"/>
                    </a:lnTo>
                    <a:lnTo>
                      <a:pt x="1209" y="2"/>
                    </a:lnTo>
                    <a:lnTo>
                      <a:pt x="1152" y="0"/>
                    </a:lnTo>
                    <a:lnTo>
                      <a:pt x="1093" y="4"/>
                    </a:lnTo>
                    <a:lnTo>
                      <a:pt x="1036" y="16"/>
                    </a:lnTo>
                    <a:lnTo>
                      <a:pt x="981" y="33"/>
                    </a:lnTo>
                    <a:lnTo>
                      <a:pt x="932" y="59"/>
                    </a:lnTo>
                    <a:lnTo>
                      <a:pt x="889" y="88"/>
                    </a:lnTo>
                    <a:lnTo>
                      <a:pt x="854" y="127"/>
                    </a:lnTo>
                    <a:lnTo>
                      <a:pt x="830" y="171"/>
                    </a:lnTo>
                    <a:lnTo>
                      <a:pt x="818" y="220"/>
                    </a:lnTo>
                    <a:lnTo>
                      <a:pt x="787" y="202"/>
                    </a:lnTo>
                    <a:lnTo>
                      <a:pt x="750" y="202"/>
                    </a:lnTo>
                    <a:lnTo>
                      <a:pt x="711" y="220"/>
                    </a:lnTo>
                    <a:lnTo>
                      <a:pt x="677" y="251"/>
                    </a:lnTo>
                    <a:lnTo>
                      <a:pt x="650" y="294"/>
                    </a:lnTo>
                    <a:lnTo>
                      <a:pt x="638" y="347"/>
                    </a:lnTo>
                    <a:lnTo>
                      <a:pt x="642" y="408"/>
                    </a:lnTo>
                    <a:lnTo>
                      <a:pt x="667" y="473"/>
                    </a:lnTo>
                    <a:lnTo>
                      <a:pt x="634" y="439"/>
                    </a:lnTo>
                    <a:lnTo>
                      <a:pt x="597" y="412"/>
                    </a:lnTo>
                    <a:lnTo>
                      <a:pt x="561" y="390"/>
                    </a:lnTo>
                    <a:lnTo>
                      <a:pt x="526" y="373"/>
                    </a:lnTo>
                    <a:lnTo>
                      <a:pt x="489" y="361"/>
                    </a:lnTo>
                    <a:lnTo>
                      <a:pt x="456" y="355"/>
                    </a:lnTo>
                    <a:lnTo>
                      <a:pt x="422" y="353"/>
                    </a:lnTo>
                    <a:lnTo>
                      <a:pt x="391" y="357"/>
                    </a:lnTo>
                    <a:lnTo>
                      <a:pt x="363" y="367"/>
                    </a:lnTo>
                    <a:lnTo>
                      <a:pt x="338" y="380"/>
                    </a:lnTo>
                    <a:lnTo>
                      <a:pt x="316" y="400"/>
                    </a:lnTo>
                    <a:lnTo>
                      <a:pt x="301" y="426"/>
                    </a:lnTo>
                    <a:lnTo>
                      <a:pt x="287" y="455"/>
                    </a:lnTo>
                    <a:lnTo>
                      <a:pt x="281" y="490"/>
                    </a:lnTo>
                    <a:lnTo>
                      <a:pt x="281" y="529"/>
                    </a:lnTo>
                    <a:lnTo>
                      <a:pt x="287" y="575"/>
                    </a:lnTo>
                    <a:lnTo>
                      <a:pt x="212" y="573"/>
                    </a:lnTo>
                    <a:lnTo>
                      <a:pt x="151" y="584"/>
                    </a:lnTo>
                    <a:lnTo>
                      <a:pt x="100" y="606"/>
                    </a:lnTo>
                    <a:lnTo>
                      <a:pt x="61" y="635"/>
                    </a:lnTo>
                    <a:lnTo>
                      <a:pt x="32" y="675"/>
                    </a:lnTo>
                    <a:lnTo>
                      <a:pt x="12" y="716"/>
                    </a:lnTo>
                    <a:lnTo>
                      <a:pt x="2" y="763"/>
                    </a:lnTo>
                    <a:lnTo>
                      <a:pt x="0" y="810"/>
                    </a:lnTo>
                    <a:lnTo>
                      <a:pt x="6" y="857"/>
                    </a:lnTo>
                    <a:lnTo>
                      <a:pt x="22" y="902"/>
                    </a:lnTo>
                    <a:lnTo>
                      <a:pt x="43" y="943"/>
                    </a:lnTo>
                    <a:lnTo>
                      <a:pt x="71" y="978"/>
                    </a:lnTo>
                    <a:lnTo>
                      <a:pt x="106" y="1006"/>
                    </a:lnTo>
                    <a:lnTo>
                      <a:pt x="145" y="1024"/>
                    </a:lnTo>
                    <a:lnTo>
                      <a:pt x="191" y="1029"/>
                    </a:lnTo>
                    <a:lnTo>
                      <a:pt x="242" y="1024"/>
                    </a:lnTo>
                    <a:lnTo>
                      <a:pt x="267" y="1045"/>
                    </a:lnTo>
                    <a:lnTo>
                      <a:pt x="299" y="1063"/>
                    </a:lnTo>
                    <a:lnTo>
                      <a:pt x="334" y="1076"/>
                    </a:lnTo>
                    <a:lnTo>
                      <a:pt x="371" y="1088"/>
                    </a:lnTo>
                    <a:lnTo>
                      <a:pt x="410" y="1096"/>
                    </a:lnTo>
                    <a:lnTo>
                      <a:pt x="454" y="1100"/>
                    </a:lnTo>
                    <a:lnTo>
                      <a:pt x="495" y="1102"/>
                    </a:lnTo>
                    <a:lnTo>
                      <a:pt x="538" y="1102"/>
                    </a:lnTo>
                    <a:lnTo>
                      <a:pt x="579" y="1100"/>
                    </a:lnTo>
                    <a:lnTo>
                      <a:pt x="620" y="1094"/>
                    </a:lnTo>
                    <a:lnTo>
                      <a:pt x="658" y="1086"/>
                    </a:lnTo>
                    <a:lnTo>
                      <a:pt x="695" y="1078"/>
                    </a:lnTo>
                    <a:lnTo>
                      <a:pt x="726" y="1069"/>
                    </a:lnTo>
                    <a:lnTo>
                      <a:pt x="754" y="1057"/>
                    </a:lnTo>
                    <a:lnTo>
                      <a:pt x="777" y="1043"/>
                    </a:lnTo>
                    <a:lnTo>
                      <a:pt x="795" y="1029"/>
                    </a:lnTo>
                    <a:lnTo>
                      <a:pt x="834" y="1031"/>
                    </a:lnTo>
                    <a:lnTo>
                      <a:pt x="891" y="1035"/>
                    </a:lnTo>
                    <a:lnTo>
                      <a:pt x="964" y="1043"/>
                    </a:lnTo>
                    <a:lnTo>
                      <a:pt x="1048" y="1051"/>
                    </a:lnTo>
                    <a:lnTo>
                      <a:pt x="1140" y="1059"/>
                    </a:lnTo>
                    <a:lnTo>
                      <a:pt x="1238" y="1065"/>
                    </a:lnTo>
                    <a:lnTo>
                      <a:pt x="1338" y="1069"/>
                    </a:lnTo>
                    <a:lnTo>
                      <a:pt x="1437" y="1071"/>
                    </a:lnTo>
                    <a:lnTo>
                      <a:pt x="1531" y="1067"/>
                    </a:lnTo>
                    <a:lnTo>
                      <a:pt x="1615" y="1057"/>
                    </a:lnTo>
                    <a:lnTo>
                      <a:pt x="1688" y="1041"/>
                    </a:lnTo>
                    <a:lnTo>
                      <a:pt x="1745" y="1020"/>
                    </a:lnTo>
                    <a:lnTo>
                      <a:pt x="1784" y="986"/>
                    </a:lnTo>
                    <a:lnTo>
                      <a:pt x="1801" y="945"/>
                    </a:lnTo>
                    <a:lnTo>
                      <a:pt x="1794" y="892"/>
                    </a:lnTo>
                    <a:lnTo>
                      <a:pt x="1756" y="827"/>
                    </a:lnTo>
                    <a:close/>
                  </a:path>
                </a:pathLst>
              </a:custGeom>
              <a:solidFill>
                <a:srgbClr val="6684A3"/>
              </a:solidFill>
              <a:ln w="9525">
                <a:noFill/>
                <a:round/>
                <a:headEnd/>
                <a:tailEnd/>
              </a:ln>
            </p:spPr>
            <p:txBody>
              <a:bodyPr/>
              <a:lstStyle/>
              <a:p>
                <a:endParaRPr lang="es-ES"/>
              </a:p>
            </p:txBody>
          </p:sp>
          <p:sp>
            <p:nvSpPr>
              <p:cNvPr id="1045" name="Freeform 234"/>
              <p:cNvSpPr>
                <a:spLocks/>
              </p:cNvSpPr>
              <p:nvPr/>
            </p:nvSpPr>
            <p:spPr bwMode="auto">
              <a:xfrm>
                <a:off x="2155" y="679"/>
                <a:ext cx="2075" cy="1085"/>
              </a:xfrm>
              <a:custGeom>
                <a:avLst/>
                <a:gdLst>
                  <a:gd name="T0" fmla="*/ 7246 w 1724"/>
                  <a:gd name="T1" fmla="*/ 1739 h 979"/>
                  <a:gd name="T2" fmla="*/ 7527 w 1724"/>
                  <a:gd name="T3" fmla="*/ 1533 h 979"/>
                  <a:gd name="T4" fmla="*/ 7590 w 1724"/>
                  <a:gd name="T5" fmla="*/ 1259 h 979"/>
                  <a:gd name="T6" fmla="*/ 7392 w 1724"/>
                  <a:gd name="T7" fmla="*/ 1055 h 979"/>
                  <a:gd name="T8" fmla="*/ 6960 w 1724"/>
                  <a:gd name="T9" fmla="*/ 990 h 979"/>
                  <a:gd name="T10" fmla="*/ 6666 w 1724"/>
                  <a:gd name="T11" fmla="*/ 973 h 979"/>
                  <a:gd name="T12" fmla="*/ 6475 w 1724"/>
                  <a:gd name="T13" fmla="*/ 973 h 979"/>
                  <a:gd name="T14" fmla="*/ 6289 w 1724"/>
                  <a:gd name="T15" fmla="*/ 1001 h 979"/>
                  <a:gd name="T16" fmla="*/ 6321 w 1724"/>
                  <a:gd name="T17" fmla="*/ 964 h 979"/>
                  <a:gd name="T18" fmla="*/ 6505 w 1724"/>
                  <a:gd name="T19" fmla="*/ 845 h 979"/>
                  <a:gd name="T20" fmla="*/ 6538 w 1724"/>
                  <a:gd name="T21" fmla="*/ 728 h 979"/>
                  <a:gd name="T22" fmla="*/ 6463 w 1724"/>
                  <a:gd name="T23" fmla="*/ 633 h 979"/>
                  <a:gd name="T24" fmla="*/ 6297 w 1724"/>
                  <a:gd name="T25" fmla="*/ 563 h 979"/>
                  <a:gd name="T26" fmla="*/ 6091 w 1724"/>
                  <a:gd name="T27" fmla="*/ 519 h 979"/>
                  <a:gd name="T28" fmla="*/ 5865 w 1724"/>
                  <a:gd name="T29" fmla="*/ 513 h 979"/>
                  <a:gd name="T30" fmla="*/ 5659 w 1724"/>
                  <a:gd name="T31" fmla="*/ 549 h 979"/>
                  <a:gd name="T32" fmla="*/ 5599 w 1724"/>
                  <a:gd name="T33" fmla="*/ 444 h 979"/>
                  <a:gd name="T34" fmla="*/ 5480 w 1724"/>
                  <a:gd name="T35" fmla="*/ 225 h 979"/>
                  <a:gd name="T36" fmla="*/ 5195 w 1724"/>
                  <a:gd name="T37" fmla="*/ 75 h 979"/>
                  <a:gd name="T38" fmla="*/ 4796 w 1724"/>
                  <a:gd name="T39" fmla="*/ 4 h 979"/>
                  <a:gd name="T40" fmla="*/ 4350 w 1724"/>
                  <a:gd name="T41" fmla="*/ 4 h 979"/>
                  <a:gd name="T42" fmla="*/ 3918 w 1724"/>
                  <a:gd name="T43" fmla="*/ 80 h 979"/>
                  <a:gd name="T44" fmla="*/ 3559 w 1724"/>
                  <a:gd name="T45" fmla="*/ 217 h 979"/>
                  <a:gd name="T46" fmla="*/ 3326 w 1724"/>
                  <a:gd name="T47" fmla="*/ 416 h 979"/>
                  <a:gd name="T48" fmla="*/ 3144 w 1724"/>
                  <a:gd name="T49" fmla="*/ 513 h 979"/>
                  <a:gd name="T50" fmla="*/ 2833 w 1724"/>
                  <a:gd name="T51" fmla="*/ 567 h 979"/>
                  <a:gd name="T52" fmla="*/ 2570 w 1724"/>
                  <a:gd name="T53" fmla="*/ 735 h 979"/>
                  <a:gd name="T54" fmla="*/ 2518 w 1724"/>
                  <a:gd name="T55" fmla="*/ 961 h 979"/>
                  <a:gd name="T56" fmla="*/ 2506 w 1724"/>
                  <a:gd name="T57" fmla="*/ 990 h 979"/>
                  <a:gd name="T58" fmla="*/ 2268 w 1724"/>
                  <a:gd name="T59" fmla="*/ 862 h 979"/>
                  <a:gd name="T60" fmla="*/ 2006 w 1724"/>
                  <a:gd name="T61" fmla="*/ 784 h 979"/>
                  <a:gd name="T62" fmla="*/ 1762 w 1724"/>
                  <a:gd name="T63" fmla="*/ 757 h 979"/>
                  <a:gd name="T64" fmla="*/ 1538 w 1724"/>
                  <a:gd name="T65" fmla="*/ 781 h 979"/>
                  <a:gd name="T66" fmla="*/ 1364 w 1724"/>
                  <a:gd name="T67" fmla="*/ 845 h 979"/>
                  <a:gd name="T68" fmla="*/ 1253 w 1724"/>
                  <a:gd name="T69" fmla="*/ 945 h 979"/>
                  <a:gd name="T70" fmla="*/ 1216 w 1724"/>
                  <a:gd name="T71" fmla="*/ 1085 h 979"/>
                  <a:gd name="T72" fmla="*/ 956 w 1724"/>
                  <a:gd name="T73" fmla="*/ 1161 h 979"/>
                  <a:gd name="T74" fmla="*/ 506 w 1724"/>
                  <a:gd name="T75" fmla="*/ 1232 h 979"/>
                  <a:gd name="T76" fmla="*/ 208 w 1724"/>
                  <a:gd name="T77" fmla="*/ 1365 h 979"/>
                  <a:gd name="T78" fmla="*/ 29 w 1724"/>
                  <a:gd name="T79" fmla="*/ 1546 h 979"/>
                  <a:gd name="T80" fmla="*/ 0 w 1724"/>
                  <a:gd name="T81" fmla="*/ 1731 h 979"/>
                  <a:gd name="T82" fmla="*/ 85 w 1724"/>
                  <a:gd name="T83" fmla="*/ 1904 h 979"/>
                  <a:gd name="T84" fmla="*/ 272 w 1724"/>
                  <a:gd name="T85" fmla="*/ 2033 h 979"/>
                  <a:gd name="T86" fmla="*/ 579 w 1724"/>
                  <a:gd name="T87" fmla="*/ 2082 h 979"/>
                  <a:gd name="T88" fmla="*/ 868 w 1724"/>
                  <a:gd name="T89" fmla="*/ 2110 h 979"/>
                  <a:gd name="T90" fmla="*/ 1151 w 1724"/>
                  <a:gd name="T91" fmla="*/ 2168 h 979"/>
                  <a:gd name="T92" fmla="*/ 1488 w 1724"/>
                  <a:gd name="T93" fmla="*/ 2211 h 979"/>
                  <a:gd name="T94" fmla="*/ 1852 w 1724"/>
                  <a:gd name="T95" fmla="*/ 2227 h 979"/>
                  <a:gd name="T96" fmla="*/ 2235 w 1724"/>
                  <a:gd name="T97" fmla="*/ 2227 h 979"/>
                  <a:gd name="T98" fmla="*/ 2600 w 1724"/>
                  <a:gd name="T99" fmla="*/ 2211 h 979"/>
                  <a:gd name="T100" fmla="*/ 2901 w 1724"/>
                  <a:gd name="T101" fmla="*/ 2184 h 979"/>
                  <a:gd name="T102" fmla="*/ 3116 w 1724"/>
                  <a:gd name="T103" fmla="*/ 2137 h 979"/>
                  <a:gd name="T104" fmla="*/ 3332 w 1724"/>
                  <a:gd name="T105" fmla="*/ 2120 h 979"/>
                  <a:gd name="T106" fmla="*/ 3852 w 1724"/>
                  <a:gd name="T107" fmla="*/ 2142 h 979"/>
                  <a:gd name="T108" fmla="*/ 4554 w 1724"/>
                  <a:gd name="T109" fmla="*/ 2174 h 979"/>
                  <a:gd name="T110" fmla="*/ 5338 w 1724"/>
                  <a:gd name="T111" fmla="*/ 2197 h 979"/>
                  <a:gd name="T112" fmla="*/ 6106 w 1724"/>
                  <a:gd name="T113" fmla="*/ 2191 h 979"/>
                  <a:gd name="T114" fmla="*/ 6739 w 1724"/>
                  <a:gd name="T115" fmla="*/ 2149 h 979"/>
                  <a:gd name="T116" fmla="*/ 7135 w 1724"/>
                  <a:gd name="T117" fmla="*/ 2057 h 979"/>
                  <a:gd name="T118" fmla="*/ 7185 w 1724"/>
                  <a:gd name="T119" fmla="*/ 1894 h 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4"/>
                  <a:gd name="T181" fmla="*/ 0 h 979"/>
                  <a:gd name="T182" fmla="*/ 1724 w 1724"/>
                  <a:gd name="T183" fmla="*/ 979 h 9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4" h="979">
                    <a:moveTo>
                      <a:pt x="1601" y="782"/>
                    </a:moveTo>
                    <a:lnTo>
                      <a:pt x="1646" y="763"/>
                    </a:lnTo>
                    <a:lnTo>
                      <a:pt x="1683" y="724"/>
                    </a:lnTo>
                    <a:lnTo>
                      <a:pt x="1709" y="673"/>
                    </a:lnTo>
                    <a:lnTo>
                      <a:pt x="1722" y="612"/>
                    </a:lnTo>
                    <a:lnTo>
                      <a:pt x="1724" y="553"/>
                    </a:lnTo>
                    <a:lnTo>
                      <a:pt x="1710" y="502"/>
                    </a:lnTo>
                    <a:lnTo>
                      <a:pt x="1679" y="463"/>
                    </a:lnTo>
                    <a:lnTo>
                      <a:pt x="1632" y="443"/>
                    </a:lnTo>
                    <a:lnTo>
                      <a:pt x="1581" y="435"/>
                    </a:lnTo>
                    <a:lnTo>
                      <a:pt x="1544" y="431"/>
                    </a:lnTo>
                    <a:lnTo>
                      <a:pt x="1514" y="428"/>
                    </a:lnTo>
                    <a:lnTo>
                      <a:pt x="1493" y="426"/>
                    </a:lnTo>
                    <a:lnTo>
                      <a:pt x="1471" y="428"/>
                    </a:lnTo>
                    <a:lnTo>
                      <a:pt x="1451" y="431"/>
                    </a:lnTo>
                    <a:lnTo>
                      <a:pt x="1428" y="439"/>
                    </a:lnTo>
                    <a:lnTo>
                      <a:pt x="1399" y="453"/>
                    </a:lnTo>
                    <a:lnTo>
                      <a:pt x="1436" y="424"/>
                    </a:lnTo>
                    <a:lnTo>
                      <a:pt x="1461" y="396"/>
                    </a:lnTo>
                    <a:lnTo>
                      <a:pt x="1477" y="371"/>
                    </a:lnTo>
                    <a:lnTo>
                      <a:pt x="1485" y="343"/>
                    </a:lnTo>
                    <a:lnTo>
                      <a:pt x="1485" y="320"/>
                    </a:lnTo>
                    <a:lnTo>
                      <a:pt x="1479" y="298"/>
                    </a:lnTo>
                    <a:lnTo>
                      <a:pt x="1467" y="279"/>
                    </a:lnTo>
                    <a:lnTo>
                      <a:pt x="1451" y="261"/>
                    </a:lnTo>
                    <a:lnTo>
                      <a:pt x="1430" y="247"/>
                    </a:lnTo>
                    <a:lnTo>
                      <a:pt x="1406" y="235"/>
                    </a:lnTo>
                    <a:lnTo>
                      <a:pt x="1383" y="228"/>
                    </a:lnTo>
                    <a:lnTo>
                      <a:pt x="1357" y="226"/>
                    </a:lnTo>
                    <a:lnTo>
                      <a:pt x="1332" y="226"/>
                    </a:lnTo>
                    <a:lnTo>
                      <a:pt x="1308" y="231"/>
                    </a:lnTo>
                    <a:lnTo>
                      <a:pt x="1285" y="241"/>
                    </a:lnTo>
                    <a:lnTo>
                      <a:pt x="1267" y="257"/>
                    </a:lnTo>
                    <a:lnTo>
                      <a:pt x="1271" y="196"/>
                    </a:lnTo>
                    <a:lnTo>
                      <a:pt x="1263" y="141"/>
                    </a:lnTo>
                    <a:lnTo>
                      <a:pt x="1244" y="98"/>
                    </a:lnTo>
                    <a:lnTo>
                      <a:pt x="1214" y="63"/>
                    </a:lnTo>
                    <a:lnTo>
                      <a:pt x="1179" y="33"/>
                    </a:lnTo>
                    <a:lnTo>
                      <a:pt x="1136" y="16"/>
                    </a:lnTo>
                    <a:lnTo>
                      <a:pt x="1089" y="4"/>
                    </a:lnTo>
                    <a:lnTo>
                      <a:pt x="1039" y="0"/>
                    </a:lnTo>
                    <a:lnTo>
                      <a:pt x="988" y="4"/>
                    </a:lnTo>
                    <a:lnTo>
                      <a:pt x="937" y="16"/>
                    </a:lnTo>
                    <a:lnTo>
                      <a:pt x="890" y="35"/>
                    </a:lnTo>
                    <a:lnTo>
                      <a:pt x="847" y="61"/>
                    </a:lnTo>
                    <a:lnTo>
                      <a:pt x="808" y="96"/>
                    </a:lnTo>
                    <a:lnTo>
                      <a:pt x="777" y="135"/>
                    </a:lnTo>
                    <a:lnTo>
                      <a:pt x="755" y="182"/>
                    </a:lnTo>
                    <a:lnTo>
                      <a:pt x="743" y="237"/>
                    </a:lnTo>
                    <a:lnTo>
                      <a:pt x="714" y="226"/>
                    </a:lnTo>
                    <a:lnTo>
                      <a:pt x="678" y="230"/>
                    </a:lnTo>
                    <a:lnTo>
                      <a:pt x="643" y="249"/>
                    </a:lnTo>
                    <a:lnTo>
                      <a:pt x="610" y="280"/>
                    </a:lnTo>
                    <a:lnTo>
                      <a:pt x="584" y="322"/>
                    </a:lnTo>
                    <a:lnTo>
                      <a:pt x="571" y="369"/>
                    </a:lnTo>
                    <a:lnTo>
                      <a:pt x="572" y="422"/>
                    </a:lnTo>
                    <a:lnTo>
                      <a:pt x="594" y="473"/>
                    </a:lnTo>
                    <a:lnTo>
                      <a:pt x="569" y="435"/>
                    </a:lnTo>
                    <a:lnTo>
                      <a:pt x="541" y="404"/>
                    </a:lnTo>
                    <a:lnTo>
                      <a:pt x="514" y="379"/>
                    </a:lnTo>
                    <a:lnTo>
                      <a:pt x="484" y="359"/>
                    </a:lnTo>
                    <a:lnTo>
                      <a:pt x="455" y="345"/>
                    </a:lnTo>
                    <a:lnTo>
                      <a:pt x="427" y="337"/>
                    </a:lnTo>
                    <a:lnTo>
                      <a:pt x="400" y="333"/>
                    </a:lnTo>
                    <a:lnTo>
                      <a:pt x="374" y="335"/>
                    </a:lnTo>
                    <a:lnTo>
                      <a:pt x="349" y="343"/>
                    </a:lnTo>
                    <a:lnTo>
                      <a:pt x="327" y="355"/>
                    </a:lnTo>
                    <a:lnTo>
                      <a:pt x="310" y="371"/>
                    </a:lnTo>
                    <a:lnTo>
                      <a:pt x="294" y="392"/>
                    </a:lnTo>
                    <a:lnTo>
                      <a:pt x="284" y="416"/>
                    </a:lnTo>
                    <a:lnTo>
                      <a:pt x="278" y="445"/>
                    </a:lnTo>
                    <a:lnTo>
                      <a:pt x="276" y="477"/>
                    </a:lnTo>
                    <a:lnTo>
                      <a:pt x="282" y="512"/>
                    </a:lnTo>
                    <a:lnTo>
                      <a:pt x="217" y="512"/>
                    </a:lnTo>
                    <a:lnTo>
                      <a:pt x="162" y="522"/>
                    </a:lnTo>
                    <a:lnTo>
                      <a:pt x="115" y="541"/>
                    </a:lnTo>
                    <a:lnTo>
                      <a:pt x="76" y="567"/>
                    </a:lnTo>
                    <a:lnTo>
                      <a:pt x="47" y="600"/>
                    </a:lnTo>
                    <a:lnTo>
                      <a:pt x="23" y="637"/>
                    </a:lnTo>
                    <a:lnTo>
                      <a:pt x="7" y="679"/>
                    </a:lnTo>
                    <a:lnTo>
                      <a:pt x="0" y="720"/>
                    </a:lnTo>
                    <a:lnTo>
                      <a:pt x="0" y="761"/>
                    </a:lnTo>
                    <a:lnTo>
                      <a:pt x="5" y="800"/>
                    </a:lnTo>
                    <a:lnTo>
                      <a:pt x="19" y="837"/>
                    </a:lnTo>
                    <a:lnTo>
                      <a:pt x="37" y="867"/>
                    </a:lnTo>
                    <a:lnTo>
                      <a:pt x="62" y="892"/>
                    </a:lnTo>
                    <a:lnTo>
                      <a:pt x="94" y="908"/>
                    </a:lnTo>
                    <a:lnTo>
                      <a:pt x="131" y="914"/>
                    </a:lnTo>
                    <a:lnTo>
                      <a:pt x="174" y="910"/>
                    </a:lnTo>
                    <a:lnTo>
                      <a:pt x="198" y="928"/>
                    </a:lnTo>
                    <a:lnTo>
                      <a:pt x="227" y="941"/>
                    </a:lnTo>
                    <a:lnTo>
                      <a:pt x="261" y="953"/>
                    </a:lnTo>
                    <a:lnTo>
                      <a:pt x="298" y="963"/>
                    </a:lnTo>
                    <a:lnTo>
                      <a:pt x="337" y="971"/>
                    </a:lnTo>
                    <a:lnTo>
                      <a:pt x="380" y="975"/>
                    </a:lnTo>
                    <a:lnTo>
                      <a:pt x="421" y="979"/>
                    </a:lnTo>
                    <a:lnTo>
                      <a:pt x="467" y="979"/>
                    </a:lnTo>
                    <a:lnTo>
                      <a:pt x="508" y="979"/>
                    </a:lnTo>
                    <a:lnTo>
                      <a:pt x="551" y="975"/>
                    </a:lnTo>
                    <a:lnTo>
                      <a:pt x="590" y="971"/>
                    </a:lnTo>
                    <a:lnTo>
                      <a:pt x="625" y="965"/>
                    </a:lnTo>
                    <a:lnTo>
                      <a:pt x="659" y="959"/>
                    </a:lnTo>
                    <a:lnTo>
                      <a:pt x="686" y="949"/>
                    </a:lnTo>
                    <a:lnTo>
                      <a:pt x="708" y="939"/>
                    </a:lnTo>
                    <a:lnTo>
                      <a:pt x="724" y="929"/>
                    </a:lnTo>
                    <a:lnTo>
                      <a:pt x="757" y="931"/>
                    </a:lnTo>
                    <a:lnTo>
                      <a:pt x="808" y="935"/>
                    </a:lnTo>
                    <a:lnTo>
                      <a:pt x="875" y="941"/>
                    </a:lnTo>
                    <a:lnTo>
                      <a:pt x="949" y="947"/>
                    </a:lnTo>
                    <a:lnTo>
                      <a:pt x="1034" y="955"/>
                    </a:lnTo>
                    <a:lnTo>
                      <a:pt x="1122" y="961"/>
                    </a:lnTo>
                    <a:lnTo>
                      <a:pt x="1212" y="965"/>
                    </a:lnTo>
                    <a:lnTo>
                      <a:pt x="1302" y="965"/>
                    </a:lnTo>
                    <a:lnTo>
                      <a:pt x="1387" y="963"/>
                    </a:lnTo>
                    <a:lnTo>
                      <a:pt x="1463" y="957"/>
                    </a:lnTo>
                    <a:lnTo>
                      <a:pt x="1530" y="945"/>
                    </a:lnTo>
                    <a:lnTo>
                      <a:pt x="1583" y="929"/>
                    </a:lnTo>
                    <a:lnTo>
                      <a:pt x="1620" y="904"/>
                    </a:lnTo>
                    <a:lnTo>
                      <a:pt x="1638" y="873"/>
                    </a:lnTo>
                    <a:lnTo>
                      <a:pt x="1632" y="831"/>
                    </a:lnTo>
                    <a:lnTo>
                      <a:pt x="1601" y="782"/>
                    </a:lnTo>
                    <a:close/>
                  </a:path>
                </a:pathLst>
              </a:custGeom>
              <a:solidFill>
                <a:srgbClr val="EAEAEA"/>
              </a:solidFill>
              <a:ln w="9525">
                <a:noFill/>
                <a:round/>
                <a:headEnd/>
                <a:tailEnd/>
              </a:ln>
            </p:spPr>
            <p:txBody>
              <a:bodyPr/>
              <a:lstStyle/>
              <a:p>
                <a:endParaRPr lang="es-ES"/>
              </a:p>
            </p:txBody>
          </p:sp>
        </p:grpSp>
        <p:sp>
          <p:nvSpPr>
            <p:cNvPr id="1043" name="Text Box 235"/>
            <p:cNvSpPr txBox="1">
              <a:spLocks noChangeArrowheads="1"/>
            </p:cNvSpPr>
            <p:nvPr/>
          </p:nvSpPr>
          <p:spPr bwMode="auto">
            <a:xfrm>
              <a:off x="715" y="1731"/>
              <a:ext cx="1223" cy="248"/>
            </a:xfrm>
            <a:prstGeom prst="rect">
              <a:avLst/>
            </a:prstGeom>
            <a:noFill/>
            <a:ln w="9525">
              <a:noFill/>
              <a:miter lim="800000"/>
              <a:headEnd/>
              <a:tailEnd/>
            </a:ln>
          </p:spPr>
          <p:txBody>
            <a:bodyPr>
              <a:spAutoFit/>
            </a:bodyPr>
            <a:lstStyle/>
            <a:p>
              <a:pPr algn="ctr"/>
              <a:r>
                <a:rPr lang="es-PE" altLang="es-ES"/>
                <a:t>Ineficiencias</a:t>
              </a:r>
              <a:endParaRPr lang="es-PE" altLang="es-ES" sz="2400"/>
            </a:p>
          </p:txBody>
        </p:sp>
      </p:grpSp>
      <p:sp>
        <p:nvSpPr>
          <p:cNvPr id="1040" name="Text Box 236"/>
          <p:cNvSpPr txBox="1">
            <a:spLocks noChangeArrowheads="1"/>
          </p:cNvSpPr>
          <p:nvPr/>
        </p:nvSpPr>
        <p:spPr bwMode="auto">
          <a:xfrm>
            <a:off x="1743435" y="5374295"/>
            <a:ext cx="5772311" cy="923330"/>
          </a:xfrm>
          <a:prstGeom prst="rect">
            <a:avLst/>
          </a:prstGeom>
          <a:noFill/>
          <a:ln w="12700" cap="sq">
            <a:noFill/>
            <a:miter lim="800000"/>
            <a:headEnd type="none" w="sm" len="sm"/>
            <a:tailEnd type="none" w="sm" len="sm"/>
          </a:ln>
        </p:spPr>
        <p:txBody>
          <a:bodyPr wrap="square">
            <a:spAutoFit/>
          </a:bodyPr>
          <a:lstStyle/>
          <a:p>
            <a:pPr algn="ctr">
              <a:lnSpc>
                <a:spcPct val="90000"/>
              </a:lnSpc>
              <a:spcBef>
                <a:spcPct val="50000"/>
              </a:spcBef>
            </a:pPr>
            <a:r>
              <a:rPr lang="es-PE" altLang="es-ES" sz="2000" b="1" dirty="0">
                <a:latin typeface="Tahoma" pitchFamily="34" charset="0"/>
              </a:rPr>
              <a:t>Control Interno provee sólo de certeza razonable, no absoluta, a la gerencia y el Directorio.</a:t>
            </a:r>
            <a:endParaRPr lang="es-PE" altLang="es-ES" sz="2000" dirty="0">
              <a:latin typeface="Times New Roman" pitchFamily="18" charset="0"/>
            </a:endParaRPr>
          </a:p>
        </p:txBody>
      </p:sp>
      <p:sp>
        <p:nvSpPr>
          <p:cNvPr id="1041" name="WordArt 237"/>
          <p:cNvSpPr>
            <a:spLocks noChangeArrowheads="1" noChangeShapeType="1" noTextEdit="1"/>
          </p:cNvSpPr>
          <p:nvPr/>
        </p:nvSpPr>
        <p:spPr bwMode="auto">
          <a:xfrm>
            <a:off x="495545" y="1091907"/>
            <a:ext cx="2615769" cy="497354"/>
          </a:xfrm>
          <a:prstGeom prst="rect">
            <a:avLst/>
          </a:prstGeom>
        </p:spPr>
        <p:txBody>
          <a:bodyPr wrap="none" fromWordArt="1">
            <a:prstTxWarp prst="textPlain">
              <a:avLst>
                <a:gd name="adj" fmla="val 50000"/>
              </a:avLst>
            </a:prstTxWarp>
          </a:bodyPr>
          <a:lstStyle/>
          <a:p>
            <a:pPr algn="ctr"/>
            <a:r>
              <a:rPr lang="es-ES" sz="4400" b="1" i="1" kern="10" dirty="0">
                <a:ln w="9525" cap="sq">
                  <a:solidFill>
                    <a:srgbClr val="000000"/>
                  </a:solidFill>
                  <a:round/>
                  <a:headEnd type="none" w="sm" len="sm"/>
                  <a:tailEnd type="none" w="sm" len="sm"/>
                </a:ln>
                <a:solidFill>
                  <a:srgbClr val="264CA2"/>
                </a:solidFill>
                <a:latin typeface="Impact"/>
              </a:rPr>
              <a:t>C.O.S.O</a:t>
            </a:r>
            <a:r>
              <a:rPr lang="es-ES" sz="4400" b="1" i="1" kern="10" dirty="0" smtClean="0">
                <a:ln w="9525" cap="sq">
                  <a:solidFill>
                    <a:srgbClr val="000000"/>
                  </a:solidFill>
                  <a:round/>
                  <a:headEnd type="none" w="sm" len="sm"/>
                  <a:tailEnd type="none" w="sm" len="sm"/>
                </a:ln>
                <a:solidFill>
                  <a:srgbClr val="264CA2"/>
                </a:solidFill>
                <a:latin typeface="Impact"/>
              </a:rPr>
              <a:t>. 2013</a:t>
            </a:r>
            <a:endParaRPr lang="es-ES" sz="4400" b="1" i="1" kern="10" dirty="0">
              <a:ln w="9525" cap="sq">
                <a:solidFill>
                  <a:srgbClr val="000000"/>
                </a:solidFill>
                <a:round/>
                <a:headEnd type="none" w="sm" len="sm"/>
                <a:tailEnd type="none" w="sm" len="sm"/>
              </a:ln>
              <a:solidFill>
                <a:srgbClr val="264CA2"/>
              </a:solidFill>
              <a:latin typeface="Impact"/>
            </a:endParaRPr>
          </a:p>
        </p:txBody>
      </p:sp>
      <p:sp>
        <p:nvSpPr>
          <p:cNvPr id="239" name="Rectangle 2"/>
          <p:cNvSpPr txBox="1">
            <a:spLocks noChangeArrowheads="1"/>
          </p:cNvSpPr>
          <p:nvPr/>
        </p:nvSpPr>
        <p:spPr>
          <a:xfrm>
            <a:off x="1622296" y="128159"/>
            <a:ext cx="7262212" cy="5127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ES" sz="2800" dirty="0" smtClean="0">
                <a:solidFill>
                  <a:schemeClr val="bg1"/>
                </a:solidFill>
                <a:latin typeface="Arial" pitchFamily="34" charset="0"/>
                <a:cs typeface="Arial" pitchFamily="34" charset="0"/>
              </a:rPr>
              <a:t>¿Qué dice COSO 2013 sobre esto?</a:t>
            </a:r>
            <a:endParaRPr lang="es-ES" altLang="es-ES" sz="2800" dirty="0">
              <a:solidFill>
                <a:schemeClr val="bg1"/>
              </a:solidFill>
              <a:latin typeface="Arial" pitchFamily="34" charset="0"/>
              <a:cs typeface="Arial" pitchFamily="34" charset="0"/>
            </a:endParaRPr>
          </a:p>
        </p:txBody>
      </p:sp>
      <p:sp>
        <p:nvSpPr>
          <p:cNvPr id="240" name="CuadroTexto 23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11</a:t>
            </a:r>
            <a:endParaRPr lang="es-PE" dirty="0">
              <a:solidFill>
                <a:srgbClr val="264C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500"/>
                            </p:stCondLst>
                            <p:childTnLst>
                              <p:par>
                                <p:cTn id="10" presetID="2" presetClass="entr" presetSubtype="3" fill="hold" nodeType="after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2" presetClass="entr" presetSubtype="9" fill="hold" nodeType="after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5500"/>
                            </p:stCondLst>
                            <p:childTnLst>
                              <p:par>
                                <p:cTn id="20" presetID="2" presetClass="entr" presetSubtype="3" fill="hold" nodeType="after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7000"/>
                            </p:stCondLst>
                            <p:childTnLst>
                              <p:par>
                                <p:cTn id="25" presetID="2" presetClass="entr" presetSubtype="1"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8500"/>
                            </p:stCondLst>
                            <p:childTnLst>
                              <p:par>
                                <p:cTn id="30" presetID="9" presetClass="entr" presetSubtype="0" fill="hold" nodeType="after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34672"/>
            <a:ext cx="9144000" cy="3496234"/>
          </a:xfrm>
          <a:prstGeom prst="rect">
            <a:avLst/>
          </a:prstGeom>
        </p:spPr>
      </p:pic>
      <p:sp>
        <p:nvSpPr>
          <p:cNvPr id="12" name="CuadroTexto 11"/>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12</a:t>
            </a:r>
            <a:endParaRPr lang="es-PE" dirty="0">
              <a:solidFill>
                <a:srgbClr val="264CA2"/>
              </a:solidFill>
            </a:endParaRPr>
          </a:p>
        </p:txBody>
      </p:sp>
      <p:sp>
        <p:nvSpPr>
          <p:cNvPr id="2064" name="Text Box 16"/>
          <p:cNvSpPr txBox="1">
            <a:spLocks noChangeArrowheads="1"/>
          </p:cNvSpPr>
          <p:nvPr/>
        </p:nvSpPr>
        <p:spPr bwMode="auto">
          <a:xfrm>
            <a:off x="392483" y="2778033"/>
            <a:ext cx="7729538" cy="1754326"/>
          </a:xfrm>
          <a:prstGeom prst="rect">
            <a:avLst/>
          </a:prstGeom>
          <a:noFill/>
          <a:ln w="9525">
            <a:noFill/>
            <a:miter lim="800000"/>
            <a:headEnd/>
            <a:tailEnd/>
          </a:ln>
          <a:effectLst/>
        </p:spPr>
        <p:txBody>
          <a:bodyPr>
            <a:spAutoFit/>
          </a:bodyPr>
          <a:lstStyle/>
          <a:p>
            <a:pPr>
              <a:defRPr/>
            </a:pPr>
            <a:r>
              <a:rPr lang="es-MX" sz="5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Gestión </a:t>
            </a:r>
            <a:r>
              <a:rPr lang="es-MX" sz="5400" dirty="0">
                <a:solidFill>
                  <a:schemeClr val="bg1"/>
                </a:solidFill>
                <a:effectLst>
                  <a:outerShdw blurRad="38100" dist="38100" dir="2700000" algn="tl">
                    <a:srgbClr val="000000">
                      <a:alpha val="43137"/>
                    </a:srgbClr>
                  </a:outerShdw>
                </a:effectLst>
                <a:latin typeface="Arial" pitchFamily="34" charset="0"/>
                <a:cs typeface="Arial" pitchFamily="34" charset="0"/>
              </a:rPr>
              <a:t>del </a:t>
            </a:r>
            <a:r>
              <a:rPr lang="es-MX" sz="5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Riesgo Empresarial</a:t>
            </a:r>
            <a:endParaRPr lang="es-ES" sz="5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52818"/>
            <a:ext cx="3714114" cy="1884555"/>
          </a:xfrm>
          <a:prstGeom prst="rect">
            <a:avLst/>
          </a:prstGeom>
          <a:noFill/>
          <a:ln w="9525">
            <a:noFill/>
            <a:miter lim="800000"/>
            <a:headEnd/>
            <a:tailEnd/>
          </a:ln>
        </p:spPr>
      </p:pic>
      <p:sp>
        <p:nvSpPr>
          <p:cNvPr id="5" name="26 CuadroTexto"/>
          <p:cNvSpPr txBox="1">
            <a:spLocks noChangeArrowheads="1"/>
          </p:cNvSpPr>
          <p:nvPr/>
        </p:nvSpPr>
        <p:spPr bwMode="auto">
          <a:xfrm>
            <a:off x="1093599" y="884835"/>
            <a:ext cx="2121218" cy="954107"/>
          </a:xfrm>
          <a:prstGeom prst="rect">
            <a:avLst/>
          </a:prstGeom>
          <a:solidFill>
            <a:schemeClr val="accent3">
              <a:lumMod val="20000"/>
              <a:lumOff val="80000"/>
            </a:schemeClr>
          </a:solidFill>
          <a:ln w="9525">
            <a:noFill/>
            <a:miter lim="800000"/>
            <a:headEnd/>
            <a:tailEnd/>
          </a:ln>
          <a:effectLst>
            <a:softEdge rad="127000"/>
          </a:effectLst>
        </p:spPr>
        <p:txBody>
          <a:bodyPr wrap="square">
            <a:spAutoFit/>
          </a:bodyPr>
          <a:lstStyle/>
          <a:p>
            <a:pPr algn="ctr">
              <a:defRPr/>
            </a:pPr>
            <a:r>
              <a:rPr lang="es-PE" sz="1400" dirty="0">
                <a:latin typeface="Arial" charset="0"/>
                <a:cs typeface="+mn-cs"/>
              </a:rPr>
              <a:t>¿Qué entendemos por RIESGO?</a:t>
            </a:r>
          </a:p>
          <a:p>
            <a:pPr algn="ctr">
              <a:defRPr/>
            </a:pPr>
            <a:r>
              <a:rPr lang="es-PE" sz="1400" dirty="0">
                <a:latin typeface="Arial" charset="0"/>
                <a:cs typeface="+mn-cs"/>
              </a:rPr>
              <a:t>¿Por qué es importante?</a:t>
            </a:r>
          </a:p>
        </p:txBody>
      </p:sp>
      <p:pic>
        <p:nvPicPr>
          <p:cNvPr id="36868" name="Picture 2" descr="C:\Program Files (x86)\Microsoft Office\MEDIA\CAGCAT10\j0293570.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115" y="2708279"/>
            <a:ext cx="1892300" cy="1895475"/>
          </a:xfrm>
          <a:prstGeom prst="rect">
            <a:avLst/>
          </a:prstGeom>
          <a:noFill/>
          <a:ln w="9525">
            <a:noFill/>
            <a:miter lim="800000"/>
            <a:headEnd/>
            <a:tailEnd/>
          </a:ln>
        </p:spPr>
      </p:pic>
      <p:pic>
        <p:nvPicPr>
          <p:cNvPr id="36869" name="Picture 4" descr="C:\Program Files (x86)\Microsoft Office\MEDIA\CAGCAT10\j0300520.gif"/>
          <p:cNvPicPr>
            <a:picLocks noChangeAspect="1" noChangeArrowheads="1" noCrop="1"/>
          </p:cNvPicPr>
          <p:nvPr/>
        </p:nvPicPr>
        <p:blipFill>
          <a:blip r:embed="rId5" cstate="print"/>
          <a:srcRect/>
          <a:stretch>
            <a:fillRect/>
          </a:stretch>
        </p:blipFill>
        <p:spPr bwMode="auto">
          <a:xfrm>
            <a:off x="3425826" y="2803525"/>
            <a:ext cx="2009775" cy="1728788"/>
          </a:xfrm>
          <a:prstGeom prst="rect">
            <a:avLst/>
          </a:prstGeom>
          <a:noFill/>
          <a:ln w="9525">
            <a:noFill/>
            <a:miter lim="800000"/>
            <a:headEnd/>
            <a:tailEnd/>
          </a:ln>
        </p:spPr>
      </p:pic>
      <p:sp>
        <p:nvSpPr>
          <p:cNvPr id="36870" name="8 CuadroTexto"/>
          <p:cNvSpPr txBox="1">
            <a:spLocks noChangeArrowheads="1"/>
          </p:cNvSpPr>
          <p:nvPr/>
        </p:nvSpPr>
        <p:spPr bwMode="auto">
          <a:xfrm>
            <a:off x="395290" y="4748213"/>
            <a:ext cx="2089149" cy="369332"/>
          </a:xfrm>
          <a:prstGeom prst="rect">
            <a:avLst/>
          </a:prstGeom>
          <a:noFill/>
          <a:ln w="9525">
            <a:noFill/>
            <a:miter lim="800000"/>
            <a:headEnd/>
            <a:tailEnd/>
          </a:ln>
        </p:spPr>
        <p:txBody>
          <a:bodyPr>
            <a:spAutoFit/>
          </a:bodyPr>
          <a:lstStyle/>
          <a:p>
            <a:pPr algn="ctr"/>
            <a:r>
              <a:rPr lang="es-PE"/>
              <a:t>OPERACIONES</a:t>
            </a:r>
          </a:p>
        </p:txBody>
      </p:sp>
      <p:sp>
        <p:nvSpPr>
          <p:cNvPr id="36871" name="9 CuadroTexto"/>
          <p:cNvSpPr txBox="1">
            <a:spLocks noChangeArrowheads="1"/>
          </p:cNvSpPr>
          <p:nvPr/>
        </p:nvSpPr>
        <p:spPr bwMode="auto">
          <a:xfrm>
            <a:off x="3276602" y="4748213"/>
            <a:ext cx="2519362" cy="368300"/>
          </a:xfrm>
          <a:prstGeom prst="rect">
            <a:avLst/>
          </a:prstGeom>
          <a:noFill/>
          <a:ln w="9525">
            <a:noFill/>
            <a:miter lim="800000"/>
            <a:headEnd/>
            <a:tailEnd/>
          </a:ln>
        </p:spPr>
        <p:txBody>
          <a:bodyPr>
            <a:spAutoFit/>
          </a:bodyPr>
          <a:lstStyle/>
          <a:p>
            <a:pPr algn="ctr"/>
            <a:r>
              <a:rPr lang="es-PE" dirty="0"/>
              <a:t>COMUNICACIONES</a:t>
            </a:r>
          </a:p>
        </p:txBody>
      </p:sp>
      <p:sp>
        <p:nvSpPr>
          <p:cNvPr id="36872" name="10 CuadroTexto"/>
          <p:cNvSpPr txBox="1">
            <a:spLocks noChangeArrowheads="1"/>
          </p:cNvSpPr>
          <p:nvPr/>
        </p:nvSpPr>
        <p:spPr bwMode="auto">
          <a:xfrm>
            <a:off x="6227764" y="4749800"/>
            <a:ext cx="2305050" cy="368300"/>
          </a:xfrm>
          <a:prstGeom prst="rect">
            <a:avLst/>
          </a:prstGeom>
          <a:noFill/>
          <a:ln w="9525">
            <a:noFill/>
            <a:miter lim="800000"/>
            <a:headEnd/>
            <a:tailEnd/>
          </a:ln>
        </p:spPr>
        <p:txBody>
          <a:bodyPr>
            <a:spAutoFit/>
          </a:bodyPr>
          <a:lstStyle/>
          <a:p>
            <a:pPr algn="ctr"/>
            <a:r>
              <a:rPr lang="es-PE"/>
              <a:t>ADMINISTRACIÓN</a:t>
            </a:r>
          </a:p>
        </p:txBody>
      </p:sp>
      <p:sp>
        <p:nvSpPr>
          <p:cNvPr id="36873" name="12 CuadroTexto"/>
          <p:cNvSpPr txBox="1">
            <a:spLocks noChangeArrowheads="1"/>
          </p:cNvSpPr>
          <p:nvPr/>
        </p:nvSpPr>
        <p:spPr bwMode="auto">
          <a:xfrm>
            <a:off x="719933" y="5526861"/>
            <a:ext cx="7632700" cy="369888"/>
          </a:xfrm>
          <a:prstGeom prst="rect">
            <a:avLst/>
          </a:prstGeom>
          <a:noFill/>
          <a:ln w="9525">
            <a:noFill/>
            <a:miter lim="800000"/>
            <a:headEnd/>
            <a:tailEnd/>
          </a:ln>
        </p:spPr>
        <p:txBody>
          <a:bodyPr>
            <a:spAutoFit/>
          </a:bodyPr>
          <a:lstStyle/>
          <a:p>
            <a:pPr algn="ctr"/>
            <a:r>
              <a:rPr lang="es-PE" i="1" dirty="0">
                <a:solidFill>
                  <a:srgbClr val="FF0000"/>
                </a:solidFill>
              </a:rPr>
              <a:t>¿Cualquier evento que puede afectar la consecuencia de los objetivos?...</a:t>
            </a:r>
          </a:p>
        </p:txBody>
      </p:sp>
      <p:sp>
        <p:nvSpPr>
          <p:cNvPr id="36874" name="13 CuadroTexto"/>
          <p:cNvSpPr txBox="1">
            <a:spLocks noChangeArrowheads="1"/>
          </p:cNvSpPr>
          <p:nvPr/>
        </p:nvSpPr>
        <p:spPr bwMode="auto">
          <a:xfrm>
            <a:off x="5148265" y="1349532"/>
            <a:ext cx="2952750" cy="400110"/>
          </a:xfrm>
          <a:prstGeom prst="rect">
            <a:avLst/>
          </a:prstGeom>
          <a:noFill/>
          <a:ln w="9525">
            <a:noFill/>
            <a:miter lim="800000"/>
            <a:headEnd/>
            <a:tailEnd/>
          </a:ln>
        </p:spPr>
        <p:txBody>
          <a:bodyPr>
            <a:spAutoFit/>
          </a:bodyPr>
          <a:lstStyle/>
          <a:p>
            <a:pPr algn="ctr"/>
            <a:r>
              <a:rPr lang="es-PE" sz="2000" dirty="0">
                <a:latin typeface="Arial" pitchFamily="34" charset="0"/>
                <a:cs typeface="Arial" pitchFamily="34" charset="0"/>
              </a:rPr>
              <a:t>FACTORES INTERNOS</a:t>
            </a:r>
          </a:p>
        </p:txBody>
      </p:sp>
      <p:pic>
        <p:nvPicPr>
          <p:cNvPr id="36875" name="14 Imagen" descr="untitled.bmp"/>
          <p:cNvPicPr>
            <a:picLocks noChangeAspect="1"/>
          </p:cNvPicPr>
          <p:nvPr/>
        </p:nvPicPr>
        <p:blipFill>
          <a:blip r:embed="rId6" cstate="print"/>
          <a:srcRect/>
          <a:stretch>
            <a:fillRect/>
          </a:stretch>
        </p:blipFill>
        <p:spPr bwMode="auto">
          <a:xfrm>
            <a:off x="6372227" y="2708275"/>
            <a:ext cx="1871662" cy="1873250"/>
          </a:xfrm>
          <a:prstGeom prst="rect">
            <a:avLst/>
          </a:prstGeom>
          <a:noFill/>
          <a:ln w="9525">
            <a:noFill/>
            <a:miter lim="800000"/>
            <a:headEnd/>
            <a:tailEnd/>
          </a:ln>
        </p:spPr>
      </p:pic>
      <p:sp>
        <p:nvSpPr>
          <p:cNvPr id="12" name="CuadroTexto 11"/>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13</a:t>
            </a:r>
            <a:endParaRPr lang="es-PE" dirty="0">
              <a:solidFill>
                <a:srgbClr val="264CA2"/>
              </a:solidFill>
            </a:endParaRPr>
          </a:p>
        </p:txBody>
      </p:sp>
      <p:sp>
        <p:nvSpPr>
          <p:cNvPr id="14" name="Rectangle 2"/>
          <p:cNvSpPr txBox="1">
            <a:spLocks noChangeArrowheads="1"/>
          </p:cNvSpPr>
          <p:nvPr/>
        </p:nvSpPr>
        <p:spPr>
          <a:xfrm>
            <a:off x="1622296" y="128159"/>
            <a:ext cx="7262212" cy="5127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ES" sz="2800" dirty="0" smtClean="0">
                <a:solidFill>
                  <a:schemeClr val="bg1"/>
                </a:solidFill>
                <a:latin typeface="Arial" pitchFamily="34" charset="0"/>
                <a:cs typeface="Arial" pitchFamily="34" charset="0"/>
              </a:rPr>
              <a:t>¿Como definimos el “Riesgo</a:t>
            </a:r>
            <a:r>
              <a:rPr lang="es-PE" altLang="es-ES" sz="2800" dirty="0" smtClean="0">
                <a:solidFill>
                  <a:schemeClr val="bg1"/>
                </a:solidFill>
                <a:latin typeface="Arial" pitchFamily="34" charset="0"/>
                <a:cs typeface="Arial" pitchFamily="34" charset="0"/>
              </a:rPr>
              <a:t>”?</a:t>
            </a:r>
            <a:endParaRPr lang="es-ES" altLang="es-E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8 CuadroTexto"/>
          <p:cNvSpPr txBox="1">
            <a:spLocks noChangeArrowheads="1"/>
          </p:cNvSpPr>
          <p:nvPr/>
        </p:nvSpPr>
        <p:spPr bwMode="auto">
          <a:xfrm>
            <a:off x="395290" y="4748213"/>
            <a:ext cx="2089149" cy="369332"/>
          </a:xfrm>
          <a:prstGeom prst="rect">
            <a:avLst/>
          </a:prstGeom>
          <a:noFill/>
          <a:ln w="9525">
            <a:noFill/>
            <a:miter lim="800000"/>
            <a:headEnd/>
            <a:tailEnd/>
          </a:ln>
        </p:spPr>
        <p:txBody>
          <a:bodyPr>
            <a:spAutoFit/>
          </a:bodyPr>
          <a:lstStyle/>
          <a:p>
            <a:pPr algn="ctr"/>
            <a:r>
              <a:rPr lang="es-PE"/>
              <a:t>SOBORNO</a:t>
            </a:r>
          </a:p>
        </p:txBody>
      </p:sp>
      <p:sp>
        <p:nvSpPr>
          <p:cNvPr id="37893" name="9 CuadroTexto"/>
          <p:cNvSpPr txBox="1">
            <a:spLocks noChangeArrowheads="1"/>
          </p:cNvSpPr>
          <p:nvPr/>
        </p:nvSpPr>
        <p:spPr bwMode="auto">
          <a:xfrm>
            <a:off x="3348038" y="4748213"/>
            <a:ext cx="2087562" cy="369332"/>
          </a:xfrm>
          <a:prstGeom prst="rect">
            <a:avLst/>
          </a:prstGeom>
          <a:noFill/>
          <a:ln w="9525">
            <a:noFill/>
            <a:miter lim="800000"/>
            <a:headEnd/>
            <a:tailEnd/>
          </a:ln>
        </p:spPr>
        <p:txBody>
          <a:bodyPr>
            <a:spAutoFit/>
          </a:bodyPr>
          <a:lstStyle/>
          <a:p>
            <a:pPr algn="ctr"/>
            <a:r>
              <a:rPr lang="es-PE"/>
              <a:t>INTRUSIONES</a:t>
            </a:r>
          </a:p>
        </p:txBody>
      </p:sp>
      <p:sp>
        <p:nvSpPr>
          <p:cNvPr id="37894" name="10 CuadroTexto"/>
          <p:cNvSpPr txBox="1">
            <a:spLocks noChangeArrowheads="1"/>
          </p:cNvSpPr>
          <p:nvPr/>
        </p:nvSpPr>
        <p:spPr bwMode="auto">
          <a:xfrm>
            <a:off x="6300789" y="4748213"/>
            <a:ext cx="2087562" cy="369332"/>
          </a:xfrm>
          <a:prstGeom prst="rect">
            <a:avLst/>
          </a:prstGeom>
          <a:noFill/>
          <a:ln w="9525">
            <a:noFill/>
            <a:miter lim="800000"/>
            <a:headEnd/>
            <a:tailEnd/>
          </a:ln>
        </p:spPr>
        <p:txBody>
          <a:bodyPr>
            <a:spAutoFit/>
          </a:bodyPr>
          <a:lstStyle/>
          <a:p>
            <a:pPr algn="ctr"/>
            <a:r>
              <a:rPr lang="es-PE" dirty="0"/>
              <a:t>TRANSPORTE</a:t>
            </a:r>
          </a:p>
        </p:txBody>
      </p:sp>
      <p:pic>
        <p:nvPicPr>
          <p:cNvPr id="37895" name="Picture 6" descr="C:\Program Files (x86)\Microsoft Office\MEDIA\CAGCAT10\j0183328.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8420" y="3049824"/>
            <a:ext cx="1622595" cy="1460334"/>
          </a:xfrm>
          <a:prstGeom prst="rect">
            <a:avLst/>
          </a:prstGeom>
          <a:noFill/>
          <a:ln w="9525">
            <a:noFill/>
            <a:miter lim="800000"/>
            <a:headEnd/>
            <a:tailEnd/>
          </a:ln>
        </p:spPr>
      </p:pic>
      <p:sp>
        <p:nvSpPr>
          <p:cNvPr id="37896" name="12 CuadroTexto"/>
          <p:cNvSpPr txBox="1">
            <a:spLocks noChangeArrowheads="1"/>
          </p:cNvSpPr>
          <p:nvPr/>
        </p:nvSpPr>
        <p:spPr bwMode="auto">
          <a:xfrm>
            <a:off x="684215" y="5876926"/>
            <a:ext cx="7632700" cy="369888"/>
          </a:xfrm>
          <a:prstGeom prst="rect">
            <a:avLst/>
          </a:prstGeom>
          <a:noFill/>
          <a:ln w="9525">
            <a:noFill/>
            <a:miter lim="800000"/>
            <a:headEnd/>
            <a:tailEnd/>
          </a:ln>
        </p:spPr>
        <p:txBody>
          <a:bodyPr>
            <a:spAutoFit/>
          </a:bodyPr>
          <a:lstStyle/>
          <a:p>
            <a:pPr algn="ctr"/>
            <a:r>
              <a:rPr lang="es-PE" i="1">
                <a:solidFill>
                  <a:srgbClr val="FF0000"/>
                </a:solidFill>
              </a:rPr>
              <a:t>¿Cualquier evento que puede afectar la consecuencia de los objetivos?...</a:t>
            </a:r>
          </a:p>
        </p:txBody>
      </p:sp>
      <p:sp>
        <p:nvSpPr>
          <p:cNvPr id="37897" name="13 CuadroTexto"/>
          <p:cNvSpPr txBox="1">
            <a:spLocks noChangeArrowheads="1"/>
          </p:cNvSpPr>
          <p:nvPr/>
        </p:nvSpPr>
        <p:spPr bwMode="auto">
          <a:xfrm>
            <a:off x="4952617" y="1347746"/>
            <a:ext cx="3499404" cy="400110"/>
          </a:xfrm>
          <a:prstGeom prst="rect">
            <a:avLst/>
          </a:prstGeom>
          <a:noFill/>
          <a:ln w="9525">
            <a:noFill/>
            <a:miter lim="800000"/>
            <a:headEnd/>
            <a:tailEnd/>
          </a:ln>
        </p:spPr>
        <p:txBody>
          <a:bodyPr wrap="square">
            <a:spAutoFit/>
          </a:bodyPr>
          <a:lstStyle/>
          <a:p>
            <a:pPr algn="ctr"/>
            <a:r>
              <a:rPr lang="es-PE" sz="2000" dirty="0">
                <a:latin typeface="Arial" pitchFamily="34" charset="0"/>
                <a:cs typeface="Arial" pitchFamily="34" charset="0"/>
              </a:rPr>
              <a:t>FACTORES EXTERNOS</a:t>
            </a:r>
          </a:p>
        </p:txBody>
      </p:sp>
      <p:pic>
        <p:nvPicPr>
          <p:cNvPr id="37898" name="11 Imagen" descr="Robo al banco.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6306" y="3008619"/>
            <a:ext cx="1851026" cy="1542744"/>
          </a:xfrm>
          <a:prstGeom prst="rect">
            <a:avLst/>
          </a:prstGeom>
          <a:noFill/>
          <a:ln w="9525">
            <a:noFill/>
            <a:miter lim="800000"/>
            <a:headEnd/>
            <a:tailEnd/>
          </a:ln>
        </p:spPr>
      </p:pic>
      <p:pic>
        <p:nvPicPr>
          <p:cNvPr id="37899" name="14 Imagen" descr="soborno.bmp"/>
          <p:cNvPicPr>
            <a:picLocks noChangeAspect="1"/>
          </p:cNvPicPr>
          <p:nvPr/>
        </p:nvPicPr>
        <p:blipFill>
          <a:blip r:embed="rId5" cstate="print"/>
          <a:srcRect/>
          <a:stretch>
            <a:fillRect/>
          </a:stretch>
        </p:blipFill>
        <p:spPr bwMode="auto">
          <a:xfrm>
            <a:off x="716273" y="3027405"/>
            <a:ext cx="1911041" cy="1554120"/>
          </a:xfrm>
          <a:prstGeom prst="rect">
            <a:avLst/>
          </a:prstGeom>
          <a:noFill/>
          <a:ln w="9525">
            <a:noFill/>
            <a:miter lim="800000"/>
            <a:headEnd/>
            <a:tailEnd/>
          </a:ln>
        </p:spPr>
      </p:pic>
      <p:pic>
        <p:nvPicPr>
          <p:cNvPr id="14"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752818"/>
            <a:ext cx="3714114" cy="1884555"/>
          </a:xfrm>
          <a:prstGeom prst="rect">
            <a:avLst/>
          </a:prstGeom>
          <a:noFill/>
          <a:ln w="9525">
            <a:noFill/>
            <a:miter lim="800000"/>
            <a:headEnd/>
            <a:tailEnd/>
          </a:ln>
        </p:spPr>
      </p:pic>
      <p:sp>
        <p:nvSpPr>
          <p:cNvPr id="15" name="26 CuadroTexto"/>
          <p:cNvSpPr txBox="1">
            <a:spLocks noChangeArrowheads="1"/>
          </p:cNvSpPr>
          <p:nvPr/>
        </p:nvSpPr>
        <p:spPr bwMode="auto">
          <a:xfrm>
            <a:off x="1093599" y="884835"/>
            <a:ext cx="2121218" cy="954107"/>
          </a:xfrm>
          <a:prstGeom prst="rect">
            <a:avLst/>
          </a:prstGeom>
          <a:solidFill>
            <a:schemeClr val="accent3">
              <a:lumMod val="20000"/>
              <a:lumOff val="80000"/>
            </a:schemeClr>
          </a:solidFill>
          <a:ln w="9525">
            <a:noFill/>
            <a:miter lim="800000"/>
            <a:headEnd/>
            <a:tailEnd/>
          </a:ln>
          <a:effectLst>
            <a:softEdge rad="127000"/>
          </a:effectLst>
        </p:spPr>
        <p:txBody>
          <a:bodyPr wrap="square">
            <a:spAutoFit/>
          </a:bodyPr>
          <a:lstStyle/>
          <a:p>
            <a:pPr algn="ctr">
              <a:defRPr/>
            </a:pPr>
            <a:r>
              <a:rPr lang="es-PE" sz="1400" dirty="0">
                <a:latin typeface="Arial" charset="0"/>
                <a:cs typeface="+mn-cs"/>
              </a:rPr>
              <a:t>¿Qué entendemos por RIESGO?</a:t>
            </a:r>
          </a:p>
          <a:p>
            <a:pPr algn="ctr">
              <a:defRPr/>
            </a:pPr>
            <a:r>
              <a:rPr lang="es-PE" sz="1400" dirty="0">
                <a:latin typeface="Arial" charset="0"/>
                <a:cs typeface="+mn-cs"/>
              </a:rPr>
              <a:t>¿Por qué es importante?</a:t>
            </a:r>
          </a:p>
        </p:txBody>
      </p:sp>
      <p:sp>
        <p:nvSpPr>
          <p:cNvPr id="12" name="CuadroTexto 11"/>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14</a:t>
            </a:r>
            <a:endParaRPr lang="es-PE" dirty="0">
              <a:solidFill>
                <a:srgbClr val="264CA2"/>
              </a:solidFill>
            </a:endParaRPr>
          </a:p>
        </p:txBody>
      </p:sp>
      <p:sp>
        <p:nvSpPr>
          <p:cNvPr id="16" name="Rectangle 2"/>
          <p:cNvSpPr txBox="1">
            <a:spLocks noChangeArrowheads="1"/>
          </p:cNvSpPr>
          <p:nvPr/>
        </p:nvSpPr>
        <p:spPr>
          <a:xfrm>
            <a:off x="1622296" y="128159"/>
            <a:ext cx="7262212" cy="5127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ES" sz="2800" dirty="0" smtClean="0">
                <a:solidFill>
                  <a:schemeClr val="bg1"/>
                </a:solidFill>
                <a:latin typeface="Arial" pitchFamily="34" charset="0"/>
                <a:cs typeface="Arial" pitchFamily="34" charset="0"/>
              </a:rPr>
              <a:t>¿Como definimos el “Riesgo</a:t>
            </a:r>
            <a:r>
              <a:rPr lang="es-PE" altLang="es-ES" sz="2800" dirty="0" smtClean="0">
                <a:solidFill>
                  <a:schemeClr val="bg1"/>
                </a:solidFill>
                <a:latin typeface="Arial" pitchFamily="34" charset="0"/>
                <a:cs typeface="Arial" pitchFamily="34" charset="0"/>
              </a:rPr>
              <a:t>”?</a:t>
            </a:r>
            <a:endParaRPr lang="es-ES" altLang="es-E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07977" y="2900493"/>
            <a:ext cx="8440737" cy="914400"/>
          </a:xfrm>
          <a:prstGeom prst="rect">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s-PE" dirty="0">
              <a:solidFill>
                <a:schemeClr val="tx2"/>
              </a:solidFill>
              <a:latin typeface="Arial" pitchFamily="34" charset="0"/>
              <a:cs typeface="Arial" pitchFamily="34" charset="0"/>
            </a:endParaRPr>
          </a:p>
        </p:txBody>
      </p:sp>
      <p:sp>
        <p:nvSpPr>
          <p:cNvPr id="38917" name="5 CuadroTexto"/>
          <p:cNvSpPr txBox="1">
            <a:spLocks noChangeArrowheads="1"/>
          </p:cNvSpPr>
          <p:nvPr/>
        </p:nvSpPr>
        <p:spPr bwMode="auto">
          <a:xfrm>
            <a:off x="496095" y="3034527"/>
            <a:ext cx="8064500" cy="707886"/>
          </a:xfrm>
          <a:prstGeom prst="rect">
            <a:avLst/>
          </a:prstGeom>
          <a:noFill/>
          <a:ln w="9525">
            <a:noFill/>
            <a:miter lim="800000"/>
            <a:headEnd/>
            <a:tailEnd/>
          </a:ln>
        </p:spPr>
        <p:txBody>
          <a:bodyPr>
            <a:spAutoFit/>
          </a:bodyPr>
          <a:lstStyle/>
          <a:p>
            <a:pPr algn="ctr"/>
            <a:r>
              <a:rPr lang="es-PE" sz="2000" dirty="0">
                <a:latin typeface="Arial" pitchFamily="34" charset="0"/>
                <a:cs typeface="Arial" pitchFamily="34" charset="0"/>
              </a:rPr>
              <a:t>El Riesgo es cualquier evento posible desfavorable para el logro de los objetivos gestionables en su frecuencia e impacto</a:t>
            </a:r>
          </a:p>
        </p:txBody>
      </p:sp>
      <p:sp>
        <p:nvSpPr>
          <p:cNvPr id="38918" name="7 CuadroTexto"/>
          <p:cNvSpPr txBox="1">
            <a:spLocks noChangeArrowheads="1"/>
          </p:cNvSpPr>
          <p:nvPr/>
        </p:nvSpPr>
        <p:spPr bwMode="auto">
          <a:xfrm>
            <a:off x="183681" y="4987511"/>
            <a:ext cx="2159000" cy="400110"/>
          </a:xfrm>
          <a:prstGeom prst="rect">
            <a:avLst/>
          </a:prstGeom>
          <a:noFill/>
          <a:ln w="9525">
            <a:noFill/>
            <a:miter lim="800000"/>
            <a:headEnd/>
            <a:tailEnd/>
          </a:ln>
        </p:spPr>
        <p:txBody>
          <a:bodyPr>
            <a:spAutoFit/>
          </a:bodyPr>
          <a:lstStyle/>
          <a:p>
            <a:r>
              <a:rPr lang="es-PE" sz="2000">
                <a:latin typeface="Arial" pitchFamily="34" charset="0"/>
                <a:cs typeface="Arial" pitchFamily="34" charset="0"/>
              </a:rPr>
              <a:t>Importancia</a:t>
            </a:r>
          </a:p>
        </p:txBody>
      </p:sp>
      <p:sp>
        <p:nvSpPr>
          <p:cNvPr id="9" name="8 Flecha derecha"/>
          <p:cNvSpPr/>
          <p:nvPr/>
        </p:nvSpPr>
        <p:spPr>
          <a:xfrm>
            <a:off x="2339977" y="4034187"/>
            <a:ext cx="5040314" cy="741704"/>
          </a:xfrm>
          <a:prstGeom prst="rightArrow">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s-PE" sz="1200" dirty="0">
              <a:solidFill>
                <a:schemeClr val="tx1"/>
              </a:solidFill>
            </a:endParaRPr>
          </a:p>
        </p:txBody>
      </p:sp>
      <p:sp>
        <p:nvSpPr>
          <p:cNvPr id="10" name="9 Flecha derecha"/>
          <p:cNvSpPr/>
          <p:nvPr/>
        </p:nvSpPr>
        <p:spPr>
          <a:xfrm>
            <a:off x="2339977" y="4775891"/>
            <a:ext cx="5545137" cy="724494"/>
          </a:xfrm>
          <a:prstGeom prst="rightArrow">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endParaRPr lang="es-PE" sz="1400" dirty="0">
              <a:solidFill>
                <a:schemeClr val="tx1"/>
              </a:solidFill>
              <a:latin typeface="Arial" pitchFamily="34" charset="0"/>
              <a:cs typeface="Arial" pitchFamily="34" charset="0"/>
            </a:endParaRPr>
          </a:p>
        </p:txBody>
      </p:sp>
      <p:sp>
        <p:nvSpPr>
          <p:cNvPr id="11" name="10 Flecha derecha"/>
          <p:cNvSpPr/>
          <p:nvPr/>
        </p:nvSpPr>
        <p:spPr>
          <a:xfrm>
            <a:off x="2339976" y="5500385"/>
            <a:ext cx="5976939" cy="792162"/>
          </a:xfrm>
          <a:prstGeom prst="rightArrow">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s-PE" sz="1200" dirty="0">
              <a:solidFill>
                <a:schemeClr val="tx1"/>
              </a:solidFill>
            </a:endParaRPr>
          </a:p>
        </p:txBody>
      </p:sp>
      <p:sp>
        <p:nvSpPr>
          <p:cNvPr id="38922" name="11 CuadroTexto"/>
          <p:cNvSpPr txBox="1">
            <a:spLocks noChangeArrowheads="1"/>
          </p:cNvSpPr>
          <p:nvPr/>
        </p:nvSpPr>
        <p:spPr bwMode="auto">
          <a:xfrm>
            <a:off x="2871788" y="4204984"/>
            <a:ext cx="4307488" cy="400110"/>
          </a:xfrm>
          <a:prstGeom prst="rect">
            <a:avLst/>
          </a:prstGeom>
          <a:noFill/>
          <a:ln w="9525">
            <a:noFill/>
            <a:miter lim="800000"/>
            <a:headEnd/>
            <a:tailEnd/>
          </a:ln>
        </p:spPr>
        <p:txBody>
          <a:bodyPr wrap="square">
            <a:spAutoFit/>
          </a:bodyPr>
          <a:lstStyle/>
          <a:p>
            <a:r>
              <a:rPr lang="es-PE" sz="2000" dirty="0">
                <a:latin typeface="Arial" pitchFamily="34" charset="0"/>
                <a:cs typeface="Arial" pitchFamily="34" charset="0"/>
              </a:rPr>
              <a:t>Institucional : positivo aplicarlo</a:t>
            </a:r>
          </a:p>
        </p:txBody>
      </p:sp>
      <p:sp>
        <p:nvSpPr>
          <p:cNvPr id="38923" name="12 CuadroTexto"/>
          <p:cNvSpPr txBox="1">
            <a:spLocks noChangeArrowheads="1"/>
          </p:cNvSpPr>
          <p:nvPr/>
        </p:nvSpPr>
        <p:spPr bwMode="auto">
          <a:xfrm>
            <a:off x="3256228" y="4948473"/>
            <a:ext cx="4392614" cy="400110"/>
          </a:xfrm>
          <a:prstGeom prst="rect">
            <a:avLst/>
          </a:prstGeom>
          <a:noFill/>
          <a:ln w="9525">
            <a:noFill/>
            <a:miter lim="800000"/>
            <a:headEnd/>
            <a:tailEnd/>
          </a:ln>
        </p:spPr>
        <p:txBody>
          <a:bodyPr>
            <a:spAutoFit/>
          </a:bodyPr>
          <a:lstStyle/>
          <a:p>
            <a:r>
              <a:rPr lang="es-PE" sz="2000" dirty="0">
                <a:latin typeface="Arial" pitchFamily="34" charset="0"/>
                <a:cs typeface="Arial" pitchFamily="34" charset="0"/>
              </a:rPr>
              <a:t>Profesional : interacción con clientes</a:t>
            </a:r>
          </a:p>
        </p:txBody>
      </p:sp>
      <p:sp>
        <p:nvSpPr>
          <p:cNvPr id="14" name="13 Abrir llave"/>
          <p:cNvSpPr/>
          <p:nvPr/>
        </p:nvSpPr>
        <p:spPr>
          <a:xfrm>
            <a:off x="1908176" y="4131959"/>
            <a:ext cx="360363" cy="2160588"/>
          </a:xfrm>
          <a:prstGeom prst="leftBrace">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p>
        </p:txBody>
      </p:sp>
      <p:sp>
        <p:nvSpPr>
          <p:cNvPr id="38925" name="14 CuadroTexto"/>
          <p:cNvSpPr txBox="1">
            <a:spLocks noChangeArrowheads="1"/>
          </p:cNvSpPr>
          <p:nvPr/>
        </p:nvSpPr>
        <p:spPr bwMode="auto">
          <a:xfrm>
            <a:off x="4110774" y="5717999"/>
            <a:ext cx="4392614" cy="400110"/>
          </a:xfrm>
          <a:prstGeom prst="rect">
            <a:avLst/>
          </a:prstGeom>
          <a:noFill/>
          <a:ln w="9525">
            <a:noFill/>
            <a:miter lim="800000"/>
            <a:headEnd/>
            <a:tailEnd/>
          </a:ln>
        </p:spPr>
        <p:txBody>
          <a:bodyPr>
            <a:spAutoFit/>
          </a:bodyPr>
          <a:lstStyle/>
          <a:p>
            <a:r>
              <a:rPr lang="es-PE" sz="2000" dirty="0">
                <a:latin typeface="Arial" pitchFamily="34" charset="0"/>
                <a:cs typeface="Arial" pitchFamily="34" charset="0"/>
              </a:rPr>
              <a:t>Individual : Toma de decisiones</a:t>
            </a:r>
          </a:p>
        </p:txBody>
      </p:sp>
      <p:pic>
        <p:nvPicPr>
          <p:cNvPr id="1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52818"/>
            <a:ext cx="3714114" cy="1884555"/>
          </a:xfrm>
          <a:prstGeom prst="rect">
            <a:avLst/>
          </a:prstGeom>
          <a:noFill/>
          <a:ln w="9525">
            <a:noFill/>
            <a:miter lim="800000"/>
            <a:headEnd/>
            <a:tailEnd/>
          </a:ln>
        </p:spPr>
      </p:pic>
      <p:sp>
        <p:nvSpPr>
          <p:cNvPr id="19" name="26 CuadroTexto"/>
          <p:cNvSpPr txBox="1">
            <a:spLocks noChangeArrowheads="1"/>
          </p:cNvSpPr>
          <p:nvPr/>
        </p:nvSpPr>
        <p:spPr bwMode="auto">
          <a:xfrm>
            <a:off x="1093599" y="884835"/>
            <a:ext cx="2121218" cy="954107"/>
          </a:xfrm>
          <a:prstGeom prst="rect">
            <a:avLst/>
          </a:prstGeom>
          <a:solidFill>
            <a:schemeClr val="accent3">
              <a:lumMod val="20000"/>
              <a:lumOff val="80000"/>
            </a:schemeClr>
          </a:solidFill>
          <a:ln w="9525">
            <a:noFill/>
            <a:miter lim="800000"/>
            <a:headEnd/>
            <a:tailEnd/>
          </a:ln>
          <a:effectLst>
            <a:softEdge rad="127000"/>
          </a:effectLst>
        </p:spPr>
        <p:txBody>
          <a:bodyPr wrap="square">
            <a:spAutoFit/>
          </a:bodyPr>
          <a:lstStyle/>
          <a:p>
            <a:pPr algn="ctr">
              <a:defRPr/>
            </a:pPr>
            <a:r>
              <a:rPr lang="es-PE" sz="1400" dirty="0">
                <a:latin typeface="Arial" charset="0"/>
                <a:cs typeface="+mn-cs"/>
              </a:rPr>
              <a:t>¿Qué entendemos por RIESGO?</a:t>
            </a:r>
          </a:p>
          <a:p>
            <a:pPr algn="ctr">
              <a:defRPr/>
            </a:pPr>
            <a:r>
              <a:rPr lang="es-PE" sz="1400" dirty="0">
                <a:latin typeface="Arial" charset="0"/>
                <a:cs typeface="+mn-cs"/>
              </a:rPr>
              <a:t>¿Por qué es importante?</a:t>
            </a:r>
          </a:p>
        </p:txBody>
      </p:sp>
      <p:sp>
        <p:nvSpPr>
          <p:cNvPr id="15" name="CuadroTexto 14"/>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15</a:t>
            </a:r>
            <a:endParaRPr lang="es-PE" dirty="0">
              <a:solidFill>
                <a:srgbClr val="264CA2"/>
              </a:solidFill>
            </a:endParaRPr>
          </a:p>
        </p:txBody>
      </p:sp>
      <p:sp>
        <p:nvSpPr>
          <p:cNvPr id="17" name="Rectangle 2"/>
          <p:cNvSpPr txBox="1">
            <a:spLocks noChangeArrowheads="1"/>
          </p:cNvSpPr>
          <p:nvPr/>
        </p:nvSpPr>
        <p:spPr>
          <a:xfrm>
            <a:off x="1622296" y="128159"/>
            <a:ext cx="7262212" cy="5127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ES" sz="2800" dirty="0" smtClean="0">
                <a:solidFill>
                  <a:schemeClr val="bg1"/>
                </a:solidFill>
                <a:latin typeface="Arial" pitchFamily="34" charset="0"/>
                <a:cs typeface="Arial" pitchFamily="34" charset="0"/>
              </a:rPr>
              <a:t>¿Como definimos el “Riesgo</a:t>
            </a:r>
            <a:r>
              <a:rPr lang="es-PE" altLang="es-ES" sz="2800" dirty="0" smtClean="0">
                <a:solidFill>
                  <a:schemeClr val="bg1"/>
                </a:solidFill>
                <a:latin typeface="Arial" pitchFamily="34" charset="0"/>
                <a:cs typeface="Arial" pitchFamily="34" charset="0"/>
              </a:rPr>
              <a:t>”?</a:t>
            </a:r>
            <a:endParaRPr lang="es-ES" altLang="es-E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2"/>
          <p:cNvSpPr txBox="1">
            <a:spLocks noChangeArrowheads="1"/>
          </p:cNvSpPr>
          <p:nvPr/>
        </p:nvSpPr>
        <p:spPr bwMode="auto">
          <a:xfrm>
            <a:off x="1" y="1274767"/>
            <a:ext cx="6503988" cy="584775"/>
          </a:xfrm>
          <a:prstGeom prst="rect">
            <a:avLst/>
          </a:prstGeom>
          <a:noFill/>
          <a:ln w="9525" algn="ctr">
            <a:noFill/>
            <a:miter lim="800000"/>
            <a:headEnd/>
            <a:tailEnd/>
          </a:ln>
        </p:spPr>
        <p:txBody>
          <a:bodyPr>
            <a:spAutoFit/>
          </a:bodyPr>
          <a:lstStyle/>
          <a:p>
            <a:pPr marL="552450" indent="-552450" algn="ctr">
              <a:spcBef>
                <a:spcPct val="50000"/>
              </a:spcBef>
            </a:pPr>
            <a:r>
              <a:rPr lang="es-PE" sz="3200">
                <a:solidFill>
                  <a:schemeClr val="tx2"/>
                </a:solidFill>
              </a:rPr>
              <a:t>BIENVENIDOS</a:t>
            </a:r>
            <a:endParaRPr lang="es-ES" sz="3200">
              <a:solidFill>
                <a:schemeClr val="tx2"/>
              </a:solidFill>
            </a:endParaRPr>
          </a:p>
        </p:txBody>
      </p:sp>
      <p:pic>
        <p:nvPicPr>
          <p:cNvPr id="39939" name="8 Imagen" descr="Monografias.co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649" y="858125"/>
            <a:ext cx="7848600" cy="1704675"/>
          </a:xfrm>
          <a:prstGeom prst="rect">
            <a:avLst/>
          </a:prstGeom>
          <a:noFill/>
          <a:ln w="9525">
            <a:noFill/>
            <a:miter lim="800000"/>
            <a:headEnd/>
            <a:tailEnd/>
          </a:ln>
        </p:spPr>
      </p:pic>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16</a:t>
            </a:r>
            <a:endParaRPr lang="es-PE" dirty="0">
              <a:solidFill>
                <a:srgbClr val="264CA2"/>
              </a:solidFill>
            </a:endParaRPr>
          </a:p>
        </p:txBody>
      </p:sp>
      <p:pic>
        <p:nvPicPr>
          <p:cNvPr id="181250" name="Picture 2" descr="http://www.stuff.co.nz/content/dam/images/1/5/w/2/8/2/image.related.StuffLandscapeSixteenByNine.620x349.15w27x.png/143733884319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562801"/>
            <a:ext cx="9144000" cy="36962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622296" y="128159"/>
            <a:ext cx="7262212" cy="5127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ES" sz="2800" dirty="0" smtClean="0">
                <a:solidFill>
                  <a:schemeClr val="bg1"/>
                </a:solidFill>
                <a:latin typeface="Arial" pitchFamily="34" charset="0"/>
                <a:cs typeface="Arial" pitchFamily="34" charset="0"/>
              </a:rPr>
              <a:t>¿Como definimos el “Riesgo</a:t>
            </a:r>
            <a:r>
              <a:rPr lang="es-PE" altLang="es-ES" sz="2800" dirty="0" smtClean="0">
                <a:solidFill>
                  <a:schemeClr val="bg1"/>
                </a:solidFill>
                <a:latin typeface="Arial" pitchFamily="34" charset="0"/>
                <a:cs typeface="Arial" pitchFamily="34" charset="0"/>
              </a:rPr>
              <a:t>”?</a:t>
            </a:r>
            <a:endParaRPr lang="es-ES" altLang="es-E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CuadroTexto"/>
          <p:cNvSpPr txBox="1">
            <a:spLocks noChangeArrowheads="1"/>
          </p:cNvSpPr>
          <p:nvPr/>
        </p:nvSpPr>
        <p:spPr bwMode="auto">
          <a:xfrm>
            <a:off x="1497557" y="-27296"/>
            <a:ext cx="7646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PE" sz="2400" b="1" dirty="0">
                <a:solidFill>
                  <a:schemeClr val="bg1"/>
                </a:solidFill>
                <a:latin typeface="Arial" panose="020B0604020202020204" pitchFamily="34" charset="0"/>
                <a:cs typeface="Arial" panose="020B0604020202020204" pitchFamily="34" charset="0"/>
              </a:rPr>
              <a:t>Evolución de </a:t>
            </a:r>
            <a:r>
              <a:rPr lang="es-PE" sz="2400" b="1" dirty="0" smtClean="0">
                <a:solidFill>
                  <a:schemeClr val="bg1"/>
                </a:solidFill>
                <a:latin typeface="Arial" panose="020B0604020202020204" pitchFamily="34" charset="0"/>
                <a:cs typeface="Arial" panose="020B0604020202020204" pitchFamily="34" charset="0"/>
              </a:rPr>
              <a:t>la Regulación </a:t>
            </a:r>
            <a:r>
              <a:rPr lang="es-PE" sz="2400" b="1" dirty="0">
                <a:solidFill>
                  <a:schemeClr val="bg1"/>
                </a:solidFill>
                <a:latin typeface="Arial" panose="020B0604020202020204" pitchFamily="34" charset="0"/>
                <a:cs typeface="Arial" panose="020B0604020202020204" pitchFamily="34" charset="0"/>
              </a:rPr>
              <a:t>en </a:t>
            </a:r>
            <a:r>
              <a:rPr lang="es-PE" sz="2400" b="1" dirty="0" smtClean="0">
                <a:solidFill>
                  <a:schemeClr val="bg1"/>
                </a:solidFill>
                <a:latin typeface="Arial" panose="020B0604020202020204" pitchFamily="34" charset="0"/>
                <a:cs typeface="Arial" panose="020B0604020202020204" pitchFamily="34" charset="0"/>
              </a:rPr>
              <a:t> Control Interno y Gestión de Riesgos </a:t>
            </a:r>
            <a:endParaRPr lang="es-PE" sz="2400" b="1" dirty="0">
              <a:solidFill>
                <a:schemeClr val="bg1"/>
              </a:solidFill>
              <a:latin typeface="Arial" panose="020B0604020202020204" pitchFamily="34" charset="0"/>
              <a:cs typeface="Arial" panose="020B0604020202020204" pitchFamily="34" charset="0"/>
            </a:endParaRPr>
          </a:p>
        </p:txBody>
      </p:sp>
      <p:sp>
        <p:nvSpPr>
          <p:cNvPr id="3" name="2 Rectángulo"/>
          <p:cNvSpPr/>
          <p:nvPr/>
        </p:nvSpPr>
        <p:spPr>
          <a:xfrm>
            <a:off x="0" y="3833091"/>
            <a:ext cx="1062181" cy="3024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2" name="11 Diagrama"/>
          <p:cNvGraphicFramePr/>
          <p:nvPr>
            <p:extLst>
              <p:ext uri="{D42A27DB-BD31-4B8C-83A1-F6EECF244321}">
                <p14:modId xmlns:p14="http://schemas.microsoft.com/office/powerpoint/2010/main" val="2375088500"/>
              </p:ext>
            </p:extLst>
          </p:nvPr>
        </p:nvGraphicFramePr>
        <p:xfrm>
          <a:off x="113308" y="1344971"/>
          <a:ext cx="8625383" cy="4628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12 Conector recto de flecha"/>
          <p:cNvCxnSpPr/>
          <p:nvPr/>
        </p:nvCxnSpPr>
        <p:spPr>
          <a:xfrm flipH="1" flipV="1">
            <a:off x="1439837" y="5591322"/>
            <a:ext cx="197891" cy="382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890515" y="6020965"/>
            <a:ext cx="1910687" cy="523220"/>
          </a:xfrm>
          <a:prstGeom prst="rect">
            <a:avLst/>
          </a:prstGeom>
          <a:noFill/>
        </p:spPr>
        <p:txBody>
          <a:bodyPr wrap="square" rtlCol="0">
            <a:spAutoFit/>
          </a:bodyPr>
          <a:lstStyle/>
          <a:p>
            <a:r>
              <a:rPr lang="es-PE" sz="1400" dirty="0" smtClean="0">
                <a:solidFill>
                  <a:srgbClr val="264CA2"/>
                </a:solidFill>
              </a:rPr>
              <a:t>Normas técnicas de Control Interno CGR</a:t>
            </a:r>
            <a:endParaRPr lang="es-PE" sz="1400" dirty="0">
              <a:solidFill>
                <a:srgbClr val="264CA2"/>
              </a:solidFill>
            </a:endParaRPr>
          </a:p>
        </p:txBody>
      </p:sp>
      <p:cxnSp>
        <p:nvCxnSpPr>
          <p:cNvPr id="15" name="14 Conector recto de flecha"/>
          <p:cNvCxnSpPr/>
          <p:nvPr/>
        </p:nvCxnSpPr>
        <p:spPr>
          <a:xfrm>
            <a:off x="1620667" y="3825395"/>
            <a:ext cx="126242" cy="338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219502" y="3321726"/>
            <a:ext cx="2169995" cy="523220"/>
          </a:xfrm>
          <a:prstGeom prst="rect">
            <a:avLst/>
          </a:prstGeom>
          <a:noFill/>
        </p:spPr>
        <p:txBody>
          <a:bodyPr wrap="square" rtlCol="0">
            <a:spAutoFit/>
          </a:bodyPr>
          <a:lstStyle>
            <a:defPPr>
              <a:defRPr lang="es-PE"/>
            </a:defPPr>
            <a:lvl1pPr>
              <a:defRPr sz="1400">
                <a:solidFill>
                  <a:srgbClr val="264CA2"/>
                </a:solidFill>
              </a:defRPr>
            </a:lvl1pPr>
          </a:lstStyle>
          <a:p>
            <a:r>
              <a:rPr lang="es-PE" dirty="0"/>
              <a:t>Res. SBS </a:t>
            </a:r>
            <a:r>
              <a:rPr lang="es-PE" dirty="0" smtClean="0"/>
              <a:t>006–2002</a:t>
            </a:r>
            <a:endParaRPr lang="es-PE" dirty="0"/>
          </a:p>
          <a:p>
            <a:r>
              <a:rPr lang="es-PE" dirty="0"/>
              <a:t>Circular SBS  </a:t>
            </a:r>
            <a:r>
              <a:rPr lang="es-PE" dirty="0" smtClean="0"/>
              <a:t>G-105-2002 </a:t>
            </a:r>
            <a:endParaRPr lang="es-PE" dirty="0"/>
          </a:p>
        </p:txBody>
      </p:sp>
      <p:cxnSp>
        <p:nvCxnSpPr>
          <p:cNvPr id="17" name="16 Conector recto de flecha"/>
          <p:cNvCxnSpPr/>
          <p:nvPr/>
        </p:nvCxnSpPr>
        <p:spPr>
          <a:xfrm flipV="1">
            <a:off x="2950657" y="4259235"/>
            <a:ext cx="95606" cy="462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2219163" y="4838619"/>
            <a:ext cx="1910687" cy="738664"/>
          </a:xfrm>
          <a:prstGeom prst="rect">
            <a:avLst/>
          </a:prstGeom>
          <a:noFill/>
        </p:spPr>
        <p:txBody>
          <a:bodyPr wrap="square" rtlCol="0">
            <a:spAutoFit/>
          </a:bodyPr>
          <a:lstStyle/>
          <a:p>
            <a:r>
              <a:rPr lang="es-PE" sz="1400" dirty="0" smtClean="0">
                <a:solidFill>
                  <a:srgbClr val="264CA2"/>
                </a:solidFill>
              </a:rPr>
              <a:t>COSO II Gestión de Riesgos Operativos  - Marco Integrado</a:t>
            </a:r>
            <a:endParaRPr lang="es-PE" sz="1400" dirty="0">
              <a:solidFill>
                <a:srgbClr val="264CA2"/>
              </a:solidFill>
            </a:endParaRPr>
          </a:p>
        </p:txBody>
      </p:sp>
      <p:sp>
        <p:nvSpPr>
          <p:cNvPr id="25" name="24 Rectángulo"/>
          <p:cNvSpPr/>
          <p:nvPr/>
        </p:nvSpPr>
        <p:spPr>
          <a:xfrm>
            <a:off x="4739754" y="2644067"/>
            <a:ext cx="1018227" cy="584775"/>
          </a:xfrm>
          <a:prstGeom prst="rect">
            <a:avLst/>
          </a:prstGeom>
        </p:spPr>
        <p:txBody>
          <a:bodyPr wrap="none">
            <a:spAutoFit/>
          </a:bodyPr>
          <a:lstStyle/>
          <a:p>
            <a:r>
              <a:rPr lang="es-PE" sz="3200" dirty="0"/>
              <a:t>2008</a:t>
            </a:r>
          </a:p>
        </p:txBody>
      </p:sp>
      <p:cxnSp>
        <p:nvCxnSpPr>
          <p:cNvPr id="26" name="25 Conector recto de flecha"/>
          <p:cNvCxnSpPr/>
          <p:nvPr/>
        </p:nvCxnSpPr>
        <p:spPr>
          <a:xfrm>
            <a:off x="2901290" y="3108413"/>
            <a:ext cx="49367" cy="555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2423618" y="2658391"/>
            <a:ext cx="955343" cy="338554"/>
          </a:xfrm>
          <a:prstGeom prst="rect">
            <a:avLst/>
          </a:prstGeom>
          <a:noFill/>
        </p:spPr>
        <p:txBody>
          <a:bodyPr wrap="square" rtlCol="0">
            <a:spAutoFit/>
          </a:bodyPr>
          <a:lstStyle/>
          <a:p>
            <a:r>
              <a:rPr lang="es-PE" sz="1600" dirty="0" smtClean="0">
                <a:solidFill>
                  <a:srgbClr val="264CA2"/>
                </a:solidFill>
              </a:rPr>
              <a:t>BASILEA</a:t>
            </a:r>
            <a:endParaRPr lang="es-PE" sz="1600" dirty="0">
              <a:solidFill>
                <a:srgbClr val="264CA2"/>
              </a:solidFill>
            </a:endParaRPr>
          </a:p>
        </p:txBody>
      </p:sp>
      <p:cxnSp>
        <p:nvCxnSpPr>
          <p:cNvPr id="28" name="27 Conector recto de flecha"/>
          <p:cNvCxnSpPr/>
          <p:nvPr/>
        </p:nvCxnSpPr>
        <p:spPr>
          <a:xfrm flipV="1">
            <a:off x="4496741" y="4007398"/>
            <a:ext cx="1" cy="322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442004" y="1876436"/>
            <a:ext cx="2303703" cy="523220"/>
          </a:xfrm>
          <a:prstGeom prst="rect">
            <a:avLst/>
          </a:prstGeom>
          <a:noFill/>
        </p:spPr>
        <p:txBody>
          <a:bodyPr wrap="square" rtlCol="0">
            <a:spAutoFit/>
          </a:bodyPr>
          <a:lstStyle/>
          <a:p>
            <a:r>
              <a:rPr lang="es-PE" sz="1400" dirty="0" smtClean="0">
                <a:solidFill>
                  <a:srgbClr val="264CA2"/>
                </a:solidFill>
              </a:rPr>
              <a:t>Gestión Integral de Riesgos Res. BS 37-2008</a:t>
            </a:r>
            <a:endParaRPr lang="es-PE" sz="1400" dirty="0">
              <a:solidFill>
                <a:srgbClr val="264CA2"/>
              </a:solidFill>
            </a:endParaRPr>
          </a:p>
        </p:txBody>
      </p:sp>
      <p:grpSp>
        <p:nvGrpSpPr>
          <p:cNvPr id="30" name="29 Grupo"/>
          <p:cNvGrpSpPr/>
          <p:nvPr/>
        </p:nvGrpSpPr>
        <p:grpSpPr>
          <a:xfrm>
            <a:off x="3531358" y="2621900"/>
            <a:ext cx="1263714" cy="1500467"/>
            <a:chOff x="2653964" y="2328186"/>
            <a:chExt cx="1263714" cy="1421970"/>
          </a:xfrm>
        </p:grpSpPr>
        <p:sp>
          <p:nvSpPr>
            <p:cNvPr id="31" name="30 Rectángulo"/>
            <p:cNvSpPr/>
            <p:nvPr/>
          </p:nvSpPr>
          <p:spPr>
            <a:xfrm rot="10800000" flipV="1">
              <a:off x="2653964" y="2328186"/>
              <a:ext cx="1196984" cy="390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31 Rectángulo"/>
            <p:cNvSpPr/>
            <p:nvPr/>
          </p:nvSpPr>
          <p:spPr>
            <a:xfrm>
              <a:off x="2899451" y="3195974"/>
              <a:ext cx="1018227" cy="554182"/>
            </a:xfrm>
            <a:prstGeom prst="rect">
              <a:avLst/>
            </a:prstGeom>
          </p:spPr>
          <p:txBody>
            <a:bodyPr wrap="none">
              <a:spAutoFit/>
            </a:bodyPr>
            <a:lstStyle/>
            <a:p>
              <a:r>
                <a:rPr lang="es-PE" sz="3200" dirty="0">
                  <a:solidFill>
                    <a:schemeClr val="tx1"/>
                  </a:solidFill>
                </a:rPr>
                <a:t>2006</a:t>
              </a:r>
            </a:p>
          </p:txBody>
        </p:sp>
      </p:grpSp>
      <p:sp>
        <p:nvSpPr>
          <p:cNvPr id="33" name="32 CuadroTexto"/>
          <p:cNvSpPr txBox="1"/>
          <p:nvPr/>
        </p:nvSpPr>
        <p:spPr>
          <a:xfrm>
            <a:off x="3956488" y="4329407"/>
            <a:ext cx="2398373" cy="523220"/>
          </a:xfrm>
          <a:prstGeom prst="rect">
            <a:avLst/>
          </a:prstGeom>
          <a:noFill/>
        </p:spPr>
        <p:txBody>
          <a:bodyPr wrap="square" rtlCol="0">
            <a:spAutoFit/>
          </a:bodyPr>
          <a:lstStyle/>
          <a:p>
            <a:r>
              <a:rPr lang="es-PE" sz="1400" dirty="0" smtClean="0">
                <a:solidFill>
                  <a:srgbClr val="264CA2"/>
                </a:solidFill>
              </a:rPr>
              <a:t>- Ley de Control Interno</a:t>
            </a:r>
          </a:p>
          <a:p>
            <a:r>
              <a:rPr lang="es-PE" sz="1400" dirty="0" smtClean="0">
                <a:solidFill>
                  <a:srgbClr val="264CA2"/>
                </a:solidFill>
              </a:rPr>
              <a:t>Ley N° 28716</a:t>
            </a:r>
            <a:endParaRPr lang="es-PE" sz="1400" dirty="0">
              <a:solidFill>
                <a:srgbClr val="264CA2"/>
              </a:solidFill>
            </a:endParaRPr>
          </a:p>
        </p:txBody>
      </p:sp>
      <p:cxnSp>
        <p:nvCxnSpPr>
          <p:cNvPr id="34" name="33 Conector recto de flecha"/>
          <p:cNvCxnSpPr/>
          <p:nvPr/>
        </p:nvCxnSpPr>
        <p:spPr>
          <a:xfrm>
            <a:off x="4757355" y="2347316"/>
            <a:ext cx="264714" cy="311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996244" y="4832642"/>
            <a:ext cx="2051651" cy="523220"/>
          </a:xfrm>
          <a:prstGeom prst="rect">
            <a:avLst/>
          </a:prstGeom>
          <a:noFill/>
        </p:spPr>
        <p:txBody>
          <a:bodyPr wrap="square" rtlCol="0">
            <a:spAutoFit/>
          </a:bodyPr>
          <a:lstStyle/>
          <a:p>
            <a:r>
              <a:rPr lang="es-PE" sz="1400" dirty="0" smtClean="0">
                <a:solidFill>
                  <a:srgbClr val="264CA2"/>
                </a:solidFill>
              </a:rPr>
              <a:t>- Nomas de Control Interno  RC 230-2006-CG</a:t>
            </a:r>
            <a:endParaRPr lang="es-PE" sz="1400" dirty="0">
              <a:solidFill>
                <a:srgbClr val="264CA2"/>
              </a:solidFill>
            </a:endParaRPr>
          </a:p>
        </p:txBody>
      </p:sp>
      <p:cxnSp>
        <p:nvCxnSpPr>
          <p:cNvPr id="36" name="35 Conector recto de flecha"/>
          <p:cNvCxnSpPr/>
          <p:nvPr/>
        </p:nvCxnSpPr>
        <p:spPr>
          <a:xfrm flipH="1" flipV="1">
            <a:off x="5472754" y="3167600"/>
            <a:ext cx="272954" cy="369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5292538" y="3516394"/>
            <a:ext cx="1831593" cy="738664"/>
          </a:xfrm>
          <a:prstGeom prst="rect">
            <a:avLst/>
          </a:prstGeom>
          <a:noFill/>
        </p:spPr>
        <p:txBody>
          <a:bodyPr wrap="square" rtlCol="0">
            <a:spAutoFit/>
          </a:bodyPr>
          <a:lstStyle/>
          <a:p>
            <a:r>
              <a:rPr lang="es-PE" sz="1400" dirty="0" smtClean="0">
                <a:solidFill>
                  <a:srgbClr val="264CA2"/>
                </a:solidFill>
              </a:rPr>
              <a:t>Guía para la Implementación del Control Interno</a:t>
            </a:r>
            <a:endParaRPr lang="es-PE" sz="1400" dirty="0">
              <a:solidFill>
                <a:srgbClr val="264CA2"/>
              </a:solidFill>
            </a:endParaRPr>
          </a:p>
        </p:txBody>
      </p:sp>
      <p:sp>
        <p:nvSpPr>
          <p:cNvPr id="38" name="37 Rectángulo"/>
          <p:cNvSpPr/>
          <p:nvPr/>
        </p:nvSpPr>
        <p:spPr>
          <a:xfrm>
            <a:off x="5860574" y="1995056"/>
            <a:ext cx="1018227" cy="584775"/>
          </a:xfrm>
          <a:prstGeom prst="rect">
            <a:avLst/>
          </a:prstGeom>
        </p:spPr>
        <p:txBody>
          <a:bodyPr wrap="none">
            <a:spAutoFit/>
          </a:bodyPr>
          <a:lstStyle/>
          <a:p>
            <a:r>
              <a:rPr lang="es-PE" sz="3200" dirty="0"/>
              <a:t>2009</a:t>
            </a:r>
          </a:p>
        </p:txBody>
      </p:sp>
      <p:cxnSp>
        <p:nvCxnSpPr>
          <p:cNvPr id="39" name="38 Conector recto de flecha"/>
          <p:cNvCxnSpPr/>
          <p:nvPr/>
        </p:nvCxnSpPr>
        <p:spPr>
          <a:xfrm>
            <a:off x="6157394" y="1787802"/>
            <a:ext cx="197467" cy="345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5022069" y="836088"/>
            <a:ext cx="2797831" cy="1015663"/>
          </a:xfrm>
          <a:prstGeom prst="rect">
            <a:avLst/>
          </a:prstGeom>
          <a:noFill/>
        </p:spPr>
        <p:txBody>
          <a:bodyPr wrap="square" rtlCol="0">
            <a:spAutoFit/>
          </a:bodyPr>
          <a:lstStyle/>
          <a:p>
            <a:r>
              <a:rPr lang="es-PE" sz="1200" dirty="0" smtClean="0">
                <a:solidFill>
                  <a:srgbClr val="264CA2"/>
                </a:solidFill>
              </a:rPr>
              <a:t>- Reglamento para el requerimiento de Patrimonio Efectivo por RO </a:t>
            </a:r>
          </a:p>
          <a:p>
            <a:r>
              <a:rPr lang="es-PE" sz="1200" dirty="0" smtClean="0">
                <a:solidFill>
                  <a:srgbClr val="264CA2"/>
                </a:solidFill>
              </a:rPr>
              <a:t>- Reglamento para la Gestión de RO</a:t>
            </a:r>
          </a:p>
          <a:p>
            <a:r>
              <a:rPr lang="es-PE" sz="1200" dirty="0" smtClean="0">
                <a:solidFill>
                  <a:srgbClr val="264CA2"/>
                </a:solidFill>
              </a:rPr>
              <a:t>- Circular sobre GCN</a:t>
            </a:r>
          </a:p>
          <a:p>
            <a:r>
              <a:rPr lang="es-PE" sz="1200" dirty="0" smtClean="0">
                <a:solidFill>
                  <a:srgbClr val="264CA2"/>
                </a:solidFill>
              </a:rPr>
              <a:t>- Circular sobre GSI</a:t>
            </a:r>
            <a:endParaRPr lang="es-PE" sz="1200" dirty="0">
              <a:solidFill>
                <a:srgbClr val="264CA2"/>
              </a:solidFill>
            </a:endParaRPr>
          </a:p>
        </p:txBody>
      </p:sp>
      <p:sp>
        <p:nvSpPr>
          <p:cNvPr id="41" name="40 Rectángulo"/>
          <p:cNvSpPr/>
          <p:nvPr/>
        </p:nvSpPr>
        <p:spPr>
          <a:xfrm>
            <a:off x="6802779" y="2469079"/>
            <a:ext cx="1018227" cy="584775"/>
          </a:xfrm>
          <a:prstGeom prst="rect">
            <a:avLst/>
          </a:prstGeom>
        </p:spPr>
        <p:txBody>
          <a:bodyPr wrap="none">
            <a:spAutoFit/>
          </a:bodyPr>
          <a:lstStyle/>
          <a:p>
            <a:pPr lvl="0"/>
            <a:r>
              <a:rPr lang="es-PE" sz="3200" dirty="0" smtClean="0"/>
              <a:t>2016</a:t>
            </a:r>
            <a:endParaRPr lang="es-PE" sz="3200" dirty="0"/>
          </a:p>
        </p:txBody>
      </p:sp>
      <p:sp>
        <p:nvSpPr>
          <p:cNvPr id="42" name="41 CuadroTexto"/>
          <p:cNvSpPr txBox="1"/>
          <p:nvPr/>
        </p:nvSpPr>
        <p:spPr>
          <a:xfrm>
            <a:off x="7007802" y="3403428"/>
            <a:ext cx="1831593" cy="954107"/>
          </a:xfrm>
          <a:prstGeom prst="rect">
            <a:avLst/>
          </a:prstGeom>
          <a:noFill/>
        </p:spPr>
        <p:txBody>
          <a:bodyPr wrap="square" rtlCol="0">
            <a:spAutoFit/>
          </a:bodyPr>
          <a:lstStyle/>
          <a:p>
            <a:r>
              <a:rPr lang="es-PE" sz="1400" dirty="0" smtClean="0">
                <a:solidFill>
                  <a:srgbClr val="264CA2"/>
                </a:solidFill>
              </a:rPr>
              <a:t>Res. De Contraloría  149-2016-CG / Directiva 013-2016-CG/GPROD</a:t>
            </a:r>
            <a:endParaRPr lang="es-PE" sz="1400" dirty="0">
              <a:solidFill>
                <a:srgbClr val="264CA2"/>
              </a:solidFill>
            </a:endParaRPr>
          </a:p>
        </p:txBody>
      </p:sp>
      <p:cxnSp>
        <p:nvCxnSpPr>
          <p:cNvPr id="43" name="42 Conector recto de flecha"/>
          <p:cNvCxnSpPr/>
          <p:nvPr/>
        </p:nvCxnSpPr>
        <p:spPr>
          <a:xfrm flipH="1" flipV="1">
            <a:off x="7382521" y="3033434"/>
            <a:ext cx="272954" cy="369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10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52801" y="1050324"/>
            <a:ext cx="7952086" cy="704335"/>
          </a:xfrm>
        </p:spPr>
        <p:txBody>
          <a:bodyPr/>
          <a:lstStyle/>
          <a:p>
            <a:r>
              <a:rPr lang="es-AR" sz="2000" dirty="0">
                <a:latin typeface="Arial" pitchFamily="34" charset="0"/>
                <a:cs typeface="Arial" pitchFamily="34" charset="0"/>
              </a:rPr>
              <a:t>Para construir valor, la gerencia debe evaluar correctamente el riesgo inherente en sus decisiones - el "ensayo y error" serán fatales</a:t>
            </a:r>
            <a:endParaRPr lang="en-GB" sz="2000" dirty="0">
              <a:latin typeface="Arial" pitchFamily="34" charset="0"/>
              <a:cs typeface="Arial" pitchFamily="34" charset="0"/>
            </a:endParaRPr>
          </a:p>
        </p:txBody>
      </p:sp>
      <p:pic>
        <p:nvPicPr>
          <p:cNvPr id="49155" name="Picture 3"/>
          <p:cNvPicPr>
            <a:picLocks noChangeAspect="1" noChangeArrowheads="1"/>
          </p:cNvPicPr>
          <p:nvPr/>
        </p:nvPicPr>
        <p:blipFill>
          <a:blip r:embed="rId2" cstate="print"/>
          <a:srcRect/>
          <a:stretch>
            <a:fillRect/>
          </a:stretch>
        </p:blipFill>
        <p:spPr bwMode="auto">
          <a:xfrm>
            <a:off x="1278410" y="2095887"/>
            <a:ext cx="6459537" cy="3895725"/>
          </a:xfrm>
          <a:prstGeom prst="rect">
            <a:avLst/>
          </a:prstGeom>
          <a:noFill/>
          <a:ln w="9525">
            <a:noFill/>
            <a:miter lim="800000"/>
            <a:headEnd/>
            <a:tailEnd/>
          </a:ln>
        </p:spPr>
      </p:pic>
      <p:sp>
        <p:nvSpPr>
          <p:cNvPr id="49156" name="Text Box 4"/>
          <p:cNvSpPr txBox="1">
            <a:spLocks noChangeArrowheads="1"/>
          </p:cNvSpPr>
          <p:nvPr/>
        </p:nvSpPr>
        <p:spPr bwMode="auto">
          <a:xfrm>
            <a:off x="4040661" y="1951420"/>
            <a:ext cx="973023" cy="215444"/>
          </a:xfrm>
          <a:prstGeom prst="rect">
            <a:avLst/>
          </a:prstGeom>
          <a:solidFill>
            <a:schemeClr val="bg1"/>
          </a:solidFill>
          <a:ln w="9525" algn="ctr">
            <a:noFill/>
            <a:miter lim="800000"/>
            <a:headEnd/>
            <a:tailEnd/>
          </a:ln>
        </p:spPr>
        <p:txBody>
          <a:bodyPr wrap="none" lIns="0" tIns="0" rIns="0" bIns="0">
            <a:spAutoFit/>
          </a:bodyPr>
          <a:lstStyle/>
          <a:p>
            <a:pPr marL="180975" indent="-180975" defTabSz="695325">
              <a:buSzPct val="90000"/>
              <a:buFont typeface="Arial" pitchFamily="34" charset="0"/>
              <a:buNone/>
              <a:tabLst>
                <a:tab pos="352425" algn="l"/>
                <a:tab pos="722313" algn="l"/>
                <a:tab pos="1074738" algn="l"/>
                <a:tab pos="1427163" algn="l"/>
                <a:tab pos="1700213" algn="l"/>
              </a:tabLst>
            </a:pPr>
            <a:r>
              <a:rPr lang="es-AR" sz="1400">
                <a:latin typeface="Georgia" pitchFamily="18" charset="0"/>
              </a:rPr>
              <a:t>Crecimiento</a:t>
            </a:r>
          </a:p>
        </p:txBody>
      </p:sp>
      <p:sp>
        <p:nvSpPr>
          <p:cNvPr id="49157" name="Text Box 5"/>
          <p:cNvSpPr txBox="1">
            <a:spLocks noChangeArrowheads="1"/>
          </p:cNvSpPr>
          <p:nvPr/>
        </p:nvSpPr>
        <p:spPr bwMode="auto">
          <a:xfrm>
            <a:off x="1602260" y="3175383"/>
            <a:ext cx="650819" cy="215444"/>
          </a:xfrm>
          <a:prstGeom prst="rect">
            <a:avLst/>
          </a:prstGeom>
          <a:solidFill>
            <a:schemeClr val="bg1"/>
          </a:solidFill>
          <a:ln w="9525" algn="ctr">
            <a:noFill/>
            <a:miter lim="800000"/>
            <a:headEnd/>
            <a:tailEnd/>
          </a:ln>
        </p:spPr>
        <p:txBody>
          <a:bodyPr wrap="none" lIns="0" tIns="0" rIns="0" bIns="0">
            <a:spAutoFit/>
          </a:bodyPr>
          <a:lstStyle/>
          <a:p>
            <a:pPr marL="180975" indent="-180975" defTabSz="695325">
              <a:buSzPct val="90000"/>
              <a:buFont typeface="Arial" pitchFamily="34" charset="0"/>
              <a:buNone/>
              <a:tabLst>
                <a:tab pos="352425" algn="l"/>
                <a:tab pos="722313" algn="l"/>
                <a:tab pos="1074738" algn="l"/>
                <a:tab pos="1427163" algn="l"/>
                <a:tab pos="1700213" algn="l"/>
              </a:tabLst>
            </a:pPr>
            <a:r>
              <a:rPr lang="es-AR" sz="1400">
                <a:latin typeface="Georgia" pitchFamily="18" charset="0"/>
              </a:rPr>
              <a:t>Utilidad</a:t>
            </a:r>
          </a:p>
        </p:txBody>
      </p:sp>
      <p:sp>
        <p:nvSpPr>
          <p:cNvPr id="49158" name="Text Box 6"/>
          <p:cNvSpPr txBox="1">
            <a:spLocks noChangeArrowheads="1"/>
          </p:cNvSpPr>
          <p:nvPr/>
        </p:nvSpPr>
        <p:spPr bwMode="auto">
          <a:xfrm>
            <a:off x="7483947" y="2789624"/>
            <a:ext cx="850900" cy="246221"/>
          </a:xfrm>
          <a:prstGeom prst="rect">
            <a:avLst/>
          </a:prstGeom>
          <a:solidFill>
            <a:srgbClr val="FFFF99"/>
          </a:solidFill>
          <a:ln w="9525" algn="ctr">
            <a:noFill/>
            <a:miter lim="800000"/>
            <a:headEnd/>
            <a:tailEnd/>
          </a:ln>
        </p:spPr>
        <p:txBody>
          <a:bodyPr lIns="0" tIns="0" rIns="0" bIns="0">
            <a:spAutoFit/>
          </a:bodyPr>
          <a:lstStyle/>
          <a:p>
            <a:pPr marL="180975" indent="-180975" defTabSz="695325">
              <a:buSzPct val="90000"/>
              <a:buFont typeface="Arial" pitchFamily="34" charset="0"/>
              <a:buNone/>
              <a:tabLst>
                <a:tab pos="352425" algn="l"/>
                <a:tab pos="722313" algn="l"/>
                <a:tab pos="1074738" algn="l"/>
                <a:tab pos="1427163" algn="l"/>
                <a:tab pos="1700213" algn="l"/>
              </a:tabLst>
            </a:pPr>
            <a:r>
              <a:rPr lang="es-AR" sz="1600">
                <a:latin typeface="Georgia" pitchFamily="18" charset="0"/>
              </a:rPr>
              <a:t>Valor/$</a:t>
            </a:r>
          </a:p>
        </p:txBody>
      </p:sp>
      <p:sp>
        <p:nvSpPr>
          <p:cNvPr id="7" name="CuadroTexto 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17</a:t>
            </a:r>
            <a:endParaRPr lang="es-PE" dirty="0">
              <a:solidFill>
                <a:srgbClr val="264CA2"/>
              </a:solidFill>
            </a:endParaRPr>
          </a:p>
        </p:txBody>
      </p:sp>
      <p:sp>
        <p:nvSpPr>
          <p:cNvPr id="8" name="Rectangle 2"/>
          <p:cNvSpPr txBox="1">
            <a:spLocks noChangeArrowheads="1"/>
          </p:cNvSpPr>
          <p:nvPr/>
        </p:nvSpPr>
        <p:spPr>
          <a:xfrm>
            <a:off x="1622296" y="128159"/>
            <a:ext cx="7262212" cy="5127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ES" sz="2800" dirty="0" smtClean="0">
                <a:solidFill>
                  <a:schemeClr val="bg1"/>
                </a:solidFill>
                <a:latin typeface="Arial" pitchFamily="34" charset="0"/>
                <a:cs typeface="Arial" pitchFamily="34" charset="0"/>
              </a:rPr>
              <a:t>¿Como definimos el “Riesgo</a:t>
            </a:r>
            <a:r>
              <a:rPr lang="es-PE" altLang="es-ES" sz="2800" dirty="0" smtClean="0">
                <a:solidFill>
                  <a:schemeClr val="bg1"/>
                </a:solidFill>
                <a:latin typeface="Arial" pitchFamily="34" charset="0"/>
                <a:cs typeface="Arial" pitchFamily="34" charset="0"/>
              </a:rPr>
              <a:t>”?</a:t>
            </a:r>
            <a:endParaRPr lang="es-ES" altLang="es-E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18</a:t>
            </a:r>
            <a:endParaRPr lang="es-PE" dirty="0">
              <a:solidFill>
                <a:srgbClr val="264CA2"/>
              </a:solidFill>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28906"/>
            <a:ext cx="9144000" cy="4619829"/>
          </a:xfrm>
          <a:prstGeom prst="rect">
            <a:avLst/>
          </a:prstGeom>
        </p:spPr>
      </p:pic>
      <p:sp>
        <p:nvSpPr>
          <p:cNvPr id="2064" name="Text Box 16"/>
          <p:cNvSpPr txBox="1">
            <a:spLocks noChangeArrowheads="1"/>
          </p:cNvSpPr>
          <p:nvPr/>
        </p:nvSpPr>
        <p:spPr bwMode="auto">
          <a:xfrm>
            <a:off x="84407" y="2214606"/>
            <a:ext cx="8932985" cy="2308324"/>
          </a:xfrm>
          <a:prstGeom prst="rect">
            <a:avLst/>
          </a:prstGeom>
          <a:noFill/>
          <a:ln w="9525">
            <a:noFill/>
            <a:miter lim="800000"/>
            <a:headEnd/>
            <a:tailEnd/>
          </a:ln>
          <a:effectLst/>
        </p:spPr>
        <p:txBody>
          <a:bodyPr wrap="square">
            <a:spAutoFit/>
          </a:bodyPr>
          <a:lstStyle/>
          <a:p>
            <a:pPr>
              <a:defRPr/>
            </a:pPr>
            <a:r>
              <a:rPr lang="es-MX" sz="4800" dirty="0">
                <a:solidFill>
                  <a:schemeClr val="bg1"/>
                </a:solidFill>
                <a:effectLst>
                  <a:outerShdw blurRad="38100" dist="38100" dir="2700000" algn="tl">
                    <a:srgbClr val="000000">
                      <a:alpha val="43137"/>
                    </a:srgbClr>
                  </a:outerShdw>
                </a:effectLst>
                <a:latin typeface="Arial" pitchFamily="34" charset="0"/>
                <a:cs typeface="Arial" pitchFamily="34" charset="0"/>
              </a:rPr>
              <a:t>¿Cuál es la relación entre </a:t>
            </a:r>
            <a:r>
              <a:rPr lang="es-MX" sz="4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Control </a:t>
            </a:r>
            <a:r>
              <a:rPr lang="es-MX" sz="4800" dirty="0">
                <a:solidFill>
                  <a:schemeClr val="bg1"/>
                </a:solidFill>
                <a:effectLst>
                  <a:outerShdw blurRad="38100" dist="38100" dir="2700000" algn="tl">
                    <a:srgbClr val="000000">
                      <a:alpha val="43137"/>
                    </a:srgbClr>
                  </a:outerShdw>
                </a:effectLst>
                <a:latin typeface="Arial" pitchFamily="34" charset="0"/>
                <a:cs typeface="Arial" pitchFamily="34" charset="0"/>
              </a:rPr>
              <a:t>Interno y la Gestión de la Organización?</a:t>
            </a:r>
            <a:endParaRPr lang="es-ES" sz="4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4"/>
          <p:cNvSpPr>
            <a:spLocks noChangeArrowheads="1"/>
          </p:cNvSpPr>
          <p:nvPr/>
        </p:nvSpPr>
        <p:spPr bwMode="auto">
          <a:xfrm>
            <a:off x="1768474" y="1360694"/>
            <a:ext cx="5181600" cy="3657600"/>
          </a:xfrm>
          <a:prstGeom prst="rect">
            <a:avLst/>
          </a:prstGeom>
          <a:noFill/>
          <a:ln w="25400" cap="sq">
            <a:solidFill>
              <a:schemeClr val="tx1"/>
            </a:solidFill>
            <a:miter lim="800000"/>
            <a:headEnd type="none" w="sm" len="sm"/>
            <a:tailEnd type="none" w="sm" len="sm"/>
          </a:ln>
        </p:spPr>
        <p:txBody>
          <a:bodyPr wrap="none" anchor="ctr"/>
          <a:lstStyle/>
          <a:p>
            <a:endParaRPr lang="es-PE" sz="1600">
              <a:latin typeface="Arial" pitchFamily="34" charset="0"/>
              <a:cs typeface="Arial" pitchFamily="34" charset="0"/>
            </a:endParaRPr>
          </a:p>
        </p:txBody>
      </p:sp>
      <p:sp>
        <p:nvSpPr>
          <p:cNvPr id="53252" name="Rectangle 5"/>
          <p:cNvSpPr>
            <a:spLocks noChangeArrowheads="1"/>
          </p:cNvSpPr>
          <p:nvPr/>
        </p:nvSpPr>
        <p:spPr bwMode="auto">
          <a:xfrm>
            <a:off x="1768474" y="1360694"/>
            <a:ext cx="1371600" cy="1905000"/>
          </a:xfrm>
          <a:prstGeom prst="rect">
            <a:avLst/>
          </a:prstGeom>
          <a:noFill/>
          <a:ln w="22225" cap="sq">
            <a:solidFill>
              <a:schemeClr val="tx1"/>
            </a:solidFill>
            <a:miter lim="800000"/>
            <a:headEnd type="none" w="sm" len="sm"/>
            <a:tailEnd type="none" w="sm" len="sm"/>
          </a:ln>
        </p:spPr>
        <p:txBody>
          <a:bodyPr wrap="none" anchor="ctr"/>
          <a:lstStyle/>
          <a:p>
            <a:endParaRPr lang="es-PE" sz="1600">
              <a:latin typeface="Arial" pitchFamily="34" charset="0"/>
              <a:cs typeface="Arial" pitchFamily="34" charset="0"/>
            </a:endParaRPr>
          </a:p>
        </p:txBody>
      </p:sp>
      <p:sp>
        <p:nvSpPr>
          <p:cNvPr id="53253" name="Rectangle 6"/>
          <p:cNvSpPr>
            <a:spLocks noChangeArrowheads="1"/>
          </p:cNvSpPr>
          <p:nvPr/>
        </p:nvSpPr>
        <p:spPr bwMode="auto">
          <a:xfrm>
            <a:off x="5578474" y="1360694"/>
            <a:ext cx="1371600" cy="1905000"/>
          </a:xfrm>
          <a:prstGeom prst="rect">
            <a:avLst/>
          </a:prstGeom>
          <a:noFill/>
          <a:ln w="22225" cap="sq">
            <a:solidFill>
              <a:schemeClr val="tx1"/>
            </a:solidFill>
            <a:miter lim="800000"/>
            <a:headEnd type="none" w="sm" len="sm"/>
            <a:tailEnd type="none" w="sm" len="sm"/>
          </a:ln>
        </p:spPr>
        <p:txBody>
          <a:bodyPr wrap="none" anchor="ctr"/>
          <a:lstStyle/>
          <a:p>
            <a:endParaRPr lang="es-PE" sz="1600">
              <a:latin typeface="Arial" pitchFamily="34" charset="0"/>
              <a:cs typeface="Arial" pitchFamily="34" charset="0"/>
            </a:endParaRPr>
          </a:p>
        </p:txBody>
      </p:sp>
      <p:sp>
        <p:nvSpPr>
          <p:cNvPr id="53254" name="Rectangle 7"/>
          <p:cNvSpPr>
            <a:spLocks noChangeArrowheads="1"/>
          </p:cNvSpPr>
          <p:nvPr/>
        </p:nvSpPr>
        <p:spPr bwMode="auto">
          <a:xfrm>
            <a:off x="3140074" y="1360694"/>
            <a:ext cx="2438400" cy="1905000"/>
          </a:xfrm>
          <a:prstGeom prst="rect">
            <a:avLst/>
          </a:prstGeom>
          <a:noFill/>
          <a:ln w="22225" cap="sq">
            <a:solidFill>
              <a:schemeClr val="tx1"/>
            </a:solidFill>
            <a:miter lim="800000"/>
            <a:headEnd type="none" w="sm" len="sm"/>
            <a:tailEnd type="none" w="sm" len="sm"/>
          </a:ln>
        </p:spPr>
        <p:txBody>
          <a:bodyPr wrap="none" anchor="ctr"/>
          <a:lstStyle/>
          <a:p>
            <a:endParaRPr lang="es-PE" sz="1600">
              <a:latin typeface="Arial" pitchFamily="34" charset="0"/>
              <a:cs typeface="Arial" pitchFamily="34" charset="0"/>
            </a:endParaRPr>
          </a:p>
        </p:txBody>
      </p:sp>
      <p:sp>
        <p:nvSpPr>
          <p:cNvPr id="53255" name="Rectangle 8"/>
          <p:cNvSpPr>
            <a:spLocks noChangeArrowheads="1"/>
          </p:cNvSpPr>
          <p:nvPr/>
        </p:nvSpPr>
        <p:spPr bwMode="auto">
          <a:xfrm>
            <a:off x="3140074" y="3265694"/>
            <a:ext cx="2438400" cy="1752600"/>
          </a:xfrm>
          <a:prstGeom prst="rect">
            <a:avLst/>
          </a:prstGeom>
          <a:noFill/>
          <a:ln w="22225" cap="sq">
            <a:solidFill>
              <a:schemeClr val="tx1"/>
            </a:solidFill>
            <a:miter lim="800000"/>
            <a:headEnd type="none" w="sm" len="sm"/>
            <a:tailEnd type="none" w="sm" len="sm"/>
          </a:ln>
        </p:spPr>
        <p:txBody>
          <a:bodyPr wrap="none" anchor="ctr"/>
          <a:lstStyle/>
          <a:p>
            <a:endParaRPr lang="es-PE" sz="1600">
              <a:latin typeface="Arial" pitchFamily="34" charset="0"/>
              <a:cs typeface="Arial" pitchFamily="34" charset="0"/>
            </a:endParaRPr>
          </a:p>
        </p:txBody>
      </p:sp>
      <p:sp>
        <p:nvSpPr>
          <p:cNvPr id="10" name="Text Box 9"/>
          <p:cNvSpPr txBox="1">
            <a:spLocks noChangeArrowheads="1"/>
          </p:cNvSpPr>
          <p:nvPr/>
        </p:nvSpPr>
        <p:spPr bwMode="auto">
          <a:xfrm>
            <a:off x="3444874" y="2122695"/>
            <a:ext cx="1752600" cy="584775"/>
          </a:xfrm>
          <a:prstGeom prst="rect">
            <a:avLst/>
          </a:prstGeom>
          <a:noFill/>
          <a:ln w="12700" cap="sq">
            <a:noFill/>
            <a:miter lim="800000"/>
            <a:headEnd type="none" w="sm" len="sm"/>
            <a:tailEnd type="none" w="sm" len="sm"/>
          </a:ln>
        </p:spPr>
        <p:txBody>
          <a:bodyPr>
            <a:spAutoFit/>
          </a:bodyPr>
          <a:lstStyle/>
          <a:p>
            <a:pPr algn="ctr">
              <a:spcBef>
                <a:spcPct val="50000"/>
              </a:spcBef>
            </a:pPr>
            <a:r>
              <a:rPr lang="es-MX" sz="1600" b="1">
                <a:solidFill>
                  <a:schemeClr val="tx2"/>
                </a:solidFill>
                <a:latin typeface="Arial" pitchFamily="34" charset="0"/>
                <a:cs typeface="Arial" pitchFamily="34" charset="0"/>
              </a:rPr>
              <a:t>Riesgo Administrado</a:t>
            </a:r>
            <a:endParaRPr lang="es-ES" sz="1600" b="1">
              <a:solidFill>
                <a:schemeClr val="tx2"/>
              </a:solidFill>
              <a:latin typeface="Arial" pitchFamily="34" charset="0"/>
              <a:cs typeface="Arial" pitchFamily="34" charset="0"/>
            </a:endParaRPr>
          </a:p>
        </p:txBody>
      </p:sp>
      <p:sp>
        <p:nvSpPr>
          <p:cNvPr id="11" name="Text Box 10"/>
          <p:cNvSpPr txBox="1">
            <a:spLocks noChangeArrowheads="1"/>
          </p:cNvSpPr>
          <p:nvPr/>
        </p:nvSpPr>
        <p:spPr bwMode="auto">
          <a:xfrm>
            <a:off x="1844674" y="3570496"/>
            <a:ext cx="1295400" cy="830997"/>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s-MX" sz="1600" b="1" dirty="0">
                <a:solidFill>
                  <a:schemeClr val="tx2"/>
                </a:solidFill>
                <a:latin typeface="Arial" pitchFamily="34" charset="0"/>
                <a:cs typeface="Arial" pitchFamily="34" charset="0"/>
              </a:rPr>
              <a:t>Ineficacia por exposición</a:t>
            </a:r>
            <a:endParaRPr lang="es-ES" sz="1600" b="1" dirty="0">
              <a:solidFill>
                <a:schemeClr val="tx2"/>
              </a:solidFill>
              <a:latin typeface="Arial" pitchFamily="34" charset="0"/>
              <a:cs typeface="Arial" pitchFamily="34" charset="0"/>
            </a:endParaRPr>
          </a:p>
        </p:txBody>
      </p:sp>
      <p:sp>
        <p:nvSpPr>
          <p:cNvPr id="12" name="Text Box 11"/>
          <p:cNvSpPr txBox="1">
            <a:spLocks noChangeArrowheads="1"/>
          </p:cNvSpPr>
          <p:nvPr/>
        </p:nvSpPr>
        <p:spPr bwMode="auto">
          <a:xfrm>
            <a:off x="5578474" y="3570497"/>
            <a:ext cx="1371600" cy="830997"/>
          </a:xfrm>
          <a:prstGeom prst="rect">
            <a:avLst/>
          </a:prstGeom>
          <a:noFill/>
          <a:ln w="12700" cap="sq">
            <a:noFill/>
            <a:miter lim="800000"/>
            <a:headEnd type="none" w="sm" len="sm"/>
            <a:tailEnd type="none" w="sm" len="sm"/>
          </a:ln>
        </p:spPr>
        <p:txBody>
          <a:bodyPr>
            <a:spAutoFit/>
          </a:bodyPr>
          <a:lstStyle/>
          <a:p>
            <a:pPr algn="ctr">
              <a:spcBef>
                <a:spcPct val="50000"/>
              </a:spcBef>
            </a:pPr>
            <a:r>
              <a:rPr lang="es-MX" sz="1600" b="1">
                <a:solidFill>
                  <a:schemeClr val="tx2"/>
                </a:solidFill>
                <a:latin typeface="Arial" pitchFamily="34" charset="0"/>
                <a:cs typeface="Arial" pitchFamily="34" charset="0"/>
              </a:rPr>
              <a:t>Ineficacia por controles</a:t>
            </a:r>
            <a:endParaRPr lang="es-ES" sz="1600" b="1">
              <a:solidFill>
                <a:schemeClr val="tx2"/>
              </a:solidFill>
              <a:latin typeface="Arial" pitchFamily="34" charset="0"/>
              <a:cs typeface="Arial" pitchFamily="34" charset="0"/>
            </a:endParaRPr>
          </a:p>
        </p:txBody>
      </p:sp>
      <p:sp>
        <p:nvSpPr>
          <p:cNvPr id="53259" name="Text Box 12"/>
          <p:cNvSpPr txBox="1">
            <a:spLocks noChangeArrowheads="1"/>
          </p:cNvSpPr>
          <p:nvPr/>
        </p:nvSpPr>
        <p:spPr bwMode="auto">
          <a:xfrm>
            <a:off x="1692274" y="5246895"/>
            <a:ext cx="1752600" cy="338554"/>
          </a:xfrm>
          <a:prstGeom prst="rect">
            <a:avLst/>
          </a:prstGeom>
          <a:noFill/>
          <a:ln w="12700" cap="sq">
            <a:noFill/>
            <a:miter lim="800000"/>
            <a:headEnd type="none" w="sm" len="sm"/>
            <a:tailEnd type="none" w="sm" len="sm"/>
          </a:ln>
        </p:spPr>
        <p:txBody>
          <a:bodyPr wrap="square">
            <a:spAutoFit/>
          </a:bodyPr>
          <a:lstStyle/>
          <a:p>
            <a:pPr>
              <a:spcBef>
                <a:spcPct val="50000"/>
              </a:spcBef>
            </a:pPr>
            <a:r>
              <a:rPr lang="es-MX" sz="1600" b="1">
                <a:latin typeface="Arial" pitchFamily="34" charset="0"/>
                <a:cs typeface="Arial" pitchFamily="34" charset="0"/>
              </a:rPr>
              <a:t>Desinformado</a:t>
            </a:r>
            <a:endParaRPr lang="es-ES" sz="1600" b="1">
              <a:latin typeface="Arial" pitchFamily="34" charset="0"/>
              <a:cs typeface="Arial" pitchFamily="34" charset="0"/>
            </a:endParaRPr>
          </a:p>
        </p:txBody>
      </p:sp>
      <p:sp>
        <p:nvSpPr>
          <p:cNvPr id="53260" name="Text Box 13"/>
          <p:cNvSpPr txBox="1">
            <a:spLocks noChangeArrowheads="1"/>
          </p:cNvSpPr>
          <p:nvPr/>
        </p:nvSpPr>
        <p:spPr bwMode="auto">
          <a:xfrm>
            <a:off x="3549651" y="5246895"/>
            <a:ext cx="1528976" cy="338554"/>
          </a:xfrm>
          <a:prstGeom prst="rect">
            <a:avLst/>
          </a:prstGeom>
          <a:noFill/>
          <a:ln w="12700" cap="sq">
            <a:noFill/>
            <a:miter lim="800000"/>
            <a:headEnd type="none" w="sm" len="sm"/>
            <a:tailEnd type="none" w="sm" len="sm"/>
          </a:ln>
        </p:spPr>
        <p:txBody>
          <a:bodyPr wrap="square">
            <a:spAutoFit/>
          </a:bodyPr>
          <a:lstStyle/>
          <a:p>
            <a:pPr>
              <a:spcBef>
                <a:spcPct val="50000"/>
              </a:spcBef>
            </a:pPr>
            <a:r>
              <a:rPr lang="es-MX" sz="1600" b="1" dirty="0" err="1">
                <a:latin typeface="Arial" pitchFamily="34" charset="0"/>
                <a:cs typeface="Arial" pitchFamily="34" charset="0"/>
              </a:rPr>
              <a:t>Gerenciado</a:t>
            </a:r>
            <a:endParaRPr lang="es-ES" sz="1600" b="1" dirty="0">
              <a:latin typeface="Arial" pitchFamily="34" charset="0"/>
              <a:cs typeface="Arial" pitchFamily="34" charset="0"/>
            </a:endParaRPr>
          </a:p>
        </p:txBody>
      </p:sp>
      <p:sp>
        <p:nvSpPr>
          <p:cNvPr id="53261" name="Text Box 14"/>
          <p:cNvSpPr txBox="1">
            <a:spLocks noChangeArrowheads="1"/>
          </p:cNvSpPr>
          <p:nvPr/>
        </p:nvSpPr>
        <p:spPr bwMode="auto">
          <a:xfrm>
            <a:off x="5578474" y="5246895"/>
            <a:ext cx="1712012" cy="338554"/>
          </a:xfrm>
          <a:prstGeom prst="rect">
            <a:avLst/>
          </a:prstGeom>
          <a:noFill/>
          <a:ln w="12700" cap="sq">
            <a:noFill/>
            <a:miter lim="800000"/>
            <a:headEnd type="none" w="sm" len="sm"/>
            <a:tailEnd type="none" w="sm" len="sm"/>
          </a:ln>
        </p:spPr>
        <p:txBody>
          <a:bodyPr wrap="square">
            <a:spAutoFit/>
          </a:bodyPr>
          <a:lstStyle/>
          <a:p>
            <a:pPr>
              <a:spcBef>
                <a:spcPct val="50000"/>
              </a:spcBef>
            </a:pPr>
            <a:r>
              <a:rPr lang="es-MX" sz="1600" b="1" dirty="0">
                <a:latin typeface="Arial" pitchFamily="34" charset="0"/>
                <a:cs typeface="Arial" pitchFamily="34" charset="0"/>
              </a:rPr>
              <a:t>Obsesionado</a:t>
            </a:r>
            <a:endParaRPr lang="es-ES" sz="1600" b="1" dirty="0">
              <a:latin typeface="Arial" pitchFamily="34" charset="0"/>
              <a:cs typeface="Arial" pitchFamily="34" charset="0"/>
            </a:endParaRPr>
          </a:p>
        </p:txBody>
      </p:sp>
      <p:sp>
        <p:nvSpPr>
          <p:cNvPr id="53262" name="Text Box 15"/>
          <p:cNvSpPr txBox="1">
            <a:spLocks noChangeArrowheads="1"/>
          </p:cNvSpPr>
          <p:nvPr/>
        </p:nvSpPr>
        <p:spPr bwMode="auto">
          <a:xfrm>
            <a:off x="1768474" y="5780294"/>
            <a:ext cx="5181600" cy="369332"/>
          </a:xfrm>
          <a:prstGeom prst="rect">
            <a:avLst/>
          </a:prstGeom>
          <a:solidFill>
            <a:schemeClr val="accent2"/>
          </a:solidFill>
          <a:ln w="12700" cap="sq">
            <a:noFill/>
            <a:miter lim="800000"/>
            <a:headEnd type="none" w="sm" len="sm"/>
            <a:tailEnd type="none" w="sm" len="sm"/>
          </a:ln>
        </p:spPr>
        <p:txBody>
          <a:bodyPr>
            <a:spAutoFit/>
          </a:bodyPr>
          <a:lstStyle/>
          <a:p>
            <a:pPr>
              <a:spcBef>
                <a:spcPct val="50000"/>
              </a:spcBef>
            </a:pPr>
            <a:r>
              <a:rPr lang="es-MX" b="1" dirty="0">
                <a:solidFill>
                  <a:schemeClr val="bg1"/>
                </a:solidFill>
                <a:latin typeface="Arial" pitchFamily="34" charset="0"/>
                <a:cs typeface="Arial" pitchFamily="34" charset="0"/>
              </a:rPr>
              <a:t>-	</a:t>
            </a:r>
            <a:r>
              <a:rPr lang="es-MX" b="1" dirty="0" smtClean="0">
                <a:solidFill>
                  <a:schemeClr val="bg1"/>
                </a:solidFill>
                <a:latin typeface="Arial" pitchFamily="34" charset="0"/>
                <a:cs typeface="Arial" pitchFamily="34" charset="0"/>
              </a:rPr>
              <a:t>           	Controles</a:t>
            </a:r>
            <a:r>
              <a:rPr lang="es-MX" b="1" dirty="0">
                <a:solidFill>
                  <a:schemeClr val="bg1"/>
                </a:solidFill>
                <a:latin typeface="Arial" pitchFamily="34" charset="0"/>
                <a:cs typeface="Arial" pitchFamily="34" charset="0"/>
              </a:rPr>
              <a:t>		+</a:t>
            </a:r>
            <a:endParaRPr lang="es-ES" b="1" dirty="0">
              <a:solidFill>
                <a:schemeClr val="bg1"/>
              </a:solidFill>
              <a:latin typeface="Arial" pitchFamily="34" charset="0"/>
              <a:cs typeface="Arial" pitchFamily="34" charset="0"/>
            </a:endParaRPr>
          </a:p>
        </p:txBody>
      </p:sp>
      <p:sp>
        <p:nvSpPr>
          <p:cNvPr id="53263" name="Text Box 16"/>
          <p:cNvSpPr txBox="1">
            <a:spLocks noChangeArrowheads="1"/>
          </p:cNvSpPr>
          <p:nvPr/>
        </p:nvSpPr>
        <p:spPr bwMode="auto">
          <a:xfrm>
            <a:off x="7102474" y="2960895"/>
            <a:ext cx="1219200" cy="584775"/>
          </a:xfrm>
          <a:prstGeom prst="rect">
            <a:avLst/>
          </a:prstGeom>
          <a:noFill/>
          <a:ln w="12700" cap="sq">
            <a:noFill/>
            <a:miter lim="800000"/>
            <a:headEnd type="none" w="sm" len="sm"/>
            <a:tailEnd type="none" w="sm" len="sm"/>
          </a:ln>
        </p:spPr>
        <p:txBody>
          <a:bodyPr>
            <a:spAutoFit/>
          </a:bodyPr>
          <a:lstStyle/>
          <a:p>
            <a:pPr>
              <a:spcBef>
                <a:spcPct val="50000"/>
              </a:spcBef>
            </a:pPr>
            <a:r>
              <a:rPr lang="es-MX" sz="1600" b="1">
                <a:latin typeface="Arial" pitchFamily="34" charset="0"/>
                <a:cs typeface="Arial" pitchFamily="34" charset="0"/>
              </a:rPr>
              <a:t>Logro de Objetivos</a:t>
            </a:r>
            <a:endParaRPr lang="es-ES" sz="1600" b="1">
              <a:latin typeface="Arial" pitchFamily="34" charset="0"/>
              <a:cs typeface="Arial" pitchFamily="34" charset="0"/>
            </a:endParaRPr>
          </a:p>
        </p:txBody>
      </p:sp>
      <p:sp>
        <p:nvSpPr>
          <p:cNvPr id="53264" name="Text Box 17"/>
          <p:cNvSpPr txBox="1">
            <a:spLocks noChangeArrowheads="1"/>
          </p:cNvSpPr>
          <p:nvPr/>
        </p:nvSpPr>
        <p:spPr bwMode="auto">
          <a:xfrm>
            <a:off x="7102474" y="1513094"/>
            <a:ext cx="1066800" cy="338554"/>
          </a:xfrm>
          <a:prstGeom prst="rect">
            <a:avLst/>
          </a:prstGeom>
          <a:noFill/>
          <a:ln w="12700" cap="sq">
            <a:noFill/>
            <a:miter lim="800000"/>
            <a:headEnd type="none" w="sm" len="sm"/>
            <a:tailEnd type="none" w="sm" len="sm"/>
          </a:ln>
        </p:spPr>
        <p:txBody>
          <a:bodyPr>
            <a:spAutoFit/>
          </a:bodyPr>
          <a:lstStyle/>
          <a:p>
            <a:pPr>
              <a:spcBef>
                <a:spcPct val="50000"/>
              </a:spcBef>
            </a:pPr>
            <a:r>
              <a:rPr lang="es-MX" sz="1600" b="1">
                <a:latin typeface="Arial" pitchFamily="34" charset="0"/>
                <a:cs typeface="Arial" pitchFamily="34" charset="0"/>
              </a:rPr>
              <a:t>Alto</a:t>
            </a:r>
            <a:endParaRPr lang="es-ES" sz="1600" b="1">
              <a:latin typeface="Arial" pitchFamily="34" charset="0"/>
              <a:cs typeface="Arial" pitchFamily="34" charset="0"/>
            </a:endParaRPr>
          </a:p>
        </p:txBody>
      </p:sp>
      <p:sp>
        <p:nvSpPr>
          <p:cNvPr id="53265" name="Text Box 18"/>
          <p:cNvSpPr txBox="1">
            <a:spLocks noChangeArrowheads="1"/>
          </p:cNvSpPr>
          <p:nvPr/>
        </p:nvSpPr>
        <p:spPr bwMode="auto">
          <a:xfrm>
            <a:off x="7178674" y="4576969"/>
            <a:ext cx="1143000" cy="338554"/>
          </a:xfrm>
          <a:prstGeom prst="rect">
            <a:avLst/>
          </a:prstGeom>
          <a:noFill/>
          <a:ln w="12700" cap="sq">
            <a:noFill/>
            <a:miter lim="800000"/>
            <a:headEnd type="none" w="sm" len="sm"/>
            <a:tailEnd type="none" w="sm" len="sm"/>
          </a:ln>
        </p:spPr>
        <p:txBody>
          <a:bodyPr>
            <a:spAutoFit/>
          </a:bodyPr>
          <a:lstStyle/>
          <a:p>
            <a:pPr>
              <a:spcBef>
                <a:spcPct val="50000"/>
              </a:spcBef>
            </a:pPr>
            <a:r>
              <a:rPr lang="es-MX" sz="1600" b="1">
                <a:latin typeface="Arial" pitchFamily="34" charset="0"/>
                <a:cs typeface="Arial" pitchFamily="34" charset="0"/>
              </a:rPr>
              <a:t>Bajo</a:t>
            </a:r>
            <a:endParaRPr lang="es-ES" sz="1600" b="1">
              <a:latin typeface="Arial" pitchFamily="34" charset="0"/>
              <a:cs typeface="Arial" pitchFamily="34" charset="0"/>
            </a:endParaRPr>
          </a:p>
        </p:txBody>
      </p:sp>
      <p:sp>
        <p:nvSpPr>
          <p:cNvPr id="53266" name="Arc 19"/>
          <p:cNvSpPr>
            <a:spLocks/>
          </p:cNvSpPr>
          <p:nvPr/>
        </p:nvSpPr>
        <p:spPr bwMode="auto">
          <a:xfrm flipH="1">
            <a:off x="3140074" y="1589294"/>
            <a:ext cx="1219200" cy="1600200"/>
          </a:xfrm>
          <a:custGeom>
            <a:avLst/>
            <a:gdLst>
              <a:gd name="T0" fmla="*/ 0 w 21600"/>
              <a:gd name="T1" fmla="*/ 0 h 21600"/>
              <a:gd name="T2" fmla="*/ 68817070 w 21600"/>
              <a:gd name="T3" fmla="*/ 118548144 h 21600"/>
              <a:gd name="T4" fmla="*/ 0 w 21600"/>
              <a:gd name="T5" fmla="*/ 118548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sq">
            <a:solidFill>
              <a:schemeClr val="tx1"/>
            </a:solidFill>
            <a:round/>
            <a:headEnd type="none" w="sm" len="sm"/>
            <a:tailEnd type="none" w="sm" len="sm"/>
          </a:ln>
        </p:spPr>
        <p:txBody>
          <a:bodyPr wrap="none" anchor="ctr"/>
          <a:lstStyle/>
          <a:p>
            <a:endParaRPr lang="es-ES" sz="1600">
              <a:latin typeface="Arial" pitchFamily="34" charset="0"/>
              <a:cs typeface="Arial" pitchFamily="34" charset="0"/>
            </a:endParaRPr>
          </a:p>
        </p:txBody>
      </p:sp>
      <p:sp>
        <p:nvSpPr>
          <p:cNvPr id="53267" name="Arc 20"/>
          <p:cNvSpPr>
            <a:spLocks/>
          </p:cNvSpPr>
          <p:nvPr/>
        </p:nvSpPr>
        <p:spPr bwMode="auto">
          <a:xfrm>
            <a:off x="4359274" y="1589294"/>
            <a:ext cx="1219200" cy="1600200"/>
          </a:xfrm>
          <a:custGeom>
            <a:avLst/>
            <a:gdLst>
              <a:gd name="T0" fmla="*/ 0 w 21600"/>
              <a:gd name="T1" fmla="*/ 0 h 21600"/>
              <a:gd name="T2" fmla="*/ 68817070 w 21600"/>
              <a:gd name="T3" fmla="*/ 118548144 h 21600"/>
              <a:gd name="T4" fmla="*/ 0 w 21600"/>
              <a:gd name="T5" fmla="*/ 118548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sq">
            <a:solidFill>
              <a:schemeClr val="tx1"/>
            </a:solidFill>
            <a:round/>
            <a:headEnd type="none" w="sm" len="sm"/>
            <a:tailEnd type="none" w="sm" len="sm"/>
          </a:ln>
        </p:spPr>
        <p:txBody>
          <a:bodyPr wrap="none" anchor="ctr"/>
          <a:lstStyle/>
          <a:p>
            <a:endParaRPr lang="es-ES" sz="1600">
              <a:latin typeface="Arial" pitchFamily="34" charset="0"/>
              <a:cs typeface="Arial" pitchFamily="34" charset="0"/>
            </a:endParaRPr>
          </a:p>
        </p:txBody>
      </p:sp>
      <p:sp>
        <p:nvSpPr>
          <p:cNvPr id="22" name="Text Box 21"/>
          <p:cNvSpPr txBox="1">
            <a:spLocks noChangeArrowheads="1"/>
          </p:cNvSpPr>
          <p:nvPr/>
        </p:nvSpPr>
        <p:spPr bwMode="auto">
          <a:xfrm>
            <a:off x="5578474" y="3570497"/>
            <a:ext cx="1371600" cy="830997"/>
          </a:xfrm>
          <a:prstGeom prst="rect">
            <a:avLst/>
          </a:prstGeom>
          <a:noFill/>
          <a:ln w="12700" cap="sq">
            <a:noFill/>
            <a:miter lim="800000"/>
            <a:headEnd type="none" w="sm" len="sm"/>
            <a:tailEnd type="none" w="sm" len="sm"/>
          </a:ln>
        </p:spPr>
        <p:txBody>
          <a:bodyPr>
            <a:spAutoFit/>
          </a:bodyPr>
          <a:lstStyle/>
          <a:p>
            <a:pPr algn="ctr">
              <a:spcBef>
                <a:spcPct val="50000"/>
              </a:spcBef>
            </a:pPr>
            <a:r>
              <a:rPr lang="es-MX" sz="1600" b="1">
                <a:solidFill>
                  <a:schemeClr val="tx2"/>
                </a:solidFill>
                <a:latin typeface="Arial" pitchFamily="34" charset="0"/>
                <a:cs typeface="Arial" pitchFamily="34" charset="0"/>
              </a:rPr>
              <a:t>Ineficacia por controles</a:t>
            </a:r>
            <a:endParaRPr lang="es-ES" sz="1600" b="1">
              <a:solidFill>
                <a:schemeClr val="tx2"/>
              </a:solidFill>
              <a:latin typeface="Arial" pitchFamily="34" charset="0"/>
              <a:cs typeface="Arial" pitchFamily="34" charset="0"/>
            </a:endParaRPr>
          </a:p>
        </p:txBody>
      </p:sp>
      <p:sp>
        <p:nvSpPr>
          <p:cNvPr id="53269" name="Arc 23"/>
          <p:cNvSpPr>
            <a:spLocks/>
          </p:cNvSpPr>
          <p:nvPr/>
        </p:nvSpPr>
        <p:spPr bwMode="auto">
          <a:xfrm flipV="1">
            <a:off x="1844674" y="3265694"/>
            <a:ext cx="1295400" cy="1143000"/>
          </a:xfrm>
          <a:custGeom>
            <a:avLst/>
            <a:gdLst>
              <a:gd name="T0" fmla="*/ 0 w 21600"/>
              <a:gd name="T1" fmla="*/ 0 h 21600"/>
              <a:gd name="T2" fmla="*/ 77688019 w 21600"/>
              <a:gd name="T3" fmla="*/ 60483755 h 21600"/>
              <a:gd name="T4" fmla="*/ 0 w 21600"/>
              <a:gd name="T5" fmla="*/ 604837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sq">
            <a:solidFill>
              <a:schemeClr val="tx1"/>
            </a:solidFill>
            <a:round/>
            <a:headEnd type="none" w="sm" len="sm"/>
            <a:tailEnd type="none" w="sm" len="sm"/>
          </a:ln>
        </p:spPr>
        <p:txBody>
          <a:bodyPr wrap="none" anchor="ctr"/>
          <a:lstStyle/>
          <a:p>
            <a:endParaRPr lang="es-ES" sz="1600">
              <a:latin typeface="Arial" pitchFamily="34" charset="0"/>
              <a:cs typeface="Arial" pitchFamily="34" charset="0"/>
            </a:endParaRPr>
          </a:p>
        </p:txBody>
      </p:sp>
      <p:sp>
        <p:nvSpPr>
          <p:cNvPr id="53270" name="Arc 27"/>
          <p:cNvSpPr>
            <a:spLocks/>
          </p:cNvSpPr>
          <p:nvPr/>
        </p:nvSpPr>
        <p:spPr bwMode="auto">
          <a:xfrm flipH="1" flipV="1">
            <a:off x="5578474" y="3265694"/>
            <a:ext cx="1295400" cy="1143000"/>
          </a:xfrm>
          <a:custGeom>
            <a:avLst/>
            <a:gdLst>
              <a:gd name="T0" fmla="*/ 0 w 21600"/>
              <a:gd name="T1" fmla="*/ 0 h 21600"/>
              <a:gd name="T2" fmla="*/ 77688019 w 21600"/>
              <a:gd name="T3" fmla="*/ 60483755 h 21600"/>
              <a:gd name="T4" fmla="*/ 0 w 21600"/>
              <a:gd name="T5" fmla="*/ 604837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sq">
            <a:solidFill>
              <a:schemeClr val="tx1"/>
            </a:solidFill>
            <a:round/>
            <a:headEnd type="none" w="sm" len="sm"/>
            <a:tailEnd type="none" w="sm" len="sm"/>
          </a:ln>
        </p:spPr>
        <p:txBody>
          <a:bodyPr wrap="none" anchor="ctr"/>
          <a:lstStyle/>
          <a:p>
            <a:endParaRPr lang="es-ES" sz="1600">
              <a:latin typeface="Arial" pitchFamily="34" charset="0"/>
              <a:cs typeface="Arial" pitchFamily="34" charset="0"/>
            </a:endParaRPr>
          </a:p>
        </p:txBody>
      </p:sp>
      <p:sp>
        <p:nvSpPr>
          <p:cNvPr id="25" name="Title 1"/>
          <p:cNvSpPr txBox="1">
            <a:spLocks/>
          </p:cNvSpPr>
          <p:nvPr/>
        </p:nvSpPr>
        <p:spPr bwMode="auto">
          <a:xfrm>
            <a:off x="1436911" y="-22395"/>
            <a:ext cx="7892446" cy="731366"/>
          </a:xfrm>
          <a:prstGeom prst="rect">
            <a:avLst/>
          </a:prstGeom>
          <a:noFill/>
          <a:ln w="9525">
            <a:noFill/>
            <a:miter lim="800000"/>
            <a:headEnd/>
            <a:tailEnd/>
          </a:ln>
        </p:spPr>
        <p:txBody>
          <a:bodyPr anchor="ctr"/>
          <a:lstStyle/>
          <a:p>
            <a:pPr>
              <a:defRPr/>
            </a:pPr>
            <a:r>
              <a:rPr lang="es-PE" sz="2800" dirty="0">
                <a:solidFill>
                  <a:schemeClr val="bg1"/>
                </a:solidFill>
                <a:latin typeface="Arial" pitchFamily="34" charset="0"/>
                <a:ea typeface="+mj-ea"/>
                <a:cs typeface="Arial" pitchFamily="34" charset="0"/>
              </a:rPr>
              <a:t>… problema entre la gestión y el control a nivel </a:t>
            </a:r>
            <a:r>
              <a:rPr lang="es-PE" sz="2800" dirty="0" smtClean="0">
                <a:solidFill>
                  <a:schemeClr val="bg1"/>
                </a:solidFill>
                <a:latin typeface="Arial" pitchFamily="34" charset="0"/>
                <a:ea typeface="+mj-ea"/>
                <a:cs typeface="Arial" pitchFamily="34" charset="0"/>
              </a:rPr>
              <a:t>gerencial</a:t>
            </a:r>
            <a:endParaRPr lang="en-GB" sz="2800" dirty="0">
              <a:solidFill>
                <a:schemeClr val="bg1"/>
              </a:solidFill>
              <a:latin typeface="Arial" pitchFamily="34" charset="0"/>
              <a:ea typeface="+mj-ea"/>
              <a:cs typeface="Arial" pitchFamily="34" charset="0"/>
            </a:endParaRPr>
          </a:p>
        </p:txBody>
      </p:sp>
      <p:sp>
        <p:nvSpPr>
          <p:cNvPr id="23" name="CuadroTexto 22"/>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19</a:t>
            </a:r>
            <a:endParaRPr lang="es-PE" dirty="0">
              <a:solidFill>
                <a:srgbClr val="264C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2" grpId="0" autoUpdateAnimBg="0"/>
      <p:bldP spid="2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356687" y="111213"/>
            <a:ext cx="5692159" cy="665023"/>
          </a:xfrm>
          <a:prstGeom prst="rect">
            <a:avLst/>
          </a:prstGeom>
        </p:spPr>
        <p:txBody>
          <a:bodyPr>
            <a:normAutofit/>
          </a:bodyPr>
          <a:lstStyle/>
          <a:p>
            <a:r>
              <a:rPr lang="es-PE" sz="2800" dirty="0">
                <a:solidFill>
                  <a:schemeClr val="bg1"/>
                </a:solidFill>
                <a:latin typeface="Arial" pitchFamily="34" charset="0"/>
                <a:cs typeface="Arial" pitchFamily="34" charset="0"/>
              </a:rPr>
              <a:t>Relación entre Gestión y Control</a:t>
            </a:r>
          </a:p>
        </p:txBody>
      </p:sp>
      <p:sp>
        <p:nvSpPr>
          <p:cNvPr id="4" name="Marcador de contenido 3"/>
          <p:cNvSpPr>
            <a:spLocks noGrp="1"/>
          </p:cNvSpPr>
          <p:nvPr>
            <p:ph sz="half" idx="4294967295"/>
          </p:nvPr>
        </p:nvSpPr>
        <p:spPr>
          <a:xfrm>
            <a:off x="562495" y="1225674"/>
            <a:ext cx="3997148" cy="4664859"/>
          </a:xfrm>
          <a:prstGeom prst="rect">
            <a:avLst/>
          </a:prstGeom>
        </p:spPr>
        <p:txBody>
          <a:bodyPr>
            <a:noAutofit/>
          </a:bodyPr>
          <a:lstStyle/>
          <a:p>
            <a:pPr algn="just"/>
            <a:r>
              <a:rPr lang="es-PE" sz="1800" b="1" dirty="0">
                <a:latin typeface="Arial" pitchFamily="34" charset="0"/>
                <a:cs typeface="Arial" pitchFamily="34" charset="0"/>
              </a:rPr>
              <a:t>Los fundamentos de la ejecución de la auditoría interna en el sector privado y en el sector público son los mismos, </a:t>
            </a:r>
            <a:r>
              <a:rPr lang="es-PE" sz="1800" dirty="0">
                <a:latin typeface="Arial" pitchFamily="34" charset="0"/>
                <a:cs typeface="Arial" pitchFamily="34" charset="0"/>
              </a:rPr>
              <a:t>y el mejor enfoque para los dos sectores es la auditoría basada en riesgos, como se menciona en el MIPP</a:t>
            </a:r>
          </a:p>
          <a:p>
            <a:pPr algn="just"/>
            <a:r>
              <a:rPr lang="es-PE" sz="1800" dirty="0">
                <a:latin typeface="Arial" pitchFamily="34" charset="0"/>
                <a:cs typeface="Arial" pitchFamily="34" charset="0"/>
              </a:rPr>
              <a:t>Sin embargo, siempre debe tenerse en cuenta las diferencias específicas entre los dos sectores mencionados, </a:t>
            </a:r>
            <a:r>
              <a:rPr lang="es-PE" sz="1800" b="1" dirty="0">
                <a:latin typeface="Arial" pitchFamily="34" charset="0"/>
                <a:cs typeface="Arial" pitchFamily="34" charset="0"/>
              </a:rPr>
              <a:t>empezando por sus principales objetivos que usualmente y en términos generales se enfocan: </a:t>
            </a:r>
            <a:r>
              <a:rPr lang="es-PE" sz="1800" dirty="0">
                <a:latin typeface="Arial" pitchFamily="34" charset="0"/>
                <a:cs typeface="Arial" pitchFamily="34" charset="0"/>
              </a:rPr>
              <a:t>en la rentabilidad en el sector privado y en el servicio en el sector público</a:t>
            </a:r>
          </a:p>
        </p:txBody>
      </p:sp>
      <p:sp>
        <p:nvSpPr>
          <p:cNvPr id="9" name="Rectángulo redondeado 8"/>
          <p:cNvSpPr/>
          <p:nvPr/>
        </p:nvSpPr>
        <p:spPr>
          <a:xfrm>
            <a:off x="5813611" y="1505612"/>
            <a:ext cx="1227220" cy="745958"/>
          </a:xfrm>
          <a:prstGeom prst="roundRect">
            <a:avLst/>
          </a:prstGeom>
          <a:solidFill>
            <a:schemeClr val="accent1"/>
          </a:solidFill>
          <a:ln>
            <a:noFill/>
          </a:ln>
          <a:effectLst>
            <a:outerShdw blurRad="50800" dist="38100" dir="2700000" sx="85000" sy="85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Arial" pitchFamily="34" charset="0"/>
                <a:cs typeface="Arial" pitchFamily="34" charset="0"/>
              </a:rPr>
              <a:t>Objetivos</a:t>
            </a:r>
          </a:p>
        </p:txBody>
      </p:sp>
      <p:sp>
        <p:nvSpPr>
          <p:cNvPr id="11" name="Rectángulo redondeado 10"/>
          <p:cNvSpPr/>
          <p:nvPr/>
        </p:nvSpPr>
        <p:spPr>
          <a:xfrm>
            <a:off x="4794053" y="3292369"/>
            <a:ext cx="1227220" cy="745958"/>
          </a:xfrm>
          <a:prstGeom prst="roundRect">
            <a:avLst/>
          </a:prstGeom>
          <a:solidFill>
            <a:schemeClr val="accent1">
              <a:lumMod val="40000"/>
              <a:lumOff val="60000"/>
            </a:schemeClr>
          </a:solidFill>
          <a:ln>
            <a:noFill/>
          </a:ln>
          <a:effectLst>
            <a:outerShdw blurRad="50800" dist="38100" dir="2700000" sx="85000" sy="85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pitchFamily="34" charset="0"/>
                <a:cs typeface="Arial" pitchFamily="34" charset="0"/>
              </a:rPr>
              <a:t>Riesgos</a:t>
            </a:r>
            <a:endParaRPr lang="es-PE" sz="1600" b="1" dirty="0">
              <a:solidFill>
                <a:schemeClr val="tx1"/>
              </a:solidFill>
              <a:latin typeface="Arial" pitchFamily="34" charset="0"/>
              <a:cs typeface="Arial" pitchFamily="34" charset="0"/>
            </a:endParaRPr>
          </a:p>
        </p:txBody>
      </p:sp>
      <p:sp>
        <p:nvSpPr>
          <p:cNvPr id="12" name="Rectángulo redondeado 11"/>
          <p:cNvSpPr/>
          <p:nvPr/>
        </p:nvSpPr>
        <p:spPr>
          <a:xfrm>
            <a:off x="6781464" y="3274397"/>
            <a:ext cx="1227220" cy="745958"/>
          </a:xfrm>
          <a:prstGeom prst="roundRect">
            <a:avLst/>
          </a:prstGeom>
          <a:solidFill>
            <a:schemeClr val="accent1">
              <a:lumMod val="40000"/>
              <a:lumOff val="60000"/>
            </a:schemeClr>
          </a:solidFill>
          <a:ln>
            <a:noFill/>
          </a:ln>
          <a:effectLst>
            <a:outerShdw blurRad="50800" dist="38100" dir="2700000" sx="85000" sy="85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Arial" pitchFamily="34" charset="0"/>
                <a:cs typeface="Arial" pitchFamily="34" charset="0"/>
              </a:rPr>
              <a:t>Controles</a:t>
            </a:r>
          </a:p>
        </p:txBody>
      </p:sp>
      <p:sp>
        <p:nvSpPr>
          <p:cNvPr id="13" name="Elipse 12"/>
          <p:cNvSpPr/>
          <p:nvPr/>
        </p:nvSpPr>
        <p:spPr>
          <a:xfrm>
            <a:off x="7384834" y="1905656"/>
            <a:ext cx="1544530" cy="1098817"/>
          </a:xfrm>
          <a:prstGeom prst="ellipse">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t>Controles para alcanzar los objetivos</a:t>
            </a:r>
          </a:p>
        </p:txBody>
      </p:sp>
      <p:sp>
        <p:nvSpPr>
          <p:cNvPr id="14" name="Elipse 13"/>
          <p:cNvSpPr/>
          <p:nvPr/>
        </p:nvSpPr>
        <p:spPr>
          <a:xfrm>
            <a:off x="5545969" y="4378339"/>
            <a:ext cx="1710798" cy="1227983"/>
          </a:xfrm>
          <a:prstGeom prst="ellipse">
            <a:avLst/>
          </a:prstGeom>
          <a:solidFill>
            <a:srgbClr val="C00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latin typeface="Arial" pitchFamily="34" charset="0"/>
                <a:cs typeface="Arial" pitchFamily="34" charset="0"/>
              </a:rPr>
              <a:t>Los controles para mitigar/ evitar los riesgos</a:t>
            </a:r>
          </a:p>
        </p:txBody>
      </p:sp>
      <p:sp>
        <p:nvSpPr>
          <p:cNvPr id="15" name="Flecha arriba y abajo 14"/>
          <p:cNvSpPr/>
          <p:nvPr/>
        </p:nvSpPr>
        <p:spPr>
          <a:xfrm rot="1915929">
            <a:off x="5711168" y="2430611"/>
            <a:ext cx="216568" cy="670678"/>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lecha arriba y abajo 15"/>
          <p:cNvSpPr/>
          <p:nvPr/>
        </p:nvSpPr>
        <p:spPr>
          <a:xfrm rot="5400000">
            <a:off x="6256988" y="3395874"/>
            <a:ext cx="288758" cy="503008"/>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Flecha arriba y abajo 16"/>
          <p:cNvSpPr/>
          <p:nvPr/>
        </p:nvSpPr>
        <p:spPr>
          <a:xfrm rot="19866005">
            <a:off x="6840806" y="2456507"/>
            <a:ext cx="216568" cy="670678"/>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CuadroTexto 1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20</a:t>
            </a:r>
            <a:endParaRPr lang="es-PE" dirty="0">
              <a:solidFill>
                <a:srgbClr val="264CA2"/>
              </a:solidFill>
            </a:endParaRPr>
          </a:p>
        </p:txBody>
      </p:sp>
    </p:spTree>
    <p:extLst>
      <p:ext uri="{BB962C8B-B14F-4D97-AF65-F5344CB8AC3E}">
        <p14:creationId xmlns:p14="http://schemas.microsoft.com/office/powerpoint/2010/main" val="1874174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ágono 8"/>
          <p:cNvSpPr/>
          <p:nvPr/>
        </p:nvSpPr>
        <p:spPr>
          <a:xfrm>
            <a:off x="662941" y="1236236"/>
            <a:ext cx="2645983" cy="216284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600" dirty="0">
              <a:solidFill>
                <a:schemeClr val="tx1"/>
              </a:solidFill>
            </a:endParaRPr>
          </a:p>
        </p:txBody>
      </p:sp>
      <p:pic>
        <p:nvPicPr>
          <p:cNvPr id="11" name="Imagen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5411" y="1858779"/>
            <a:ext cx="735756" cy="776399"/>
          </a:xfrm>
          <a:prstGeom prst="rect">
            <a:avLst/>
          </a:prstGeom>
        </p:spPr>
      </p:pic>
      <p:sp>
        <p:nvSpPr>
          <p:cNvPr id="12" name="Hexágono 11"/>
          <p:cNvSpPr/>
          <p:nvPr/>
        </p:nvSpPr>
        <p:spPr>
          <a:xfrm>
            <a:off x="5604804" y="1236236"/>
            <a:ext cx="2651435" cy="216284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600" dirty="0">
              <a:solidFill>
                <a:schemeClr val="bg1"/>
              </a:solidFill>
            </a:endParaRPr>
          </a:p>
        </p:txBody>
      </p:sp>
      <p:sp>
        <p:nvSpPr>
          <p:cNvPr id="15" name="Esquina doblada 14"/>
          <p:cNvSpPr/>
          <p:nvPr/>
        </p:nvSpPr>
        <p:spPr>
          <a:xfrm>
            <a:off x="6657348" y="3524370"/>
            <a:ext cx="2004134" cy="2827004"/>
          </a:xfrm>
          <a:prstGeom prst="foldedCorne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400" dirty="0">
                <a:solidFill>
                  <a:schemeClr val="tx1"/>
                </a:solidFill>
                <a:latin typeface="Arial" pitchFamily="34" charset="0"/>
                <a:cs typeface="Arial" pitchFamily="34" charset="0"/>
              </a:rPr>
              <a:t>Algunas organizaciones (en el sector privado y en el sector público) creen que los controles solo existen para “evitar lo que no se quiere”, </a:t>
            </a:r>
            <a:r>
              <a:rPr lang="es-PE" sz="1400" u="sng" dirty="0">
                <a:solidFill>
                  <a:schemeClr val="tx1"/>
                </a:solidFill>
                <a:latin typeface="Arial" pitchFamily="34" charset="0"/>
                <a:cs typeface="Arial" pitchFamily="34" charset="0"/>
              </a:rPr>
              <a:t>perdiéndose la mitad del potencial de los “controles”. </a:t>
            </a:r>
          </a:p>
        </p:txBody>
      </p:sp>
      <p:sp>
        <p:nvSpPr>
          <p:cNvPr id="14" name="Rectángulo redondeado 13"/>
          <p:cNvSpPr/>
          <p:nvPr/>
        </p:nvSpPr>
        <p:spPr>
          <a:xfrm>
            <a:off x="662941" y="3647939"/>
            <a:ext cx="5811554" cy="252739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600" dirty="0">
              <a:solidFill>
                <a:schemeClr val="tx1"/>
              </a:solidFill>
            </a:endParaRPr>
          </a:p>
        </p:txBody>
      </p:sp>
      <p:pic>
        <p:nvPicPr>
          <p:cNvPr id="16"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2047" y="1094877"/>
            <a:ext cx="1745205" cy="2178017"/>
          </a:xfrm>
          <a:prstGeom prst="rect">
            <a:avLst/>
          </a:prstGeom>
        </p:spPr>
      </p:pic>
      <p:sp>
        <p:nvSpPr>
          <p:cNvPr id="19" name="Rectángulo 18"/>
          <p:cNvSpPr/>
          <p:nvPr/>
        </p:nvSpPr>
        <p:spPr>
          <a:xfrm>
            <a:off x="1115195" y="1440496"/>
            <a:ext cx="1598094" cy="1754326"/>
          </a:xfrm>
          <a:prstGeom prst="rect">
            <a:avLst/>
          </a:prstGeom>
        </p:spPr>
        <p:txBody>
          <a:bodyPr wrap="square">
            <a:spAutoFit/>
          </a:bodyPr>
          <a:lstStyle/>
          <a:p>
            <a:r>
              <a:rPr lang="es-PE" sz="1200" b="1" dirty="0">
                <a:solidFill>
                  <a:schemeClr val="bg1"/>
                </a:solidFill>
                <a:latin typeface="Arial" pitchFamily="34" charset="0"/>
                <a:cs typeface="Arial" pitchFamily="34" charset="0"/>
              </a:rPr>
              <a:t>Alerta:</a:t>
            </a:r>
            <a:r>
              <a:rPr lang="es-PE" sz="1200" dirty="0">
                <a:solidFill>
                  <a:schemeClr val="bg1"/>
                </a:solidFill>
                <a:latin typeface="Arial" pitchFamily="34" charset="0"/>
                <a:cs typeface="Arial" pitchFamily="34" charset="0"/>
              </a:rPr>
              <a:t> excesivo énfasis en la Gestión (eficiencia y efectividad) descuidando Controles incrementa el riesgo de errores e irregularidades </a:t>
            </a:r>
          </a:p>
        </p:txBody>
      </p:sp>
      <p:sp>
        <p:nvSpPr>
          <p:cNvPr id="20" name="Rectángulo 19"/>
          <p:cNvSpPr/>
          <p:nvPr/>
        </p:nvSpPr>
        <p:spPr>
          <a:xfrm>
            <a:off x="6037426" y="1369815"/>
            <a:ext cx="1327202" cy="1754326"/>
          </a:xfrm>
          <a:prstGeom prst="rect">
            <a:avLst/>
          </a:prstGeom>
        </p:spPr>
        <p:txBody>
          <a:bodyPr wrap="square">
            <a:spAutoFit/>
          </a:bodyPr>
          <a:lstStyle/>
          <a:p>
            <a:r>
              <a:rPr lang="es-PE" sz="1200" b="1" dirty="0">
                <a:solidFill>
                  <a:schemeClr val="bg1"/>
                </a:solidFill>
                <a:latin typeface="Arial" pitchFamily="34" charset="0"/>
                <a:cs typeface="Arial" pitchFamily="34" charset="0"/>
              </a:rPr>
              <a:t>Alerta: </a:t>
            </a:r>
            <a:r>
              <a:rPr lang="es-PE" sz="1200" dirty="0">
                <a:solidFill>
                  <a:schemeClr val="bg1"/>
                </a:solidFill>
                <a:latin typeface="Arial" pitchFamily="34" charset="0"/>
                <a:cs typeface="Arial" pitchFamily="34" charset="0"/>
              </a:rPr>
              <a:t>excesivo énfasis en el Control descuidando la Gestión incrementa el </a:t>
            </a:r>
          </a:p>
          <a:p>
            <a:r>
              <a:rPr lang="es-PE" sz="1200" dirty="0">
                <a:solidFill>
                  <a:schemeClr val="bg1"/>
                </a:solidFill>
                <a:latin typeface="Arial" pitchFamily="34" charset="0"/>
                <a:cs typeface="Arial" pitchFamily="34" charset="0"/>
              </a:rPr>
              <a:t>riesgo de ineficiencia e inefectividad.</a:t>
            </a:r>
          </a:p>
        </p:txBody>
      </p:sp>
      <p:pic>
        <p:nvPicPr>
          <p:cNvPr id="21" name="Imagen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6713" y="1835871"/>
            <a:ext cx="751843" cy="793896"/>
          </a:xfrm>
          <a:prstGeom prst="rect">
            <a:avLst/>
          </a:prstGeom>
        </p:spPr>
      </p:pic>
      <p:sp>
        <p:nvSpPr>
          <p:cNvPr id="22" name="Rectángulo 21"/>
          <p:cNvSpPr/>
          <p:nvPr/>
        </p:nvSpPr>
        <p:spPr>
          <a:xfrm>
            <a:off x="1115195" y="3713125"/>
            <a:ext cx="4959300" cy="2462213"/>
          </a:xfrm>
          <a:prstGeom prst="rect">
            <a:avLst/>
          </a:prstGeom>
        </p:spPr>
        <p:txBody>
          <a:bodyPr wrap="square">
            <a:spAutoFit/>
          </a:bodyPr>
          <a:lstStyle/>
          <a:p>
            <a:r>
              <a:rPr lang="es-PE" sz="1400" b="1" dirty="0" smtClean="0">
                <a:latin typeface="Arial" pitchFamily="34" charset="0"/>
                <a:cs typeface="Arial" pitchFamily="34" charset="0"/>
              </a:rPr>
              <a:t>          GESTIÓN	</a:t>
            </a:r>
            <a:r>
              <a:rPr lang="es-PE" sz="1400" b="1" dirty="0">
                <a:latin typeface="Arial" pitchFamily="34" charset="0"/>
                <a:cs typeface="Arial" pitchFamily="34" charset="0"/>
              </a:rPr>
              <a:t>	</a:t>
            </a:r>
            <a:r>
              <a:rPr lang="es-PE" sz="1400" b="1" dirty="0" smtClean="0">
                <a:latin typeface="Arial" pitchFamily="34" charset="0"/>
                <a:cs typeface="Arial" pitchFamily="34" charset="0"/>
              </a:rPr>
              <a:t>      CONTROL </a:t>
            </a:r>
            <a:endParaRPr lang="es-PE" sz="1400" b="1" dirty="0">
              <a:latin typeface="Arial" pitchFamily="34" charset="0"/>
              <a:cs typeface="Arial" pitchFamily="34" charset="0"/>
            </a:endParaRPr>
          </a:p>
          <a:p>
            <a:r>
              <a:rPr lang="es-PE" sz="1400" dirty="0">
                <a:latin typeface="Arial" pitchFamily="34" charset="0"/>
                <a:cs typeface="Arial" pitchFamily="34" charset="0"/>
              </a:rPr>
              <a:t>(eficiencia y efectividad) 	</a:t>
            </a:r>
            <a:r>
              <a:rPr lang="es-PE" sz="1400" dirty="0" smtClean="0">
                <a:latin typeface="Arial" pitchFamily="34" charset="0"/>
                <a:cs typeface="Arial" pitchFamily="34" charset="0"/>
              </a:rPr>
              <a:t>(Riesgo </a:t>
            </a:r>
            <a:r>
              <a:rPr lang="es-PE" sz="1400" dirty="0">
                <a:latin typeface="Arial" pitchFamily="34" charset="0"/>
                <a:cs typeface="Arial" pitchFamily="34" charset="0"/>
              </a:rPr>
              <a:t>y Control) </a:t>
            </a:r>
          </a:p>
          <a:p>
            <a:pPr algn="ctr"/>
            <a:r>
              <a:rPr lang="es-PE" sz="1400" dirty="0">
                <a:latin typeface="Arial" pitchFamily="34" charset="0"/>
                <a:cs typeface="Arial" pitchFamily="34" charset="0"/>
              </a:rPr>
              <a:t>-------------------------------------------------------- </a:t>
            </a:r>
          </a:p>
          <a:p>
            <a:r>
              <a:rPr lang="es-PE" sz="1400" dirty="0">
                <a:latin typeface="Arial" pitchFamily="34" charset="0"/>
                <a:cs typeface="Arial" pitchFamily="34" charset="0"/>
              </a:rPr>
              <a:t>Eficiencia = Buen Uso de Recursos </a:t>
            </a:r>
          </a:p>
          <a:p>
            <a:r>
              <a:rPr lang="es-PE" sz="1400" dirty="0">
                <a:latin typeface="Arial" pitchFamily="34" charset="0"/>
                <a:cs typeface="Arial" pitchFamily="34" charset="0"/>
              </a:rPr>
              <a:t>Efectividad = Nivel en que se alcanza los resultados </a:t>
            </a:r>
          </a:p>
          <a:p>
            <a:endParaRPr lang="es-PE" sz="1400" dirty="0">
              <a:latin typeface="Arial" pitchFamily="34" charset="0"/>
              <a:cs typeface="Arial" pitchFamily="34" charset="0"/>
            </a:endParaRPr>
          </a:p>
          <a:p>
            <a:r>
              <a:rPr lang="es-PE" sz="1400" dirty="0">
                <a:latin typeface="Arial" pitchFamily="34" charset="0"/>
                <a:cs typeface="Arial" pitchFamily="34" charset="0"/>
              </a:rPr>
              <a:t>Riesgo = Evento que podría impedir el logro de un objetivo </a:t>
            </a:r>
          </a:p>
          <a:p>
            <a:endParaRPr lang="es-PE" sz="1400" dirty="0">
              <a:latin typeface="Arial" pitchFamily="34" charset="0"/>
              <a:cs typeface="Arial" pitchFamily="34" charset="0"/>
            </a:endParaRPr>
          </a:p>
          <a:p>
            <a:r>
              <a:rPr lang="es-PE" sz="1400" dirty="0">
                <a:latin typeface="Arial" pitchFamily="34" charset="0"/>
                <a:cs typeface="Arial" pitchFamily="34" charset="0"/>
              </a:rPr>
              <a:t>Control = Políticas y procedimientos para (enfoques): </a:t>
            </a:r>
          </a:p>
          <a:p>
            <a:pPr lvl="2"/>
            <a:r>
              <a:rPr lang="es-PE" sz="1400" dirty="0">
                <a:latin typeface="Arial" pitchFamily="34" charset="0"/>
                <a:cs typeface="Arial" pitchFamily="34" charset="0"/>
              </a:rPr>
              <a:t>(+) Alcanzar lo que SI se quiere </a:t>
            </a:r>
          </a:p>
          <a:p>
            <a:pPr lvl="2"/>
            <a:r>
              <a:rPr lang="es-PE" sz="1400" dirty="0">
                <a:latin typeface="Arial" pitchFamily="34" charset="0"/>
                <a:cs typeface="Arial" pitchFamily="34" charset="0"/>
              </a:rPr>
              <a:t>( - ) Evitar lo que NO se quiere </a:t>
            </a:r>
          </a:p>
        </p:txBody>
      </p:sp>
      <p:sp>
        <p:nvSpPr>
          <p:cNvPr id="18" name="CuadroTexto 17"/>
          <p:cNvSpPr txBox="1"/>
          <p:nvPr/>
        </p:nvSpPr>
        <p:spPr>
          <a:xfrm>
            <a:off x="94125" y="6387349"/>
            <a:ext cx="416859" cy="369332"/>
          </a:xfrm>
          <a:prstGeom prst="rect">
            <a:avLst/>
          </a:prstGeom>
          <a:noFill/>
        </p:spPr>
        <p:txBody>
          <a:bodyPr wrap="square" rtlCol="0">
            <a:spAutoFit/>
          </a:bodyPr>
          <a:lstStyle/>
          <a:p>
            <a:pPr algn="ctr"/>
            <a:r>
              <a:rPr lang="es-PE" dirty="0">
                <a:solidFill>
                  <a:srgbClr val="264CA2"/>
                </a:solidFill>
              </a:rPr>
              <a:t>2</a:t>
            </a:r>
            <a:r>
              <a:rPr lang="es-PE" dirty="0" smtClean="0">
                <a:solidFill>
                  <a:srgbClr val="264CA2"/>
                </a:solidFill>
              </a:rPr>
              <a:t>1</a:t>
            </a:r>
            <a:endParaRPr lang="es-PE" dirty="0">
              <a:solidFill>
                <a:srgbClr val="264CA2"/>
              </a:solidFill>
            </a:endParaRPr>
          </a:p>
        </p:txBody>
      </p:sp>
      <p:sp>
        <p:nvSpPr>
          <p:cNvPr id="23" name="Título 1"/>
          <p:cNvSpPr>
            <a:spLocks noGrp="1"/>
          </p:cNvSpPr>
          <p:nvPr>
            <p:ph type="title" idx="4294967295"/>
          </p:nvPr>
        </p:nvSpPr>
        <p:spPr>
          <a:xfrm>
            <a:off x="2356687" y="111213"/>
            <a:ext cx="5692159" cy="665023"/>
          </a:xfrm>
          <a:prstGeom prst="rect">
            <a:avLst/>
          </a:prstGeom>
        </p:spPr>
        <p:txBody>
          <a:bodyPr>
            <a:normAutofit/>
          </a:bodyPr>
          <a:lstStyle/>
          <a:p>
            <a:r>
              <a:rPr lang="es-PE" sz="2800" dirty="0">
                <a:solidFill>
                  <a:schemeClr val="bg1"/>
                </a:solidFill>
                <a:latin typeface="Arial" pitchFamily="34" charset="0"/>
                <a:cs typeface="Arial" pitchFamily="34" charset="0"/>
              </a:rPr>
              <a:t>Relación entre Gestión y Control</a:t>
            </a:r>
          </a:p>
        </p:txBody>
      </p:sp>
    </p:spTree>
    <p:extLst>
      <p:ext uri="{BB962C8B-B14F-4D97-AF65-F5344CB8AC3E}">
        <p14:creationId xmlns:p14="http://schemas.microsoft.com/office/powerpoint/2010/main" val="11010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amond(in)">
                                      <p:cBhvr>
                                        <p:cTn id="21" dur="2000"/>
                                        <p:tgtEl>
                                          <p:spTgt spid="20"/>
                                        </p:tgtEl>
                                      </p:cBhvr>
                                    </p:animEffect>
                                  </p:childTnLst>
                                </p:cTn>
                              </p:par>
                              <p:par>
                                <p:cTn id="22" presetID="8"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amond(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amond(in)">
                                      <p:cBhvr>
                                        <p:cTn id="29" dur="2000"/>
                                        <p:tgtEl>
                                          <p:spTgt spid="14"/>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amond(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amond(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4" grpId="0" animBg="1"/>
      <p:bldP spid="19" grpId="0"/>
      <p:bldP spid="20"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ágono 3"/>
          <p:cNvSpPr/>
          <p:nvPr/>
        </p:nvSpPr>
        <p:spPr>
          <a:xfrm>
            <a:off x="991941" y="1359243"/>
            <a:ext cx="2233569" cy="1141846"/>
          </a:xfrm>
          <a:prstGeom prst="hexagon">
            <a:avLst>
              <a:gd name="adj" fmla="val 54335"/>
              <a:gd name="vf" fmla="val 1154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bg1"/>
                </a:solidFill>
                <a:latin typeface="Arial" pitchFamily="34" charset="0"/>
                <a:cs typeface="Arial" pitchFamily="34" charset="0"/>
              </a:rPr>
              <a:t>Gestión</a:t>
            </a: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0626" y="1606378"/>
            <a:ext cx="384884" cy="470138"/>
          </a:xfrm>
          <a:prstGeom prst="rect">
            <a:avLst/>
          </a:prstGeom>
        </p:spPr>
      </p:pic>
      <p:sp>
        <p:nvSpPr>
          <p:cNvPr id="6" name="Hexágono 5"/>
          <p:cNvSpPr/>
          <p:nvPr/>
        </p:nvSpPr>
        <p:spPr>
          <a:xfrm>
            <a:off x="5713719" y="1359243"/>
            <a:ext cx="2352651" cy="1141846"/>
          </a:xfrm>
          <a:prstGeom prst="hexagon">
            <a:avLst>
              <a:gd name="adj" fmla="val 54549"/>
              <a:gd name="vf" fmla="val 1154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bg1"/>
                </a:solidFill>
                <a:latin typeface="Arial" pitchFamily="34" charset="0"/>
                <a:cs typeface="Arial" pitchFamily="34" charset="0"/>
              </a:rPr>
              <a:t>Control</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7762" y="1606378"/>
            <a:ext cx="382729" cy="467506"/>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6325" y="1105592"/>
            <a:ext cx="1033548" cy="1289868"/>
          </a:xfrm>
          <a:prstGeom prst="rect">
            <a:avLst/>
          </a:prstGeom>
        </p:spPr>
      </p:pic>
      <p:sp>
        <p:nvSpPr>
          <p:cNvPr id="9" name="Esquina doblada 8"/>
          <p:cNvSpPr/>
          <p:nvPr/>
        </p:nvSpPr>
        <p:spPr>
          <a:xfrm>
            <a:off x="391881" y="2790282"/>
            <a:ext cx="3724444" cy="1605921"/>
          </a:xfrm>
          <a:prstGeom prst="foldedCorne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 Cuando la balanza está </a:t>
            </a:r>
            <a:r>
              <a:rPr lang="es-PE" sz="1200" b="1" dirty="0">
                <a:solidFill>
                  <a:schemeClr val="tx1"/>
                </a:solidFill>
                <a:latin typeface="Arial" pitchFamily="34" charset="0"/>
                <a:cs typeface="Arial" pitchFamily="34" charset="0"/>
              </a:rPr>
              <a:t>desbalanceada hacia el lado de la gestión se afecta el control, cuando esto pasa es usualmente en el sector privado </a:t>
            </a:r>
            <a:r>
              <a:rPr lang="es-PE" sz="1200" dirty="0">
                <a:solidFill>
                  <a:schemeClr val="tx1"/>
                </a:solidFill>
                <a:latin typeface="Arial" pitchFamily="34" charset="0"/>
                <a:cs typeface="Arial" pitchFamily="34" charset="0"/>
              </a:rPr>
              <a:t>(por ejemplo: lo único importante es vender, mejores y más rápidas ventas, alcanzar los resultados, el precio de la acción, etc.) </a:t>
            </a:r>
          </a:p>
        </p:txBody>
      </p:sp>
      <p:sp>
        <p:nvSpPr>
          <p:cNvPr id="10" name="Esquina doblada 9"/>
          <p:cNvSpPr/>
          <p:nvPr/>
        </p:nvSpPr>
        <p:spPr>
          <a:xfrm>
            <a:off x="4948918" y="2790282"/>
            <a:ext cx="3882251" cy="1605921"/>
          </a:xfrm>
          <a:prstGeom prst="foldedCorne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200" dirty="0">
              <a:latin typeface="Arial" pitchFamily="34" charset="0"/>
              <a:cs typeface="Arial" pitchFamily="34" charset="0"/>
            </a:endParaRPr>
          </a:p>
          <a:p>
            <a:r>
              <a:rPr lang="es-PE" sz="1200" dirty="0">
                <a:solidFill>
                  <a:schemeClr val="tx1"/>
                </a:solidFill>
                <a:latin typeface="Arial" pitchFamily="34" charset="0"/>
                <a:cs typeface="Arial" pitchFamily="34" charset="0"/>
              </a:rPr>
              <a:t>• Cuando la balanza está </a:t>
            </a:r>
            <a:r>
              <a:rPr lang="es-PE" sz="1200" b="1" dirty="0">
                <a:solidFill>
                  <a:schemeClr val="tx1"/>
                </a:solidFill>
                <a:latin typeface="Arial" pitchFamily="34" charset="0"/>
                <a:cs typeface="Arial" pitchFamily="34" charset="0"/>
              </a:rPr>
              <a:t>desbalanceada hacia el lado del control se afecta la gestión, cuando esto pasa es usualmente en el sector público</a:t>
            </a:r>
            <a:r>
              <a:rPr lang="es-PE" sz="1200" dirty="0">
                <a:solidFill>
                  <a:schemeClr val="tx1"/>
                </a:solidFill>
                <a:latin typeface="Arial" pitchFamily="34" charset="0"/>
                <a:cs typeface="Arial" pitchFamily="34" charset="0"/>
              </a:rPr>
              <a:t> (por ejemplo: muchas aprobaciones, muchas firmas, revisiones excesivas, burocracia, etc.). Y lo que es peor es que </a:t>
            </a:r>
            <a:r>
              <a:rPr lang="es-PE" sz="1200" u="sng" dirty="0">
                <a:solidFill>
                  <a:schemeClr val="tx1"/>
                </a:solidFill>
                <a:latin typeface="Arial" pitchFamily="34" charset="0"/>
                <a:cs typeface="Arial" pitchFamily="34" charset="0"/>
              </a:rPr>
              <a:t>algunas veces son falsos controles</a:t>
            </a:r>
            <a:r>
              <a:rPr lang="es-PE" sz="1200" dirty="0">
                <a:solidFill>
                  <a:schemeClr val="tx1"/>
                </a:solidFill>
                <a:latin typeface="Arial" pitchFamily="34" charset="0"/>
                <a:cs typeface="Arial" pitchFamily="34" charset="0"/>
              </a:rPr>
              <a:t>, creando una falsa seguridad, “cuando todos revisan todo, en realidad nadie revisa nada”</a:t>
            </a:r>
          </a:p>
        </p:txBody>
      </p:sp>
      <p:pic>
        <p:nvPicPr>
          <p:cNvPr id="11" name="Imagen 10"/>
          <p:cNvPicPr>
            <a:picLocks noChangeAspect="1"/>
          </p:cNvPicPr>
          <p:nvPr/>
        </p:nvPicPr>
        <p:blipFill>
          <a:blip r:embed="rId5" cstate="print"/>
          <a:stretch>
            <a:fillRect/>
          </a:stretch>
        </p:blipFill>
        <p:spPr>
          <a:xfrm>
            <a:off x="929833" y="5471209"/>
            <a:ext cx="3703266" cy="1161171"/>
          </a:xfrm>
          <a:prstGeom prst="rect">
            <a:avLst/>
          </a:prstGeom>
        </p:spPr>
      </p:pic>
      <p:pic>
        <p:nvPicPr>
          <p:cNvPr id="12" name="Imagen 11"/>
          <p:cNvPicPr>
            <a:picLocks noChangeAspect="1"/>
          </p:cNvPicPr>
          <p:nvPr/>
        </p:nvPicPr>
        <p:blipFill>
          <a:blip r:embed="rId6" cstate="print"/>
          <a:stretch>
            <a:fillRect/>
          </a:stretch>
        </p:blipFill>
        <p:spPr>
          <a:xfrm>
            <a:off x="6753150" y="4476101"/>
            <a:ext cx="2132382" cy="1921869"/>
          </a:xfrm>
          <a:prstGeom prst="rect">
            <a:avLst/>
          </a:prstGeom>
        </p:spPr>
      </p:pic>
      <p:sp>
        <p:nvSpPr>
          <p:cNvPr id="13" name="Esquina doblada 12"/>
          <p:cNvSpPr/>
          <p:nvPr/>
        </p:nvSpPr>
        <p:spPr>
          <a:xfrm>
            <a:off x="558608" y="4631655"/>
            <a:ext cx="1666063" cy="582825"/>
          </a:xfrm>
          <a:prstGeom prst="foldedCorne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400" dirty="0">
                <a:solidFill>
                  <a:schemeClr val="tx1"/>
                </a:solidFill>
                <a:latin typeface="Arial" pitchFamily="34" charset="0"/>
                <a:cs typeface="Arial" pitchFamily="34" charset="0"/>
              </a:rPr>
              <a:t>Ausencia de controles</a:t>
            </a:r>
          </a:p>
        </p:txBody>
      </p:sp>
      <p:sp>
        <p:nvSpPr>
          <p:cNvPr id="14" name="Esquina doblada 13"/>
          <p:cNvSpPr/>
          <p:nvPr/>
        </p:nvSpPr>
        <p:spPr>
          <a:xfrm>
            <a:off x="4916745" y="4628262"/>
            <a:ext cx="1642352" cy="577515"/>
          </a:xfrm>
          <a:prstGeom prst="foldedCorne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400" dirty="0">
                <a:solidFill>
                  <a:schemeClr val="tx1"/>
                </a:solidFill>
                <a:latin typeface="Arial" pitchFamily="34" charset="0"/>
                <a:cs typeface="Arial" pitchFamily="34" charset="0"/>
              </a:rPr>
              <a:t>Controles innecesarios</a:t>
            </a:r>
          </a:p>
        </p:txBody>
      </p:sp>
      <p:sp>
        <p:nvSpPr>
          <p:cNvPr id="17" name="CuadroTexto 1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22</a:t>
            </a:r>
            <a:endParaRPr lang="es-PE" dirty="0">
              <a:solidFill>
                <a:srgbClr val="264CA2"/>
              </a:solidFill>
            </a:endParaRPr>
          </a:p>
        </p:txBody>
      </p:sp>
      <p:sp>
        <p:nvSpPr>
          <p:cNvPr id="16" name="Título 1"/>
          <p:cNvSpPr>
            <a:spLocks noGrp="1"/>
          </p:cNvSpPr>
          <p:nvPr>
            <p:ph type="title" idx="4294967295"/>
          </p:nvPr>
        </p:nvSpPr>
        <p:spPr>
          <a:xfrm>
            <a:off x="2356687" y="111213"/>
            <a:ext cx="5692159" cy="665023"/>
          </a:xfrm>
          <a:prstGeom prst="rect">
            <a:avLst/>
          </a:prstGeom>
        </p:spPr>
        <p:txBody>
          <a:bodyPr>
            <a:normAutofit/>
          </a:bodyPr>
          <a:lstStyle/>
          <a:p>
            <a:r>
              <a:rPr lang="es-PE" sz="2800" dirty="0">
                <a:solidFill>
                  <a:schemeClr val="bg1"/>
                </a:solidFill>
                <a:latin typeface="Arial" pitchFamily="34" charset="0"/>
                <a:cs typeface="Arial" pitchFamily="34" charset="0"/>
              </a:rPr>
              <a:t>Relación entre Gestión y Control</a:t>
            </a:r>
          </a:p>
        </p:txBody>
      </p:sp>
    </p:spTree>
    <p:extLst>
      <p:ext uri="{BB962C8B-B14F-4D97-AF65-F5344CB8AC3E}">
        <p14:creationId xmlns:p14="http://schemas.microsoft.com/office/powerpoint/2010/main" val="51938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ágono 3"/>
          <p:cNvSpPr/>
          <p:nvPr/>
        </p:nvSpPr>
        <p:spPr>
          <a:xfrm>
            <a:off x="689541" y="1791730"/>
            <a:ext cx="2115687" cy="1637270"/>
          </a:xfrm>
          <a:prstGeom prst="hexagon">
            <a:avLst>
              <a:gd name="adj" fmla="val 39204"/>
              <a:gd name="vf" fmla="val 1154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bg1"/>
                </a:solidFill>
                <a:latin typeface="Arial" pitchFamily="34" charset="0"/>
                <a:cs typeface="Arial" pitchFamily="34" charset="0"/>
              </a:rPr>
              <a:t>Gestión</a:t>
            </a:r>
            <a:r>
              <a:rPr lang="es-PE" dirty="0">
                <a:solidFill>
                  <a:schemeClr val="bg1"/>
                </a:solidFill>
                <a:latin typeface="Arial" pitchFamily="34" charset="0"/>
                <a:cs typeface="Arial" pitchFamily="34" charset="0"/>
              </a:rPr>
              <a:t> </a:t>
            </a:r>
          </a:p>
          <a:p>
            <a:pPr algn="ctr"/>
            <a:r>
              <a:rPr lang="es-PE" sz="1600" dirty="0">
                <a:solidFill>
                  <a:schemeClr val="bg1"/>
                </a:solidFill>
                <a:latin typeface="Arial" pitchFamily="34" charset="0"/>
                <a:cs typeface="Arial" pitchFamily="34" charset="0"/>
              </a:rPr>
              <a:t>Eficiencia &amp; Efectividad </a:t>
            </a: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8042" y="1250986"/>
            <a:ext cx="1745205" cy="2178017"/>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0000" y="2260128"/>
            <a:ext cx="458608" cy="560193"/>
          </a:xfrm>
          <a:prstGeom prst="rect">
            <a:avLst/>
          </a:prstGeom>
        </p:spPr>
      </p:pic>
      <p:sp>
        <p:nvSpPr>
          <p:cNvPr id="7" name="Hexágono 6"/>
          <p:cNvSpPr/>
          <p:nvPr/>
        </p:nvSpPr>
        <p:spPr>
          <a:xfrm>
            <a:off x="5614854" y="1791730"/>
            <a:ext cx="2299845" cy="1637270"/>
          </a:xfrm>
          <a:prstGeom prst="hexagon">
            <a:avLst>
              <a:gd name="adj" fmla="val 39204"/>
              <a:gd name="vf" fmla="val 1154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bg1"/>
                </a:solidFill>
                <a:latin typeface="Arial" pitchFamily="34" charset="0"/>
                <a:cs typeface="Arial" pitchFamily="34" charset="0"/>
              </a:rPr>
              <a:t>Control </a:t>
            </a:r>
            <a:endParaRPr lang="es-PE" dirty="0">
              <a:solidFill>
                <a:schemeClr val="bg1"/>
              </a:solidFill>
              <a:latin typeface="Arial" pitchFamily="34" charset="0"/>
              <a:cs typeface="Arial" pitchFamily="34" charset="0"/>
            </a:endParaRPr>
          </a:p>
          <a:p>
            <a:pPr algn="ctr"/>
            <a:r>
              <a:rPr lang="es-PE" sz="1600" dirty="0">
                <a:solidFill>
                  <a:schemeClr val="bg1"/>
                </a:solidFill>
                <a:latin typeface="Arial" pitchFamily="34" charset="0"/>
                <a:cs typeface="Arial" pitchFamily="34" charset="0"/>
              </a:rPr>
              <a:t>Riesgo &amp; Control </a:t>
            </a: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2729" y="2213790"/>
            <a:ext cx="458608" cy="560193"/>
          </a:xfrm>
          <a:prstGeom prst="rect">
            <a:avLst/>
          </a:prstGeom>
        </p:spPr>
      </p:pic>
      <p:sp>
        <p:nvSpPr>
          <p:cNvPr id="9" name="Esquina doblada 8"/>
          <p:cNvSpPr/>
          <p:nvPr/>
        </p:nvSpPr>
        <p:spPr>
          <a:xfrm>
            <a:off x="2485596" y="3798001"/>
            <a:ext cx="4030095" cy="2219739"/>
          </a:xfrm>
          <a:prstGeom prst="foldedCorne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s-PE" sz="1400" dirty="0" smtClean="0">
              <a:solidFill>
                <a:schemeClr val="tx1"/>
              </a:solidFill>
              <a:latin typeface="Arial" pitchFamily="34" charset="0"/>
              <a:cs typeface="Arial" pitchFamily="34" charset="0"/>
            </a:endParaRPr>
          </a:p>
          <a:p>
            <a:pPr marL="285750" indent="-285750">
              <a:buFont typeface="Arial" panose="020B0604020202020204" pitchFamily="34" charset="0"/>
              <a:buChar char="•"/>
            </a:pPr>
            <a:endParaRPr lang="es-PE" sz="1400" dirty="0">
              <a:solidFill>
                <a:schemeClr val="tx1"/>
              </a:solidFill>
              <a:latin typeface="Arial" pitchFamily="34" charset="0"/>
              <a:cs typeface="Arial" pitchFamily="34" charset="0"/>
            </a:endParaRPr>
          </a:p>
          <a:p>
            <a:pPr marL="285750" indent="-285750">
              <a:buFont typeface="Arial" panose="020B0604020202020204" pitchFamily="34" charset="0"/>
              <a:buChar char="•"/>
            </a:pPr>
            <a:r>
              <a:rPr lang="es-PE" sz="1400" dirty="0" smtClean="0">
                <a:solidFill>
                  <a:schemeClr val="tx1"/>
                </a:solidFill>
                <a:latin typeface="Arial" pitchFamily="34" charset="0"/>
                <a:cs typeface="Arial" pitchFamily="34" charset="0"/>
              </a:rPr>
              <a:t>Gerencia </a:t>
            </a:r>
            <a:r>
              <a:rPr lang="es-PE" sz="1400" dirty="0">
                <a:solidFill>
                  <a:schemeClr val="tx1"/>
                </a:solidFill>
                <a:latin typeface="Arial" pitchFamily="34" charset="0"/>
                <a:cs typeface="Arial" pitchFamily="34" charset="0"/>
              </a:rPr>
              <a:t>y auditoría </a:t>
            </a:r>
            <a:r>
              <a:rPr lang="es-PE" sz="1400" u="sng" dirty="0">
                <a:solidFill>
                  <a:schemeClr val="tx1"/>
                </a:solidFill>
                <a:latin typeface="Arial" pitchFamily="34" charset="0"/>
                <a:cs typeface="Arial" pitchFamily="34" charset="0"/>
              </a:rPr>
              <a:t>deberían trabajar de acuerdo a sus roles en los dos lados de la balanza,</a:t>
            </a:r>
            <a:r>
              <a:rPr lang="es-PE" sz="1400" dirty="0">
                <a:solidFill>
                  <a:schemeClr val="tx1"/>
                </a:solidFill>
                <a:latin typeface="Arial" pitchFamily="34" charset="0"/>
                <a:cs typeface="Arial" pitchFamily="34" charset="0"/>
              </a:rPr>
              <a:t> sin embargo a veces ellos prefieren/deciden trabajar solo en un lado, y cuando esto pasa es usualmente de esta manera: </a:t>
            </a:r>
          </a:p>
          <a:p>
            <a:pPr lvl="1"/>
            <a:r>
              <a:rPr lang="es-PE" sz="1200" dirty="0">
                <a:solidFill>
                  <a:schemeClr val="tx1"/>
                </a:solidFill>
                <a:latin typeface="Arial" pitchFamily="34" charset="0"/>
                <a:cs typeface="Arial" pitchFamily="34" charset="0"/>
              </a:rPr>
              <a:t>• </a:t>
            </a:r>
            <a:r>
              <a:rPr lang="es-PE" sz="1200" b="1" dirty="0">
                <a:solidFill>
                  <a:schemeClr val="tx1"/>
                </a:solidFill>
                <a:latin typeface="Arial" pitchFamily="34" charset="0"/>
                <a:cs typeface="Arial" pitchFamily="34" charset="0"/>
              </a:rPr>
              <a:t>GERENCIA</a:t>
            </a:r>
            <a:r>
              <a:rPr lang="es-PE" sz="1200" dirty="0">
                <a:solidFill>
                  <a:schemeClr val="tx1"/>
                </a:solidFill>
                <a:latin typeface="Arial" pitchFamily="34" charset="0"/>
                <a:cs typeface="Arial" pitchFamily="34" charset="0"/>
              </a:rPr>
              <a:t>.- extremadamente enfocado en gestión sin considerar controles</a:t>
            </a:r>
          </a:p>
          <a:p>
            <a:pPr lvl="1"/>
            <a:r>
              <a:rPr lang="es-PE" sz="1200" dirty="0">
                <a:solidFill>
                  <a:schemeClr val="tx1"/>
                </a:solidFill>
                <a:latin typeface="Arial" pitchFamily="34" charset="0"/>
                <a:cs typeface="Arial" pitchFamily="34" charset="0"/>
              </a:rPr>
              <a:t> • </a:t>
            </a:r>
            <a:r>
              <a:rPr lang="es-PE" sz="1200" b="1" dirty="0">
                <a:solidFill>
                  <a:schemeClr val="tx1"/>
                </a:solidFill>
                <a:latin typeface="Arial" pitchFamily="34" charset="0"/>
                <a:cs typeface="Arial" pitchFamily="34" charset="0"/>
              </a:rPr>
              <a:t>AUDITORÍA</a:t>
            </a:r>
            <a:r>
              <a:rPr lang="es-PE" sz="1200" dirty="0">
                <a:solidFill>
                  <a:schemeClr val="tx1"/>
                </a:solidFill>
                <a:latin typeface="Arial" pitchFamily="34" charset="0"/>
                <a:cs typeface="Arial" pitchFamily="34" charset="0"/>
              </a:rPr>
              <a:t>.- extremadamente enfocado en controles sin considerar gestión </a:t>
            </a:r>
          </a:p>
        </p:txBody>
      </p:sp>
      <p:sp>
        <p:nvSpPr>
          <p:cNvPr id="12" name="CuadroTexto 11"/>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23</a:t>
            </a:r>
            <a:endParaRPr lang="es-PE" dirty="0">
              <a:solidFill>
                <a:srgbClr val="264CA2"/>
              </a:solidFill>
            </a:endParaRPr>
          </a:p>
        </p:txBody>
      </p:sp>
      <p:sp>
        <p:nvSpPr>
          <p:cNvPr id="11" name="Título 1"/>
          <p:cNvSpPr>
            <a:spLocks noGrp="1"/>
          </p:cNvSpPr>
          <p:nvPr>
            <p:ph type="title" idx="4294967295"/>
          </p:nvPr>
        </p:nvSpPr>
        <p:spPr>
          <a:xfrm>
            <a:off x="2356687" y="111213"/>
            <a:ext cx="5692159" cy="665023"/>
          </a:xfrm>
          <a:prstGeom prst="rect">
            <a:avLst/>
          </a:prstGeom>
        </p:spPr>
        <p:txBody>
          <a:bodyPr>
            <a:normAutofit/>
          </a:bodyPr>
          <a:lstStyle/>
          <a:p>
            <a:r>
              <a:rPr lang="es-PE" sz="2800" dirty="0">
                <a:solidFill>
                  <a:schemeClr val="bg1"/>
                </a:solidFill>
                <a:latin typeface="Arial" pitchFamily="34" charset="0"/>
                <a:cs typeface="Arial" pitchFamily="34" charset="0"/>
              </a:rPr>
              <a:t>Relación entre Gestión y Control</a:t>
            </a:r>
          </a:p>
        </p:txBody>
      </p:sp>
    </p:spTree>
    <p:extLst>
      <p:ext uri="{BB962C8B-B14F-4D97-AF65-F5344CB8AC3E}">
        <p14:creationId xmlns:p14="http://schemas.microsoft.com/office/powerpoint/2010/main" val="48617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332457087"/>
              </p:ext>
            </p:extLst>
          </p:nvPr>
        </p:nvGraphicFramePr>
        <p:xfrm>
          <a:off x="1199769" y="1294483"/>
          <a:ext cx="7128712" cy="3457986"/>
        </p:xfrm>
        <a:graphic>
          <a:graphicData uri="http://schemas.openxmlformats.org/drawingml/2006/table">
            <a:tbl>
              <a:tblPr firstRow="1" bandRow="1">
                <a:tableStyleId>{5C22544A-7EE6-4342-B048-85BDC9FD1C3A}</a:tableStyleId>
              </a:tblPr>
              <a:tblGrid>
                <a:gridCol w="3564356">
                  <a:extLst>
                    <a:ext uri="{9D8B030D-6E8A-4147-A177-3AD203B41FA5}">
                      <a16:colId xmlns="" xmlns:a16="http://schemas.microsoft.com/office/drawing/2014/main" val="20000"/>
                    </a:ext>
                  </a:extLst>
                </a:gridCol>
                <a:gridCol w="3564356">
                  <a:extLst>
                    <a:ext uri="{9D8B030D-6E8A-4147-A177-3AD203B41FA5}">
                      <a16:colId xmlns="" xmlns:a16="http://schemas.microsoft.com/office/drawing/2014/main" val="20001"/>
                    </a:ext>
                  </a:extLst>
                </a:gridCol>
              </a:tblGrid>
              <a:tr h="439247">
                <a:tc gridSpan="2">
                  <a:txBody>
                    <a:bodyPr/>
                    <a:lstStyle/>
                    <a:p>
                      <a:pPr algn="ctr"/>
                      <a:r>
                        <a:rPr lang="es-PE" sz="2400" dirty="0">
                          <a:solidFill>
                            <a:schemeClr val="tx1"/>
                          </a:solidFill>
                          <a:latin typeface="Arial" pitchFamily="34" charset="0"/>
                          <a:cs typeface="Arial" pitchFamily="34" charset="0"/>
                        </a:rPr>
                        <a:t>Equilibrio Entre Riesgos y Controles </a:t>
                      </a:r>
                    </a:p>
                  </a:txBody>
                  <a:tcPr marL="68580" marR="68580">
                    <a:solidFill>
                      <a:schemeClr val="accent1">
                        <a:lumMod val="60000"/>
                        <a:lumOff val="40000"/>
                      </a:schemeClr>
                    </a:solidFill>
                  </a:tcPr>
                </a:tc>
                <a:tc hMerge="1">
                  <a:txBody>
                    <a:bodyPr/>
                    <a:lstStyle/>
                    <a:p>
                      <a:endParaRPr lang="es-PE" dirty="0"/>
                    </a:p>
                  </a:txBody>
                  <a:tcPr/>
                </a:tc>
                <a:extLst>
                  <a:ext uri="{0D108BD9-81ED-4DB2-BD59-A6C34878D82A}">
                    <a16:rowId xmlns="" xmlns:a16="http://schemas.microsoft.com/office/drawing/2014/main" val="10000"/>
                  </a:ext>
                </a:extLst>
              </a:tr>
              <a:tr h="878493">
                <a:tc>
                  <a:txBody>
                    <a:bodyPr/>
                    <a:lstStyle/>
                    <a:p>
                      <a:r>
                        <a:rPr lang="es-PE" sz="1800" dirty="0">
                          <a:latin typeface="Arial" pitchFamily="34" charset="0"/>
                          <a:cs typeface="Arial" pitchFamily="34" charset="0"/>
                        </a:rPr>
                        <a:t>Los componentes de la aceptación de riesgos excesivos: </a:t>
                      </a:r>
                    </a:p>
                  </a:txBody>
                  <a:tcPr marL="68580" marR="68580" anchor="ctr"/>
                </a:tc>
                <a:tc>
                  <a:txBody>
                    <a:bodyPr/>
                    <a:lstStyle/>
                    <a:p>
                      <a:r>
                        <a:rPr lang="es-PE" sz="1800" dirty="0">
                          <a:latin typeface="Arial" pitchFamily="34" charset="0"/>
                          <a:cs typeface="Arial" pitchFamily="34" charset="0"/>
                        </a:rPr>
                        <a:t>Consecuencias de la implementación de controles excesivos: </a:t>
                      </a:r>
                    </a:p>
                  </a:txBody>
                  <a:tcPr marL="68580" marR="68580" anchor="ctr"/>
                </a:tc>
                <a:extLst>
                  <a:ext uri="{0D108BD9-81ED-4DB2-BD59-A6C34878D82A}">
                    <a16:rowId xmlns="" xmlns:a16="http://schemas.microsoft.com/office/drawing/2014/main" val="10001"/>
                  </a:ext>
                </a:extLst>
              </a:tr>
              <a:tr h="2086386">
                <a:tc>
                  <a:txBody>
                    <a:bodyPr/>
                    <a:lstStyle/>
                    <a:p>
                      <a:pPr marL="0" indent="0">
                        <a:buFont typeface="Arial" panose="020B0604020202020204" pitchFamily="34" charset="0"/>
                        <a:buNone/>
                      </a:pPr>
                      <a:r>
                        <a:rPr lang="es-PE" sz="1800" dirty="0">
                          <a:latin typeface="Arial" pitchFamily="34" charset="0"/>
                          <a:cs typeface="Arial" pitchFamily="34" charset="0"/>
                        </a:rPr>
                        <a:t>• Pérdida potencial de activos </a:t>
                      </a:r>
                    </a:p>
                    <a:p>
                      <a:pPr marL="0" indent="0">
                        <a:buFont typeface="Arial" panose="020B0604020202020204" pitchFamily="34" charset="0"/>
                        <a:buNone/>
                      </a:pPr>
                      <a:r>
                        <a:rPr lang="es-PE" sz="1800" dirty="0">
                          <a:latin typeface="Arial" pitchFamily="34" charset="0"/>
                          <a:cs typeface="Arial" pitchFamily="34" charset="0"/>
                        </a:rPr>
                        <a:t>• Toma de decisiones de negocios</a:t>
                      </a:r>
                      <a:r>
                        <a:rPr lang="es-PE" sz="1800" baseline="0" dirty="0">
                          <a:latin typeface="Arial" pitchFamily="34" charset="0"/>
                          <a:cs typeface="Arial" pitchFamily="34" charset="0"/>
                        </a:rPr>
                        <a:t> </a:t>
                      </a:r>
                      <a:r>
                        <a:rPr lang="es-PE" sz="1800" dirty="0">
                          <a:latin typeface="Arial" pitchFamily="34" charset="0"/>
                          <a:cs typeface="Arial" pitchFamily="34" charset="0"/>
                        </a:rPr>
                        <a:t>incorrecta o ineficaz </a:t>
                      </a:r>
                    </a:p>
                    <a:p>
                      <a:pPr marL="0" indent="0">
                        <a:buFont typeface="Arial" panose="020B0604020202020204" pitchFamily="34" charset="0"/>
                        <a:buNone/>
                      </a:pPr>
                      <a:r>
                        <a:rPr lang="es-PE" sz="1800" dirty="0">
                          <a:latin typeface="Arial" pitchFamily="34" charset="0"/>
                          <a:cs typeface="Arial" pitchFamily="34" charset="0"/>
                        </a:rPr>
                        <a:t>• Incumplimiento potencial con las leyes y regulaciones </a:t>
                      </a:r>
                    </a:p>
                    <a:p>
                      <a:pPr marL="0" indent="0">
                        <a:buFont typeface="Arial" panose="020B0604020202020204" pitchFamily="34" charset="0"/>
                        <a:buNone/>
                      </a:pPr>
                      <a:r>
                        <a:rPr lang="es-PE" sz="1800" dirty="0">
                          <a:latin typeface="Arial" pitchFamily="34" charset="0"/>
                          <a:cs typeface="Arial" pitchFamily="34" charset="0"/>
                        </a:rPr>
                        <a:t>• Posibilidad de que se cometan </a:t>
                      </a:r>
                      <a:r>
                        <a:rPr lang="es-PE" sz="1800" dirty="0" smtClean="0">
                          <a:latin typeface="Arial" pitchFamily="34" charset="0"/>
                          <a:cs typeface="Arial" pitchFamily="34" charset="0"/>
                        </a:rPr>
                        <a:t>fraudes</a:t>
                      </a:r>
                      <a:endParaRPr lang="es-PE" sz="1800" dirty="0">
                        <a:latin typeface="Arial" pitchFamily="34" charset="0"/>
                        <a:cs typeface="Arial" pitchFamily="34" charset="0"/>
                      </a:endParaRPr>
                    </a:p>
                  </a:txBody>
                  <a:tcPr marL="68580" marR="68580"/>
                </a:tc>
                <a:tc>
                  <a:txBody>
                    <a:bodyPr/>
                    <a:lstStyle/>
                    <a:p>
                      <a:pPr marL="0" indent="0">
                        <a:buFont typeface="Arial" panose="020B0604020202020204" pitchFamily="34" charset="0"/>
                        <a:buNone/>
                      </a:pPr>
                      <a:r>
                        <a:rPr lang="es-PE" sz="1800" dirty="0">
                          <a:latin typeface="Arial" pitchFamily="34" charset="0"/>
                          <a:cs typeface="Arial" pitchFamily="34" charset="0"/>
                        </a:rPr>
                        <a:t>• Aumento de la burocracia </a:t>
                      </a:r>
                    </a:p>
                    <a:p>
                      <a:r>
                        <a:rPr lang="es-PE" sz="1800" dirty="0">
                          <a:latin typeface="Arial" pitchFamily="34" charset="0"/>
                          <a:cs typeface="Arial" pitchFamily="34" charset="0"/>
                        </a:rPr>
                        <a:t>• Exceso del costo de producción</a:t>
                      </a:r>
                    </a:p>
                    <a:p>
                      <a:r>
                        <a:rPr lang="es-PE" sz="1800" dirty="0">
                          <a:latin typeface="Arial" pitchFamily="34" charset="0"/>
                          <a:cs typeface="Arial" pitchFamily="34" charset="0"/>
                        </a:rPr>
                        <a:t>• Complejidad innecesaria de los controles </a:t>
                      </a:r>
                    </a:p>
                    <a:p>
                      <a:r>
                        <a:rPr lang="es-PE" sz="1800" dirty="0">
                          <a:latin typeface="Arial" pitchFamily="34" charset="0"/>
                          <a:cs typeface="Arial" pitchFamily="34" charset="0"/>
                        </a:rPr>
                        <a:t>• Incremento del tiempo de ciclo</a:t>
                      </a:r>
                    </a:p>
                    <a:p>
                      <a:r>
                        <a:rPr lang="es-PE" sz="1800" dirty="0">
                          <a:latin typeface="Arial" pitchFamily="34" charset="0"/>
                          <a:cs typeface="Arial" pitchFamily="34" charset="0"/>
                        </a:rPr>
                        <a:t>• Actividades que no agregan </a:t>
                      </a:r>
                      <a:r>
                        <a:rPr lang="es-PE" sz="1800" dirty="0" smtClean="0">
                          <a:latin typeface="Arial" pitchFamily="34" charset="0"/>
                          <a:cs typeface="Arial" pitchFamily="34" charset="0"/>
                        </a:rPr>
                        <a:t>valor</a:t>
                      </a:r>
                      <a:endParaRPr lang="es-PE" sz="1800" dirty="0">
                        <a:latin typeface="Arial" pitchFamily="34" charset="0"/>
                        <a:cs typeface="Arial" pitchFamily="34" charset="0"/>
                      </a:endParaRPr>
                    </a:p>
                  </a:txBody>
                  <a:tcPr marL="68580" marR="68580"/>
                </a:tc>
                <a:extLst>
                  <a:ext uri="{0D108BD9-81ED-4DB2-BD59-A6C34878D82A}">
                    <a16:rowId xmlns="" xmlns:a16="http://schemas.microsoft.com/office/drawing/2014/main" val="10002"/>
                  </a:ext>
                </a:extLst>
              </a:tr>
            </a:tbl>
          </a:graphicData>
        </a:graphic>
      </p:graphicFrame>
      <p:sp>
        <p:nvSpPr>
          <p:cNvPr id="5" name="Esquina doblada 4"/>
          <p:cNvSpPr/>
          <p:nvPr/>
        </p:nvSpPr>
        <p:spPr>
          <a:xfrm>
            <a:off x="1194153" y="5311130"/>
            <a:ext cx="3537285" cy="838032"/>
          </a:xfrm>
          <a:prstGeom prst="foldedCorne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bg1"/>
                </a:solidFill>
                <a:latin typeface="Arial" pitchFamily="34" charset="0"/>
                <a:cs typeface="Arial" pitchFamily="34" charset="0"/>
              </a:rPr>
              <a:t>• Balanza desbalanceada hacia el lado de la gestión </a:t>
            </a:r>
          </a:p>
          <a:p>
            <a:r>
              <a:rPr lang="es-PE" sz="1400" dirty="0">
                <a:solidFill>
                  <a:schemeClr val="bg1"/>
                </a:solidFill>
                <a:latin typeface="Arial" pitchFamily="34" charset="0"/>
                <a:cs typeface="Arial" pitchFamily="34" charset="0"/>
              </a:rPr>
              <a:t>• Más probable en el sector privado </a:t>
            </a:r>
          </a:p>
        </p:txBody>
      </p:sp>
      <p:sp>
        <p:nvSpPr>
          <p:cNvPr id="6" name="Esquina doblada 5"/>
          <p:cNvSpPr/>
          <p:nvPr/>
        </p:nvSpPr>
        <p:spPr>
          <a:xfrm>
            <a:off x="4731438" y="5311130"/>
            <a:ext cx="3537285" cy="838032"/>
          </a:xfrm>
          <a:prstGeom prst="foldedCorne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bg1"/>
                </a:solidFill>
                <a:latin typeface="Arial" pitchFamily="34" charset="0"/>
                <a:cs typeface="Arial" pitchFamily="34" charset="0"/>
              </a:rPr>
              <a:t>• Balanza desbalanceada hacia el lado del control </a:t>
            </a:r>
          </a:p>
          <a:p>
            <a:r>
              <a:rPr lang="es-PE" sz="1400" dirty="0">
                <a:solidFill>
                  <a:schemeClr val="bg1"/>
                </a:solidFill>
                <a:latin typeface="Arial" pitchFamily="34" charset="0"/>
                <a:cs typeface="Arial" pitchFamily="34" charset="0"/>
              </a:rPr>
              <a:t>• Más probable en el sector público </a:t>
            </a:r>
          </a:p>
        </p:txBody>
      </p:sp>
      <p:sp>
        <p:nvSpPr>
          <p:cNvPr id="9" name="CuadroTexto 8"/>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24</a:t>
            </a:r>
            <a:endParaRPr lang="es-PE" dirty="0">
              <a:solidFill>
                <a:srgbClr val="264CA2"/>
              </a:solidFill>
            </a:endParaRPr>
          </a:p>
        </p:txBody>
      </p:sp>
      <p:sp>
        <p:nvSpPr>
          <p:cNvPr id="8" name="Título 1"/>
          <p:cNvSpPr>
            <a:spLocks noGrp="1"/>
          </p:cNvSpPr>
          <p:nvPr>
            <p:ph type="title" idx="4294967295"/>
          </p:nvPr>
        </p:nvSpPr>
        <p:spPr>
          <a:xfrm>
            <a:off x="2356687" y="111213"/>
            <a:ext cx="5692159" cy="665023"/>
          </a:xfrm>
          <a:prstGeom prst="rect">
            <a:avLst/>
          </a:prstGeom>
        </p:spPr>
        <p:txBody>
          <a:bodyPr>
            <a:normAutofit/>
          </a:bodyPr>
          <a:lstStyle/>
          <a:p>
            <a:r>
              <a:rPr lang="es-PE" sz="2800" dirty="0">
                <a:solidFill>
                  <a:schemeClr val="bg1"/>
                </a:solidFill>
                <a:latin typeface="Arial" pitchFamily="34" charset="0"/>
                <a:cs typeface="Arial" pitchFamily="34" charset="0"/>
              </a:rPr>
              <a:t>Relación entre Gestión y Control</a:t>
            </a:r>
          </a:p>
        </p:txBody>
      </p:sp>
    </p:spTree>
    <p:extLst>
      <p:ext uri="{BB962C8B-B14F-4D97-AF65-F5344CB8AC3E}">
        <p14:creationId xmlns:p14="http://schemas.microsoft.com/office/powerpoint/2010/main" val="1609912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2364" y="1239802"/>
            <a:ext cx="7539904" cy="5096790"/>
          </a:xfrm>
          <a:prstGeom prst="rect">
            <a:avLst/>
          </a:prstGeom>
        </p:spPr>
      </p:pic>
      <p:pic>
        <p:nvPicPr>
          <p:cNvPr id="4" name="Imagen 3"/>
          <p:cNvPicPr>
            <a:picLocks noChangeAspect="1"/>
          </p:cNvPicPr>
          <p:nvPr/>
        </p:nvPicPr>
        <p:blipFill>
          <a:blip r:embed="rId3" cstate="print"/>
          <a:stretch>
            <a:fillRect/>
          </a:stretch>
        </p:blipFill>
        <p:spPr>
          <a:xfrm>
            <a:off x="2600864" y="1155476"/>
            <a:ext cx="2419454" cy="2321853"/>
          </a:xfrm>
          <a:prstGeom prst="rect">
            <a:avLst/>
          </a:prstGeom>
        </p:spPr>
      </p:pic>
      <p:sp>
        <p:nvSpPr>
          <p:cNvPr id="5" name="Esquina doblada 4"/>
          <p:cNvSpPr/>
          <p:nvPr/>
        </p:nvSpPr>
        <p:spPr>
          <a:xfrm>
            <a:off x="100942" y="3735895"/>
            <a:ext cx="2197653" cy="613612"/>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smtClean="0">
                <a:solidFill>
                  <a:schemeClr val="tx1"/>
                </a:solidFill>
                <a:latin typeface="Arial" pitchFamily="34" charset="0"/>
                <a:cs typeface="Arial" pitchFamily="34" charset="0"/>
              </a:rPr>
              <a:t>Procedimientos </a:t>
            </a:r>
            <a:r>
              <a:rPr lang="es-PE" sz="1600" dirty="0">
                <a:solidFill>
                  <a:schemeClr val="tx1"/>
                </a:solidFill>
                <a:latin typeface="Arial" pitchFamily="34" charset="0"/>
                <a:cs typeface="Arial" pitchFamily="34" charset="0"/>
              </a:rPr>
              <a:t>innecesarios </a:t>
            </a:r>
          </a:p>
        </p:txBody>
      </p:sp>
      <p:sp>
        <p:nvSpPr>
          <p:cNvPr id="6" name="Esquina doblada 5"/>
          <p:cNvSpPr/>
          <p:nvPr/>
        </p:nvSpPr>
        <p:spPr>
          <a:xfrm>
            <a:off x="5631029" y="832695"/>
            <a:ext cx="2787604" cy="577517"/>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a:solidFill>
                  <a:schemeClr val="tx1"/>
                </a:solidFill>
                <a:latin typeface="Arial" pitchFamily="34" charset="0"/>
                <a:cs typeface="Arial" pitchFamily="34" charset="0"/>
              </a:rPr>
              <a:t> </a:t>
            </a:r>
            <a:r>
              <a:rPr lang="es-PE" sz="1600" dirty="0" smtClean="0">
                <a:solidFill>
                  <a:schemeClr val="tx1"/>
                </a:solidFill>
                <a:latin typeface="Arial" pitchFamily="34" charset="0"/>
                <a:cs typeface="Arial" pitchFamily="34" charset="0"/>
              </a:rPr>
              <a:t>Controles </a:t>
            </a:r>
            <a:r>
              <a:rPr lang="es-PE" sz="1600" dirty="0">
                <a:solidFill>
                  <a:schemeClr val="tx1"/>
                </a:solidFill>
                <a:latin typeface="Arial" pitchFamily="34" charset="0"/>
                <a:cs typeface="Arial" pitchFamily="34" charset="0"/>
              </a:rPr>
              <a:t>innecesarios</a:t>
            </a:r>
          </a:p>
        </p:txBody>
      </p:sp>
      <p:sp>
        <p:nvSpPr>
          <p:cNvPr id="7" name="Esquina doblada 6"/>
          <p:cNvSpPr/>
          <p:nvPr/>
        </p:nvSpPr>
        <p:spPr>
          <a:xfrm>
            <a:off x="820336" y="1998362"/>
            <a:ext cx="1609300" cy="577517"/>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smtClean="0">
                <a:solidFill>
                  <a:schemeClr val="tx1"/>
                </a:solidFill>
                <a:latin typeface="Arial" pitchFamily="34" charset="0"/>
                <a:cs typeface="Arial" pitchFamily="34" charset="0"/>
              </a:rPr>
              <a:t>Cargos </a:t>
            </a:r>
            <a:r>
              <a:rPr lang="es-PE" sz="1600" dirty="0">
                <a:solidFill>
                  <a:schemeClr val="tx1"/>
                </a:solidFill>
                <a:latin typeface="Arial" pitchFamily="34" charset="0"/>
                <a:cs typeface="Arial" pitchFamily="34" charset="0"/>
              </a:rPr>
              <a:t>innecesarios</a:t>
            </a:r>
          </a:p>
        </p:txBody>
      </p:sp>
      <p:sp>
        <p:nvSpPr>
          <p:cNvPr id="9" name="CuadroTexto 8"/>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25</a:t>
            </a:r>
            <a:endParaRPr lang="es-PE" dirty="0">
              <a:solidFill>
                <a:srgbClr val="264CA2"/>
              </a:solidFill>
            </a:endParaRPr>
          </a:p>
        </p:txBody>
      </p:sp>
      <p:sp>
        <p:nvSpPr>
          <p:cNvPr id="11" name="Título 1"/>
          <p:cNvSpPr>
            <a:spLocks noGrp="1"/>
          </p:cNvSpPr>
          <p:nvPr>
            <p:ph type="title" idx="4294967295"/>
          </p:nvPr>
        </p:nvSpPr>
        <p:spPr>
          <a:xfrm>
            <a:off x="2356687" y="111213"/>
            <a:ext cx="5692159" cy="665023"/>
          </a:xfrm>
          <a:prstGeom prst="rect">
            <a:avLst/>
          </a:prstGeom>
        </p:spPr>
        <p:txBody>
          <a:bodyPr>
            <a:normAutofit/>
          </a:bodyPr>
          <a:lstStyle/>
          <a:p>
            <a:r>
              <a:rPr lang="es-PE" sz="2800" dirty="0">
                <a:solidFill>
                  <a:schemeClr val="bg1"/>
                </a:solidFill>
                <a:latin typeface="Arial" pitchFamily="34" charset="0"/>
                <a:cs typeface="Arial" pitchFamily="34" charset="0"/>
              </a:rPr>
              <a:t>Relación entre Gestión y Control</a:t>
            </a:r>
          </a:p>
        </p:txBody>
      </p:sp>
    </p:spTree>
    <p:extLst>
      <p:ext uri="{BB962C8B-B14F-4D97-AF65-F5344CB8AC3E}">
        <p14:creationId xmlns:p14="http://schemas.microsoft.com/office/powerpoint/2010/main" val="15312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67387" y="859878"/>
            <a:ext cx="1743585" cy="134461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La Gerencia: Corrige errores y/o reitera y replica aciertos </a:t>
            </a:r>
          </a:p>
        </p:txBody>
      </p:sp>
      <p:sp>
        <p:nvSpPr>
          <p:cNvPr id="5" name="Rectángulo redondeado 4"/>
          <p:cNvSpPr/>
          <p:nvPr/>
        </p:nvSpPr>
        <p:spPr>
          <a:xfrm>
            <a:off x="7024831" y="1110109"/>
            <a:ext cx="1755780" cy="134461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La Gerencia: Planifica la gestión y el control de la organización </a:t>
            </a:r>
          </a:p>
        </p:txBody>
      </p:sp>
      <p:sp>
        <p:nvSpPr>
          <p:cNvPr id="6" name="Rectángulo redondeado 5"/>
          <p:cNvSpPr/>
          <p:nvPr/>
        </p:nvSpPr>
        <p:spPr>
          <a:xfrm>
            <a:off x="7024831" y="4436772"/>
            <a:ext cx="1755780" cy="14063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La Gerencia: Ejecuta la gestión y el control de la organización </a:t>
            </a:r>
          </a:p>
        </p:txBody>
      </p:sp>
      <p:sp>
        <p:nvSpPr>
          <p:cNvPr id="7" name="Rectángulo redondeado 6"/>
          <p:cNvSpPr/>
          <p:nvPr/>
        </p:nvSpPr>
        <p:spPr>
          <a:xfrm>
            <a:off x="841392" y="4436772"/>
            <a:ext cx="2319088" cy="233813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dirty="0">
                <a:solidFill>
                  <a:schemeClr val="tx1"/>
                </a:solidFill>
                <a:latin typeface="Arial" pitchFamily="34" charset="0"/>
                <a:cs typeface="Arial" pitchFamily="34" charset="0"/>
              </a:rPr>
              <a:t>La Gerencia: Evaluación de la gestión y el control; permanente, por parte de quien hace el proceso, con menor independencia y objetividad (</a:t>
            </a:r>
            <a:r>
              <a:rPr lang="es-PE" sz="1100" dirty="0" err="1">
                <a:solidFill>
                  <a:schemeClr val="tx1"/>
                </a:solidFill>
                <a:latin typeface="Arial" pitchFamily="34" charset="0"/>
                <a:cs typeface="Arial" pitchFamily="34" charset="0"/>
              </a:rPr>
              <a:t>Self</a:t>
            </a:r>
            <a:r>
              <a:rPr lang="es-PE" sz="1100" dirty="0">
                <a:solidFill>
                  <a:schemeClr val="tx1"/>
                </a:solidFill>
                <a:latin typeface="Arial" pitchFamily="34" charset="0"/>
                <a:cs typeface="Arial" pitchFamily="34" charset="0"/>
              </a:rPr>
              <a:t> </a:t>
            </a:r>
            <a:r>
              <a:rPr lang="es-PE" sz="1100" dirty="0" err="1">
                <a:solidFill>
                  <a:schemeClr val="tx1"/>
                </a:solidFill>
                <a:latin typeface="Arial" pitchFamily="34" charset="0"/>
                <a:cs typeface="Arial" pitchFamily="34" charset="0"/>
              </a:rPr>
              <a:t>Assessment</a:t>
            </a:r>
            <a:r>
              <a:rPr lang="es-PE" sz="1100" dirty="0" smtClean="0">
                <a:solidFill>
                  <a:schemeClr val="tx1"/>
                </a:solidFill>
                <a:latin typeface="Arial" pitchFamily="34" charset="0"/>
                <a:cs typeface="Arial" pitchFamily="34" charset="0"/>
              </a:rPr>
              <a:t>)</a:t>
            </a:r>
          </a:p>
          <a:p>
            <a:r>
              <a:rPr lang="es-PE" sz="1100" dirty="0" smtClean="0">
                <a:solidFill>
                  <a:schemeClr val="tx1"/>
                </a:solidFill>
                <a:latin typeface="Arial" pitchFamily="34" charset="0"/>
                <a:cs typeface="Arial" pitchFamily="34" charset="0"/>
              </a:rPr>
              <a:t> </a:t>
            </a:r>
            <a:endParaRPr lang="es-PE" sz="1100" dirty="0">
              <a:solidFill>
                <a:schemeClr val="tx1"/>
              </a:solidFill>
              <a:latin typeface="Arial" pitchFamily="34" charset="0"/>
              <a:cs typeface="Arial" pitchFamily="34" charset="0"/>
            </a:endParaRPr>
          </a:p>
          <a:p>
            <a:r>
              <a:rPr lang="es-PE" sz="1100" dirty="0">
                <a:solidFill>
                  <a:schemeClr val="tx1"/>
                </a:solidFill>
                <a:latin typeface="Arial" pitchFamily="34" charset="0"/>
                <a:cs typeface="Arial" pitchFamily="34" charset="0"/>
              </a:rPr>
              <a:t>Auditoría: Evaluación de la gestión y el control; periódica, por parte de quien conoce el proceso, con mayor independencia y objetividad. </a:t>
            </a:r>
          </a:p>
        </p:txBody>
      </p:sp>
      <p:sp>
        <p:nvSpPr>
          <p:cNvPr id="9" name="Esquina doblada 8"/>
          <p:cNvSpPr/>
          <p:nvPr/>
        </p:nvSpPr>
        <p:spPr>
          <a:xfrm>
            <a:off x="467387" y="2315998"/>
            <a:ext cx="1743584" cy="1967061"/>
          </a:xfrm>
          <a:prstGeom prst="foldedCorne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s-PE" sz="1200" dirty="0" smtClean="0">
              <a:solidFill>
                <a:schemeClr val="tx1"/>
              </a:solidFill>
              <a:latin typeface="Arial" pitchFamily="34" charset="0"/>
              <a:cs typeface="Arial" pitchFamily="34" charset="0"/>
            </a:endParaRPr>
          </a:p>
          <a:p>
            <a:pPr marL="171450" indent="-171450">
              <a:buFont typeface="Arial" panose="020B0604020202020204" pitchFamily="34" charset="0"/>
              <a:buChar char="•"/>
            </a:pPr>
            <a:r>
              <a:rPr lang="es-PE" sz="1200" dirty="0" smtClean="0">
                <a:solidFill>
                  <a:schemeClr val="tx1"/>
                </a:solidFill>
                <a:latin typeface="Arial" pitchFamily="34" charset="0"/>
                <a:cs typeface="Arial" pitchFamily="34" charset="0"/>
              </a:rPr>
              <a:t>Algunas </a:t>
            </a:r>
            <a:r>
              <a:rPr lang="es-PE" sz="1200" dirty="0">
                <a:solidFill>
                  <a:schemeClr val="tx1"/>
                </a:solidFill>
                <a:latin typeface="Arial" pitchFamily="34" charset="0"/>
                <a:cs typeface="Arial" pitchFamily="34" charset="0"/>
              </a:rPr>
              <a:t>organizaciones (en el sector privado y en el sector público) verifican “errores” para “corregirlos”, perdiéndose la mitad del potencial de la “verificación” </a:t>
            </a:r>
          </a:p>
        </p:txBody>
      </p:sp>
      <p:pic>
        <p:nvPicPr>
          <p:cNvPr id="10" name="Imagen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2833" y="1049570"/>
            <a:ext cx="4686435" cy="4641214"/>
          </a:xfrm>
          <a:prstGeom prst="rect">
            <a:avLst/>
          </a:prstGeom>
        </p:spPr>
      </p:pic>
      <p:sp>
        <p:nvSpPr>
          <p:cNvPr id="11" name="CuadroTexto 10"/>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26</a:t>
            </a:r>
            <a:endParaRPr lang="es-PE" dirty="0">
              <a:solidFill>
                <a:srgbClr val="264CA2"/>
              </a:solidFill>
            </a:endParaRPr>
          </a:p>
        </p:txBody>
      </p:sp>
      <p:sp>
        <p:nvSpPr>
          <p:cNvPr id="12" name="Título 1"/>
          <p:cNvSpPr txBox="1">
            <a:spLocks/>
          </p:cNvSpPr>
          <p:nvPr/>
        </p:nvSpPr>
        <p:spPr>
          <a:xfrm>
            <a:off x="2356687" y="111213"/>
            <a:ext cx="5692159" cy="6650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2800" smtClean="0">
                <a:solidFill>
                  <a:schemeClr val="bg1"/>
                </a:solidFill>
                <a:latin typeface="Arial" pitchFamily="34" charset="0"/>
                <a:cs typeface="Arial" pitchFamily="34" charset="0"/>
              </a:rPr>
              <a:t>Relación entre Gestión y Control</a:t>
            </a:r>
            <a:endParaRPr lang="es-PE"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20259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CuadroTexto"/>
          <p:cNvSpPr txBox="1">
            <a:spLocks noChangeArrowheads="1"/>
          </p:cNvSpPr>
          <p:nvPr/>
        </p:nvSpPr>
        <p:spPr bwMode="auto">
          <a:xfrm>
            <a:off x="1497557" y="93727"/>
            <a:ext cx="7646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PE" sz="2400" b="1" dirty="0" smtClean="0">
                <a:solidFill>
                  <a:schemeClr val="bg1"/>
                </a:solidFill>
                <a:latin typeface="Arial" panose="020B0604020202020204" pitchFamily="34" charset="0"/>
                <a:cs typeface="Arial" panose="020B0604020202020204" pitchFamily="34" charset="0"/>
              </a:rPr>
              <a:t>Marco para la implementación del SCI</a:t>
            </a:r>
            <a:endParaRPr lang="es-PE" sz="2400" b="1" dirty="0">
              <a:solidFill>
                <a:schemeClr val="bg1"/>
              </a:solidFill>
              <a:latin typeface="Arial" panose="020B0604020202020204" pitchFamily="34" charset="0"/>
              <a:cs typeface="Arial" panose="020B0604020202020204" pitchFamily="34" charset="0"/>
            </a:endParaRPr>
          </a:p>
        </p:txBody>
      </p:sp>
      <p:sp>
        <p:nvSpPr>
          <p:cNvPr id="3" name="2 Rectángulo"/>
          <p:cNvSpPr/>
          <p:nvPr/>
        </p:nvSpPr>
        <p:spPr>
          <a:xfrm>
            <a:off x="0" y="3833091"/>
            <a:ext cx="1062181" cy="3024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CuadroTexto 1"/>
          <p:cNvSpPr txBox="1"/>
          <p:nvPr/>
        </p:nvSpPr>
        <p:spPr>
          <a:xfrm>
            <a:off x="282388" y="1425388"/>
            <a:ext cx="8404412" cy="4801314"/>
          </a:xfrm>
          <a:prstGeom prst="rect">
            <a:avLst/>
          </a:prstGeom>
          <a:noFill/>
        </p:spPr>
        <p:txBody>
          <a:bodyPr wrap="square" rtlCol="0">
            <a:spAutoFit/>
          </a:bodyPr>
          <a:lstStyle/>
          <a:p>
            <a:pPr algn="just"/>
            <a:r>
              <a:rPr lang="es-PE" dirty="0" smtClean="0">
                <a:latin typeface="Arial" panose="020B0604020202020204" pitchFamily="34" charset="0"/>
                <a:cs typeface="Arial" panose="020B0604020202020204" pitchFamily="34" charset="0"/>
              </a:rPr>
              <a:t>En 2015 </a:t>
            </a:r>
            <a:r>
              <a:rPr lang="es-PE" b="1" dirty="0" smtClean="0">
                <a:latin typeface="Arial" panose="020B0604020202020204" pitchFamily="34" charset="0"/>
                <a:cs typeface="Arial" panose="020B0604020202020204" pitchFamily="34" charset="0"/>
              </a:rPr>
              <a:t>Corporación FONAFE </a:t>
            </a:r>
            <a:r>
              <a:rPr lang="es-PE" dirty="0" smtClean="0">
                <a:latin typeface="Arial" panose="020B0604020202020204" pitchFamily="34" charset="0"/>
                <a:cs typeface="Arial" panose="020B0604020202020204" pitchFamily="34" charset="0"/>
              </a:rPr>
              <a:t>publicó las directivas y normas que rigen el accionar del Sistema de Control Interno para las empresas bajo su administración, adoptando el Marco COSO 2013.  Ello resalta aspectos como:</a:t>
            </a:r>
          </a:p>
          <a:p>
            <a:pPr algn="just"/>
            <a:endParaRPr lang="es-PE"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PE" dirty="0" smtClean="0">
                <a:latin typeface="Arial" panose="020B0604020202020204" pitchFamily="34" charset="0"/>
                <a:cs typeface="Arial" panose="020B0604020202020204" pitchFamily="34" charset="0"/>
              </a:rPr>
              <a:t>Diagnóstico de su situación actual a través del uso de herramientas específicas</a:t>
            </a:r>
          </a:p>
          <a:p>
            <a:pPr marL="285750" indent="-285750" algn="just">
              <a:buFont typeface="Arial" panose="020B0604020202020204" pitchFamily="34" charset="0"/>
              <a:buChar char="•"/>
            </a:pPr>
            <a:r>
              <a:rPr lang="es-PE" dirty="0" smtClean="0">
                <a:latin typeface="Arial" panose="020B0604020202020204" pitchFamily="34" charset="0"/>
                <a:cs typeface="Arial" panose="020B0604020202020204" pitchFamily="34" charset="0"/>
              </a:rPr>
              <a:t>Implementación a través de un esquema de gobierno y  adecuación a un enfoque basado en riesgos </a:t>
            </a:r>
          </a:p>
          <a:p>
            <a:pPr marL="285750" indent="-285750" algn="just">
              <a:buFont typeface="Arial" panose="020B0604020202020204" pitchFamily="34" charset="0"/>
              <a:buChar char="•"/>
            </a:pPr>
            <a:r>
              <a:rPr lang="es-PE" dirty="0" smtClean="0">
                <a:latin typeface="Arial" panose="020B0604020202020204" pitchFamily="34" charset="0"/>
                <a:cs typeface="Arial" panose="020B0604020202020204" pitchFamily="34" charset="0"/>
              </a:rPr>
              <a:t>Desarrollo de programas de concientización y capacitación</a:t>
            </a:r>
          </a:p>
          <a:p>
            <a:pPr algn="just"/>
            <a:endParaRPr lang="es-PE" dirty="0">
              <a:latin typeface="Arial" panose="020B0604020202020204" pitchFamily="34" charset="0"/>
              <a:cs typeface="Arial" panose="020B0604020202020204" pitchFamily="34" charset="0"/>
            </a:endParaRPr>
          </a:p>
          <a:p>
            <a:pPr algn="just"/>
            <a:r>
              <a:rPr lang="es-PE" dirty="0" smtClean="0">
                <a:latin typeface="Arial" panose="020B0604020202020204" pitchFamily="34" charset="0"/>
                <a:cs typeface="Arial" panose="020B0604020202020204" pitchFamily="34" charset="0"/>
              </a:rPr>
              <a:t>Por otro lado, la </a:t>
            </a:r>
            <a:r>
              <a:rPr lang="es-PE" b="1" dirty="0" smtClean="0">
                <a:latin typeface="Arial" panose="020B0604020202020204" pitchFamily="34" charset="0"/>
                <a:cs typeface="Arial" panose="020B0604020202020204" pitchFamily="34" charset="0"/>
              </a:rPr>
              <a:t>Contraloría General de la República </a:t>
            </a:r>
            <a:r>
              <a:rPr lang="es-PE" dirty="0" smtClean="0">
                <a:latin typeface="Arial" panose="020B0604020202020204" pitchFamily="34" charset="0"/>
                <a:cs typeface="Arial" panose="020B0604020202020204" pitchFamily="34" charset="0"/>
              </a:rPr>
              <a:t>publicó el presente 2016 una actualización de las Normas de Control Interno en entidades del Estado, basado en el Marco Metodológico antes referido.</a:t>
            </a:r>
          </a:p>
          <a:p>
            <a:pPr algn="just"/>
            <a:endParaRPr lang="es-PE" dirty="0">
              <a:latin typeface="Arial" panose="020B0604020202020204" pitchFamily="34" charset="0"/>
              <a:cs typeface="Arial" panose="020B0604020202020204" pitchFamily="34" charset="0"/>
            </a:endParaRPr>
          </a:p>
          <a:p>
            <a:pPr algn="just"/>
            <a:r>
              <a:rPr lang="es-PE" dirty="0" smtClean="0">
                <a:latin typeface="Arial" panose="020B0604020202020204" pitchFamily="34" charset="0"/>
                <a:cs typeface="Arial" panose="020B0604020202020204" pitchFamily="34" charset="0"/>
              </a:rPr>
              <a:t>Como conclusión </a:t>
            </a:r>
            <a:r>
              <a:rPr lang="es-PE" b="1" dirty="0" smtClean="0">
                <a:latin typeface="Arial" panose="020B0604020202020204" pitchFamily="34" charset="0"/>
                <a:cs typeface="Arial" panose="020B0604020202020204" pitchFamily="34" charset="0"/>
              </a:rPr>
              <a:t>ambas regulaciones son consistentes </a:t>
            </a:r>
            <a:r>
              <a:rPr lang="es-PE" dirty="0" smtClean="0">
                <a:latin typeface="Arial" panose="020B0604020202020204" pitchFamily="34" charset="0"/>
                <a:cs typeface="Arial" panose="020B0604020202020204" pitchFamily="34" charset="0"/>
              </a:rPr>
              <a:t>y la presente actividad tiene por propósito resaltar los aspectos que deben tenerse en cuenta para su adecuada implementación.</a:t>
            </a:r>
          </a:p>
        </p:txBody>
      </p:sp>
    </p:spTree>
    <p:extLst>
      <p:ext uri="{BB962C8B-B14F-4D97-AF65-F5344CB8AC3E}">
        <p14:creationId xmlns:p14="http://schemas.microsoft.com/office/powerpoint/2010/main" val="311728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ágono 3"/>
          <p:cNvSpPr/>
          <p:nvPr/>
        </p:nvSpPr>
        <p:spPr>
          <a:xfrm>
            <a:off x="749993" y="1677803"/>
            <a:ext cx="2344991" cy="1661984"/>
          </a:xfrm>
          <a:prstGeom prst="hexagon">
            <a:avLst>
              <a:gd name="adj" fmla="val 39204"/>
              <a:gd name="vf" fmla="val 1154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bg1"/>
                </a:solidFill>
                <a:latin typeface="Arial" pitchFamily="34" charset="0"/>
                <a:cs typeface="Arial" pitchFamily="34" charset="0"/>
              </a:rPr>
              <a:t>Gestión</a:t>
            </a:r>
            <a:r>
              <a:rPr lang="es-PE" dirty="0">
                <a:solidFill>
                  <a:schemeClr val="bg1"/>
                </a:solidFill>
                <a:latin typeface="Arial" pitchFamily="34" charset="0"/>
                <a:cs typeface="Arial" pitchFamily="34" charset="0"/>
              </a:rPr>
              <a:t> </a:t>
            </a:r>
          </a:p>
          <a:p>
            <a:pPr algn="ctr"/>
            <a:r>
              <a:rPr lang="es-PE" sz="1600" dirty="0">
                <a:solidFill>
                  <a:schemeClr val="bg1"/>
                </a:solidFill>
                <a:latin typeface="Arial" pitchFamily="34" charset="0"/>
                <a:cs typeface="Arial" pitchFamily="34" charset="0"/>
              </a:rPr>
              <a:t>Eficiencia &amp; Efectividad </a:t>
            </a: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5499" y="1250986"/>
            <a:ext cx="1745205" cy="2178017"/>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4291" y="2212097"/>
            <a:ext cx="470693" cy="574955"/>
          </a:xfrm>
          <a:prstGeom prst="rect">
            <a:avLst/>
          </a:prstGeom>
        </p:spPr>
      </p:pic>
      <p:sp>
        <p:nvSpPr>
          <p:cNvPr id="7" name="Hexágono 6"/>
          <p:cNvSpPr/>
          <p:nvPr/>
        </p:nvSpPr>
        <p:spPr>
          <a:xfrm>
            <a:off x="5502311" y="1677802"/>
            <a:ext cx="2325269" cy="1751197"/>
          </a:xfrm>
          <a:prstGeom prst="hexagon">
            <a:avLst>
              <a:gd name="adj" fmla="val 39204"/>
              <a:gd name="vf" fmla="val 1154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bg1"/>
                </a:solidFill>
                <a:latin typeface="Arial" pitchFamily="34" charset="0"/>
                <a:cs typeface="Arial" pitchFamily="34" charset="0"/>
              </a:rPr>
              <a:t>Control </a:t>
            </a:r>
            <a:endParaRPr lang="es-PE" sz="2000" dirty="0">
              <a:solidFill>
                <a:schemeClr val="bg1"/>
              </a:solidFill>
              <a:latin typeface="Arial" pitchFamily="34" charset="0"/>
              <a:cs typeface="Arial" pitchFamily="34" charset="0"/>
            </a:endParaRPr>
          </a:p>
          <a:p>
            <a:pPr algn="ctr"/>
            <a:r>
              <a:rPr lang="es-PE" dirty="0">
                <a:solidFill>
                  <a:schemeClr val="bg1"/>
                </a:solidFill>
                <a:latin typeface="Arial" pitchFamily="34" charset="0"/>
                <a:cs typeface="Arial" pitchFamily="34" charset="0"/>
              </a:rPr>
              <a:t>Riesgo &amp; Control </a:t>
            </a:r>
          </a:p>
        </p:txBody>
      </p:sp>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2852" y="2226860"/>
            <a:ext cx="458608" cy="560193"/>
          </a:xfrm>
          <a:prstGeom prst="rect">
            <a:avLst/>
          </a:prstGeom>
        </p:spPr>
      </p:pic>
      <p:sp>
        <p:nvSpPr>
          <p:cNvPr id="9" name="Esquina doblada 8"/>
          <p:cNvSpPr/>
          <p:nvPr/>
        </p:nvSpPr>
        <p:spPr>
          <a:xfrm>
            <a:off x="2234781" y="5038455"/>
            <a:ext cx="4474630" cy="1078140"/>
          </a:xfrm>
          <a:prstGeom prst="foldedCorne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smtClean="0">
                <a:solidFill>
                  <a:schemeClr val="tx1"/>
                </a:solidFill>
                <a:latin typeface="Arial" pitchFamily="34" charset="0"/>
                <a:cs typeface="Arial" pitchFamily="34" charset="0"/>
              </a:rPr>
              <a:t>GESTION </a:t>
            </a:r>
            <a:r>
              <a:rPr lang="es-PE" sz="3200" dirty="0">
                <a:solidFill>
                  <a:schemeClr val="tx1"/>
                </a:solidFill>
                <a:latin typeface="Arial" pitchFamily="34" charset="0"/>
                <a:cs typeface="Arial" pitchFamily="34" charset="0"/>
              </a:rPr>
              <a:t>DE RIESGOS</a:t>
            </a:r>
          </a:p>
        </p:txBody>
      </p:sp>
      <p:sp>
        <p:nvSpPr>
          <p:cNvPr id="10" name="Título 1"/>
          <p:cNvSpPr>
            <a:spLocks noGrp="1"/>
          </p:cNvSpPr>
          <p:nvPr>
            <p:ph type="title"/>
          </p:nvPr>
        </p:nvSpPr>
        <p:spPr>
          <a:xfrm>
            <a:off x="1232586" y="-7997"/>
            <a:ext cx="7886700" cy="1325563"/>
          </a:xfrm>
        </p:spPr>
        <p:txBody>
          <a:bodyPr>
            <a:normAutofit/>
          </a:bodyPr>
          <a:lstStyle/>
          <a:p>
            <a:pPr algn="ctr"/>
            <a:r>
              <a:rPr lang="es-PE" sz="2400" dirty="0">
                <a:solidFill>
                  <a:schemeClr val="bg1"/>
                </a:solidFill>
                <a:latin typeface="Arial" pitchFamily="34" charset="0"/>
                <a:cs typeface="Arial" pitchFamily="34" charset="0"/>
              </a:rPr>
              <a:t>¿Cuál sería la solución para una adecuada Relación entre Gestión y Control?</a:t>
            </a:r>
          </a:p>
        </p:txBody>
      </p:sp>
      <p:sp>
        <p:nvSpPr>
          <p:cNvPr id="2" name="Right Brace 1"/>
          <p:cNvSpPr/>
          <p:nvPr/>
        </p:nvSpPr>
        <p:spPr>
          <a:xfrm rot="5400000">
            <a:off x="3860942" y="878633"/>
            <a:ext cx="1135117" cy="6798158"/>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ln>
                <a:solidFill>
                  <a:schemeClr val="tx1"/>
                </a:solidFill>
              </a:ln>
            </a:endParaRPr>
          </a:p>
        </p:txBody>
      </p:sp>
      <p:sp>
        <p:nvSpPr>
          <p:cNvPr id="11" name="CuadroTexto 10"/>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27</a:t>
            </a:r>
            <a:endParaRPr lang="es-PE" dirty="0">
              <a:solidFill>
                <a:srgbClr val="264CA2"/>
              </a:solidFill>
            </a:endParaRPr>
          </a:p>
        </p:txBody>
      </p:sp>
    </p:spTree>
    <p:extLst>
      <p:ext uri="{BB962C8B-B14F-4D97-AF65-F5344CB8AC3E}">
        <p14:creationId xmlns:p14="http://schemas.microsoft.com/office/powerpoint/2010/main" val="7331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28</a:t>
            </a:r>
            <a:endParaRPr lang="es-PE" dirty="0">
              <a:solidFill>
                <a:srgbClr val="264CA2"/>
              </a:solidFill>
            </a:endParaRPr>
          </a:p>
        </p:txBody>
      </p:sp>
      <p:pic>
        <p:nvPicPr>
          <p:cNvPr id="2" name="Imagen 1"/>
          <p:cNvPicPr>
            <a:picLocks noChangeAspect="1"/>
          </p:cNvPicPr>
          <p:nvPr/>
        </p:nvPicPr>
        <p:blipFill>
          <a:blip r:embed="rId3"/>
          <a:stretch>
            <a:fillRect/>
          </a:stretch>
        </p:blipFill>
        <p:spPr>
          <a:xfrm>
            <a:off x="0" y="1564757"/>
            <a:ext cx="9144000" cy="4431323"/>
          </a:xfrm>
          <a:prstGeom prst="rect">
            <a:avLst/>
          </a:prstGeom>
        </p:spPr>
      </p:pic>
      <p:sp>
        <p:nvSpPr>
          <p:cNvPr id="2064" name="Text Box 16"/>
          <p:cNvSpPr txBox="1">
            <a:spLocks noChangeArrowheads="1"/>
          </p:cNvSpPr>
          <p:nvPr/>
        </p:nvSpPr>
        <p:spPr bwMode="auto">
          <a:xfrm>
            <a:off x="908024" y="1764127"/>
            <a:ext cx="7729538" cy="1754326"/>
          </a:xfrm>
          <a:prstGeom prst="rect">
            <a:avLst/>
          </a:prstGeom>
          <a:noFill/>
          <a:ln w="9525">
            <a:noFill/>
            <a:miter lim="800000"/>
            <a:headEnd/>
            <a:tailEnd/>
          </a:ln>
          <a:effectLst/>
        </p:spPr>
        <p:txBody>
          <a:bodyPr>
            <a:spAutoFit/>
          </a:bodyPr>
          <a:lstStyle/>
          <a:p>
            <a:pPr algn="ctr">
              <a:defRPr/>
            </a:pPr>
            <a:r>
              <a:rPr lang="es-MX" sz="5400" dirty="0">
                <a:solidFill>
                  <a:schemeClr val="bg1"/>
                </a:solidFill>
                <a:effectLst>
                  <a:outerShdw blurRad="38100" dist="38100" dir="2700000" algn="tl">
                    <a:srgbClr val="000000">
                      <a:alpha val="43137"/>
                    </a:srgbClr>
                  </a:outerShdw>
                </a:effectLst>
                <a:latin typeface="Arial" pitchFamily="34" charset="0"/>
                <a:cs typeface="Arial" pitchFamily="34" charset="0"/>
              </a:rPr>
              <a:t>El Control Interno bajo un </a:t>
            </a:r>
            <a:r>
              <a:rPr lang="es-MX" sz="5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Enfoque </a:t>
            </a:r>
            <a:r>
              <a:rPr lang="es-MX" sz="5400" dirty="0">
                <a:solidFill>
                  <a:schemeClr val="bg1"/>
                </a:solidFill>
                <a:effectLst>
                  <a:outerShdw blurRad="38100" dist="38100" dir="2700000" algn="tl">
                    <a:srgbClr val="000000">
                      <a:alpha val="43137"/>
                    </a:srgbClr>
                  </a:outerShdw>
                </a:effectLst>
                <a:latin typeface="Arial" pitchFamily="34" charset="0"/>
                <a:cs typeface="Arial" pitchFamily="34" charset="0"/>
              </a:rPr>
              <a:t>de </a:t>
            </a:r>
            <a:r>
              <a:rPr lang="es-MX" sz="5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Riesgos</a:t>
            </a:r>
            <a:endParaRPr lang="es-ES" sz="5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489" y="830806"/>
            <a:ext cx="8835081" cy="4483735"/>
          </a:xfrm>
        </p:spPr>
        <p:txBody>
          <a:bodyPr>
            <a:noAutofit/>
          </a:bodyPr>
          <a:lstStyle/>
          <a:p>
            <a:pPr marL="0" indent="0">
              <a:buNone/>
            </a:pPr>
            <a:endParaRPr lang="es-PE" sz="2400" dirty="0">
              <a:latin typeface="Arial" pitchFamily="34" charset="0"/>
              <a:cs typeface="Arial" pitchFamily="34" charset="0"/>
            </a:endParaRPr>
          </a:p>
          <a:p>
            <a:pPr>
              <a:buFont typeface="Wingdings" pitchFamily="2" charset="2"/>
              <a:buChar char="ü"/>
            </a:pPr>
            <a:r>
              <a:rPr lang="es-PE" sz="2400" dirty="0" smtClean="0">
                <a:latin typeface="Arial" pitchFamily="34" charset="0"/>
                <a:cs typeface="Arial" pitchFamily="34" charset="0"/>
              </a:rPr>
              <a:t> Y </a:t>
            </a:r>
            <a:r>
              <a:rPr lang="es-PE" sz="2400" dirty="0">
                <a:latin typeface="Arial" pitchFamily="34" charset="0"/>
                <a:cs typeface="Arial" pitchFamily="34" charset="0"/>
              </a:rPr>
              <a:t>para que esta el área de riesgos, de seguridad de la </a:t>
            </a:r>
            <a:r>
              <a:rPr lang="es-PE" sz="2400" dirty="0" smtClean="0">
                <a:latin typeface="Arial" pitchFamily="34" charset="0"/>
                <a:cs typeface="Arial" pitchFamily="34" charset="0"/>
              </a:rPr>
              <a:t>información? </a:t>
            </a:r>
            <a:endParaRPr lang="es-PE" sz="2400" dirty="0">
              <a:latin typeface="Arial" pitchFamily="34" charset="0"/>
              <a:cs typeface="Arial" pitchFamily="34" charset="0"/>
            </a:endParaRPr>
          </a:p>
          <a:p>
            <a:pPr indent="215900" defTabSz="630238">
              <a:buFont typeface="Wingdings" pitchFamily="2" charset="2"/>
              <a:buChar char="ü"/>
            </a:pPr>
            <a:r>
              <a:rPr lang="es-PE" sz="2400" dirty="0">
                <a:latin typeface="Arial" pitchFamily="34" charset="0"/>
                <a:cs typeface="Arial" pitchFamily="34" charset="0"/>
              </a:rPr>
              <a:t>  </a:t>
            </a:r>
            <a:r>
              <a:rPr lang="es-PE" sz="2400" dirty="0" smtClean="0">
                <a:latin typeface="Arial" pitchFamily="34" charset="0"/>
                <a:cs typeface="Arial" pitchFamily="34" charset="0"/>
              </a:rPr>
              <a:t>Por </a:t>
            </a:r>
            <a:r>
              <a:rPr lang="es-PE" sz="2400" dirty="0">
                <a:latin typeface="Arial" pitchFamily="34" charset="0"/>
                <a:cs typeface="Arial" pitchFamily="34" charset="0"/>
              </a:rPr>
              <a:t>que </a:t>
            </a:r>
            <a:r>
              <a:rPr lang="es-PE" sz="2400" dirty="0" smtClean="0">
                <a:latin typeface="Arial" pitchFamily="34" charset="0"/>
                <a:cs typeface="Arial" pitchFamily="34" charset="0"/>
              </a:rPr>
              <a:t>Riesgos </a:t>
            </a:r>
            <a:r>
              <a:rPr lang="es-PE" sz="2400" dirty="0">
                <a:latin typeface="Arial" pitchFamily="34" charset="0"/>
                <a:cs typeface="Arial" pitchFamily="34" charset="0"/>
              </a:rPr>
              <a:t>no esta validando la operatividad de los </a:t>
            </a:r>
            <a:r>
              <a:rPr lang="es-PE" sz="2400" dirty="0" smtClean="0">
                <a:latin typeface="Arial" pitchFamily="34" charset="0"/>
                <a:cs typeface="Arial" pitchFamily="34" charset="0"/>
              </a:rPr>
              <a:t>controles? </a:t>
            </a:r>
            <a:endParaRPr lang="es-PE" sz="2400" dirty="0">
              <a:latin typeface="Arial" pitchFamily="34" charset="0"/>
              <a:cs typeface="Arial" pitchFamily="34" charset="0"/>
            </a:endParaRPr>
          </a:p>
          <a:p>
            <a:pPr marL="542925" indent="-98425">
              <a:buFont typeface="Wingdings" pitchFamily="2" charset="2"/>
              <a:buChar char="ü"/>
            </a:pPr>
            <a:r>
              <a:rPr lang="es-PE" sz="2400" dirty="0">
                <a:latin typeface="Arial" pitchFamily="34" charset="0"/>
                <a:cs typeface="Arial" pitchFamily="34" charset="0"/>
              </a:rPr>
              <a:t> </a:t>
            </a:r>
            <a:r>
              <a:rPr lang="es-PE" sz="2400" dirty="0" smtClean="0">
                <a:latin typeface="Arial" pitchFamily="34" charset="0"/>
                <a:cs typeface="Arial" pitchFamily="34" charset="0"/>
              </a:rPr>
              <a:t> El </a:t>
            </a:r>
            <a:r>
              <a:rPr lang="es-PE" sz="2400" dirty="0">
                <a:latin typeface="Arial" pitchFamily="34" charset="0"/>
                <a:cs typeface="Arial" pitchFamily="34" charset="0"/>
              </a:rPr>
              <a:t>día a día no nos deja tiempo para esto. </a:t>
            </a:r>
          </a:p>
          <a:p>
            <a:pPr marL="715963" indent="0">
              <a:buFont typeface="Wingdings" pitchFamily="2" charset="2"/>
              <a:buChar char="ü"/>
            </a:pPr>
            <a:r>
              <a:rPr lang="es-PE" sz="2400" dirty="0">
                <a:latin typeface="Arial" pitchFamily="34" charset="0"/>
                <a:cs typeface="Arial" pitchFamily="34" charset="0"/>
              </a:rPr>
              <a:t>  </a:t>
            </a:r>
            <a:r>
              <a:rPr lang="es-PE" sz="2400" dirty="0" smtClean="0">
                <a:latin typeface="Arial" pitchFamily="34" charset="0"/>
                <a:cs typeface="Arial" pitchFamily="34" charset="0"/>
              </a:rPr>
              <a:t>Quien </a:t>
            </a:r>
            <a:r>
              <a:rPr lang="es-PE" sz="2400" dirty="0">
                <a:latin typeface="Arial" pitchFamily="34" charset="0"/>
                <a:cs typeface="Arial" pitchFamily="34" charset="0"/>
              </a:rPr>
              <a:t>debe documentar los </a:t>
            </a:r>
            <a:r>
              <a:rPr lang="es-PE" sz="2400" dirty="0" smtClean="0">
                <a:latin typeface="Arial" pitchFamily="34" charset="0"/>
                <a:cs typeface="Arial" pitchFamily="34" charset="0"/>
              </a:rPr>
              <a:t>controles? </a:t>
            </a:r>
            <a:endParaRPr lang="es-PE" sz="2400" dirty="0">
              <a:latin typeface="Arial" pitchFamily="34" charset="0"/>
              <a:cs typeface="Arial" pitchFamily="34" charset="0"/>
            </a:endParaRPr>
          </a:p>
          <a:p>
            <a:pPr marL="1074738" indent="-85725">
              <a:buFont typeface="Wingdings" pitchFamily="2" charset="2"/>
              <a:buChar char="ü"/>
            </a:pPr>
            <a:r>
              <a:rPr lang="es-PE" sz="2400" dirty="0">
                <a:latin typeface="Arial" pitchFamily="34" charset="0"/>
                <a:cs typeface="Arial" pitchFamily="34" charset="0"/>
              </a:rPr>
              <a:t>  </a:t>
            </a:r>
            <a:r>
              <a:rPr lang="es-PE" sz="2400" dirty="0" smtClean="0">
                <a:latin typeface="Arial" pitchFamily="34" charset="0"/>
                <a:cs typeface="Arial" pitchFamily="34" charset="0"/>
              </a:rPr>
              <a:t>Eso </a:t>
            </a:r>
            <a:r>
              <a:rPr lang="es-PE" sz="2400" dirty="0">
                <a:latin typeface="Arial" pitchFamily="34" charset="0"/>
                <a:cs typeface="Arial" pitchFamily="34" charset="0"/>
              </a:rPr>
              <a:t>fue lo que escribió el dueño del proceso. </a:t>
            </a:r>
          </a:p>
          <a:p>
            <a:pPr marL="1260475" indent="-98425">
              <a:buFont typeface="Wingdings" pitchFamily="2" charset="2"/>
              <a:buChar char="ü"/>
            </a:pPr>
            <a:r>
              <a:rPr lang="es-PE" sz="2400" dirty="0">
                <a:latin typeface="Arial" pitchFamily="34" charset="0"/>
                <a:cs typeface="Arial" pitchFamily="34" charset="0"/>
              </a:rPr>
              <a:t>   </a:t>
            </a:r>
            <a:r>
              <a:rPr lang="es-PE" sz="2400" dirty="0" smtClean="0">
                <a:latin typeface="Arial" pitchFamily="34" charset="0"/>
                <a:cs typeface="Arial" pitchFamily="34" charset="0"/>
              </a:rPr>
              <a:t>La </a:t>
            </a:r>
            <a:r>
              <a:rPr lang="es-PE" sz="2400" dirty="0">
                <a:latin typeface="Arial" pitchFamily="34" charset="0"/>
                <a:cs typeface="Arial" pitchFamily="34" charset="0"/>
              </a:rPr>
              <a:t>Matriz de Riesgo es del dueño del proceso, yo solo apoyo. </a:t>
            </a:r>
          </a:p>
          <a:p>
            <a:pPr marL="1433513" indent="0">
              <a:buFont typeface="Wingdings" pitchFamily="2" charset="2"/>
              <a:buChar char="ü"/>
            </a:pPr>
            <a:r>
              <a:rPr lang="es-PE" sz="2400" dirty="0">
                <a:latin typeface="Arial" pitchFamily="34" charset="0"/>
                <a:cs typeface="Arial" pitchFamily="34" charset="0"/>
              </a:rPr>
              <a:t>   </a:t>
            </a:r>
            <a:r>
              <a:rPr lang="es-PE" sz="2400" dirty="0" smtClean="0">
                <a:latin typeface="Arial" pitchFamily="34" charset="0"/>
                <a:cs typeface="Arial" pitchFamily="34" charset="0"/>
              </a:rPr>
              <a:t>Que </a:t>
            </a:r>
            <a:r>
              <a:rPr lang="es-PE" sz="2400" dirty="0">
                <a:latin typeface="Arial" pitchFamily="34" charset="0"/>
                <a:cs typeface="Arial" pitchFamily="34" charset="0"/>
              </a:rPr>
              <a:t>lo haga Control Interno </a:t>
            </a:r>
            <a:r>
              <a:rPr lang="es-PE" sz="2400" dirty="0" smtClean="0">
                <a:latin typeface="Arial" pitchFamily="34" charset="0"/>
                <a:cs typeface="Arial" pitchFamily="34" charset="0"/>
              </a:rPr>
              <a:t>o </a:t>
            </a:r>
            <a:r>
              <a:rPr lang="es-PE" sz="2400" dirty="0">
                <a:latin typeface="Arial" pitchFamily="34" charset="0"/>
                <a:cs typeface="Arial" pitchFamily="34" charset="0"/>
              </a:rPr>
              <a:t>Auditoria Interna. </a:t>
            </a:r>
          </a:p>
        </p:txBody>
      </p:sp>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29</a:t>
            </a:r>
            <a:endParaRPr lang="es-PE" dirty="0">
              <a:solidFill>
                <a:srgbClr val="264CA2"/>
              </a:solidFill>
            </a:endParaRPr>
          </a:p>
        </p:txBody>
      </p:sp>
      <p:sp>
        <p:nvSpPr>
          <p:cNvPr id="6" name="Título 1"/>
          <p:cNvSpPr>
            <a:spLocks noGrp="1"/>
          </p:cNvSpPr>
          <p:nvPr>
            <p:ph type="title"/>
          </p:nvPr>
        </p:nvSpPr>
        <p:spPr>
          <a:xfrm>
            <a:off x="1165351" y="139921"/>
            <a:ext cx="7886700" cy="532432"/>
          </a:xfrm>
        </p:spPr>
        <p:txBody>
          <a:bodyPr>
            <a:normAutofit/>
          </a:bodyPr>
          <a:lstStyle/>
          <a:p>
            <a:pPr algn="ctr"/>
            <a:r>
              <a:rPr lang="es-PE" sz="2400" dirty="0" smtClean="0">
                <a:solidFill>
                  <a:schemeClr val="bg1"/>
                </a:solidFill>
                <a:latin typeface="Arial" pitchFamily="34" charset="0"/>
                <a:cs typeface="Arial" pitchFamily="34" charset="0"/>
              </a:rPr>
              <a:t>¿Habrán </a:t>
            </a:r>
            <a:r>
              <a:rPr lang="es-PE" sz="2400" dirty="0">
                <a:solidFill>
                  <a:schemeClr val="bg1"/>
                </a:solidFill>
                <a:latin typeface="Arial" pitchFamily="34" charset="0"/>
                <a:cs typeface="Arial" pitchFamily="34" charset="0"/>
              </a:rPr>
              <a:t>Escuchado Esto Alguna Vez? </a:t>
            </a:r>
          </a:p>
        </p:txBody>
      </p:sp>
    </p:spTree>
    <p:extLst>
      <p:ext uri="{BB962C8B-B14F-4D97-AF65-F5344CB8AC3E}">
        <p14:creationId xmlns:p14="http://schemas.microsoft.com/office/powerpoint/2010/main" val="3729723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5525977" y="3454825"/>
            <a:ext cx="1938927" cy="2808487"/>
          </a:xfrm>
          <a:prstGeom prst="rect">
            <a:avLst/>
          </a:prstGeom>
          <a:solidFill>
            <a:schemeClr val="bg2">
              <a:lumMod val="9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Rectángulo 26"/>
          <p:cNvSpPr/>
          <p:nvPr/>
        </p:nvSpPr>
        <p:spPr>
          <a:xfrm>
            <a:off x="2908799" y="3454825"/>
            <a:ext cx="2486038" cy="2808487"/>
          </a:xfrm>
          <a:prstGeom prst="rect">
            <a:avLst/>
          </a:prstGeom>
          <a:solidFill>
            <a:schemeClr val="bg2">
              <a:lumMod val="9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p:cNvSpPr/>
          <p:nvPr/>
        </p:nvSpPr>
        <p:spPr>
          <a:xfrm>
            <a:off x="395397" y="3454822"/>
            <a:ext cx="2323305" cy="2760214"/>
          </a:xfrm>
          <a:prstGeom prst="rect">
            <a:avLst/>
          </a:prstGeom>
          <a:solidFill>
            <a:schemeClr val="accent4">
              <a:lumMod val="60000"/>
              <a:lumOff val="4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1751828" y="-49428"/>
            <a:ext cx="7541495" cy="951471"/>
          </a:xfrm>
        </p:spPr>
        <p:txBody>
          <a:bodyPr>
            <a:normAutofit/>
          </a:bodyPr>
          <a:lstStyle/>
          <a:p>
            <a:r>
              <a:rPr lang="es-PE" sz="2800" dirty="0">
                <a:solidFill>
                  <a:schemeClr val="bg1"/>
                </a:solidFill>
                <a:latin typeface="Arial" pitchFamily="34" charset="0"/>
                <a:cs typeface="Arial" pitchFamily="34" charset="0"/>
              </a:rPr>
              <a:t>El Modelo de Las Tres Líneas de Defensa – Estructura </a:t>
            </a:r>
          </a:p>
        </p:txBody>
      </p:sp>
      <p:sp>
        <p:nvSpPr>
          <p:cNvPr id="4" name="Rectángulo redondeado 3"/>
          <p:cNvSpPr/>
          <p:nvPr/>
        </p:nvSpPr>
        <p:spPr>
          <a:xfrm>
            <a:off x="2015780" y="951889"/>
            <a:ext cx="5332998" cy="666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itchFamily="34" charset="0"/>
                <a:cs typeface="Arial" pitchFamily="34" charset="0"/>
              </a:rPr>
              <a:t>Organismo de Gobierno / Directorio / Comité de Auditoría </a:t>
            </a:r>
          </a:p>
        </p:txBody>
      </p:sp>
      <p:sp>
        <p:nvSpPr>
          <p:cNvPr id="5" name="Rectángulo redondeado 4"/>
          <p:cNvSpPr/>
          <p:nvPr/>
        </p:nvSpPr>
        <p:spPr>
          <a:xfrm>
            <a:off x="541915" y="2070451"/>
            <a:ext cx="5332998" cy="553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itchFamily="34" charset="0"/>
                <a:cs typeface="Arial" pitchFamily="34" charset="0"/>
              </a:rPr>
              <a:t>Gerente General </a:t>
            </a:r>
          </a:p>
        </p:txBody>
      </p:sp>
      <p:sp>
        <p:nvSpPr>
          <p:cNvPr id="6" name="Flecha arriba 5"/>
          <p:cNvSpPr/>
          <p:nvPr/>
        </p:nvSpPr>
        <p:spPr>
          <a:xfrm>
            <a:off x="6591442" y="1842658"/>
            <a:ext cx="294486" cy="1567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lecha arriba 6"/>
          <p:cNvSpPr/>
          <p:nvPr/>
        </p:nvSpPr>
        <p:spPr>
          <a:xfrm>
            <a:off x="5891617" y="2793229"/>
            <a:ext cx="293874" cy="5965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lecha arriba 7"/>
          <p:cNvSpPr/>
          <p:nvPr/>
        </p:nvSpPr>
        <p:spPr>
          <a:xfrm>
            <a:off x="1298092" y="2793229"/>
            <a:ext cx="286360" cy="5965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Flecha arriba 8"/>
          <p:cNvSpPr/>
          <p:nvPr/>
        </p:nvSpPr>
        <p:spPr>
          <a:xfrm>
            <a:off x="3943283" y="2823593"/>
            <a:ext cx="279118" cy="5727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redondeado 9"/>
          <p:cNvSpPr/>
          <p:nvPr/>
        </p:nvSpPr>
        <p:spPr>
          <a:xfrm>
            <a:off x="444824" y="4037389"/>
            <a:ext cx="1112809" cy="191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itchFamily="34" charset="0"/>
                <a:cs typeface="Arial" pitchFamily="34" charset="0"/>
              </a:rPr>
              <a:t>Controles </a:t>
            </a:r>
          </a:p>
          <a:p>
            <a:r>
              <a:rPr lang="es-PE" sz="1400" dirty="0">
                <a:solidFill>
                  <a:schemeClr val="tx1"/>
                </a:solidFill>
                <a:latin typeface="Arial" pitchFamily="34" charset="0"/>
                <a:cs typeface="Arial" pitchFamily="34" charset="0"/>
              </a:rPr>
              <a:t>De Gerencia </a:t>
            </a:r>
          </a:p>
          <a:p>
            <a:r>
              <a:rPr lang="es-PE" sz="1400" dirty="0">
                <a:solidFill>
                  <a:schemeClr val="tx1"/>
                </a:solidFill>
                <a:latin typeface="Arial" pitchFamily="34" charset="0"/>
                <a:cs typeface="Arial" pitchFamily="34" charset="0"/>
              </a:rPr>
              <a:t>Directores </a:t>
            </a:r>
          </a:p>
          <a:p>
            <a:r>
              <a:rPr lang="es-PE" sz="1400" dirty="0">
                <a:solidFill>
                  <a:schemeClr val="tx1"/>
                </a:solidFill>
                <a:latin typeface="Arial" pitchFamily="34" charset="0"/>
                <a:cs typeface="Arial" pitchFamily="34" charset="0"/>
              </a:rPr>
              <a:t>Subgerentes </a:t>
            </a:r>
          </a:p>
        </p:txBody>
      </p:sp>
      <p:sp>
        <p:nvSpPr>
          <p:cNvPr id="11" name="Rectángulo redondeado 10"/>
          <p:cNvSpPr/>
          <p:nvPr/>
        </p:nvSpPr>
        <p:spPr>
          <a:xfrm>
            <a:off x="1696720" y="4050800"/>
            <a:ext cx="1021982" cy="191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itchFamily="34" charset="0"/>
                <a:cs typeface="Arial" pitchFamily="34" charset="0"/>
              </a:rPr>
              <a:t>Medidas de Control Interno </a:t>
            </a:r>
          </a:p>
        </p:txBody>
      </p:sp>
      <p:sp>
        <p:nvSpPr>
          <p:cNvPr id="12" name="Rectángulo redondeado 11"/>
          <p:cNvSpPr/>
          <p:nvPr/>
        </p:nvSpPr>
        <p:spPr>
          <a:xfrm>
            <a:off x="5774907" y="4066173"/>
            <a:ext cx="1499838" cy="191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itchFamily="34" charset="0"/>
                <a:cs typeface="Arial" pitchFamily="34" charset="0"/>
              </a:rPr>
              <a:t>Auditoria Interna </a:t>
            </a:r>
          </a:p>
        </p:txBody>
      </p:sp>
      <p:sp>
        <p:nvSpPr>
          <p:cNvPr id="13" name="Rectángulo 12"/>
          <p:cNvSpPr/>
          <p:nvPr/>
        </p:nvSpPr>
        <p:spPr>
          <a:xfrm>
            <a:off x="7854706" y="1233912"/>
            <a:ext cx="480646" cy="472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noAutofit/>
          </a:bodyPr>
          <a:lstStyle/>
          <a:p>
            <a:r>
              <a:rPr lang="es-PE" b="1" dirty="0">
                <a:solidFill>
                  <a:schemeClr val="tx1"/>
                </a:solidFill>
                <a:latin typeface="Arial" pitchFamily="34" charset="0"/>
                <a:cs typeface="Arial" pitchFamily="34" charset="0"/>
              </a:rPr>
              <a:t>Auditoría Externa </a:t>
            </a:r>
            <a:endParaRPr lang="es-PE" dirty="0">
              <a:solidFill>
                <a:schemeClr val="tx1"/>
              </a:solidFill>
              <a:latin typeface="Arial" pitchFamily="34" charset="0"/>
              <a:cs typeface="Arial" pitchFamily="34" charset="0"/>
            </a:endParaRPr>
          </a:p>
        </p:txBody>
      </p:sp>
      <p:sp>
        <p:nvSpPr>
          <p:cNvPr id="14" name="Rectángulo 13"/>
          <p:cNvSpPr/>
          <p:nvPr/>
        </p:nvSpPr>
        <p:spPr>
          <a:xfrm>
            <a:off x="8447571" y="1233912"/>
            <a:ext cx="496389" cy="472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endParaRPr lang="es-PE" b="1" dirty="0">
              <a:solidFill>
                <a:schemeClr val="tx1"/>
              </a:solidFill>
              <a:latin typeface="Arial" pitchFamily="34" charset="0"/>
              <a:cs typeface="Arial" pitchFamily="34" charset="0"/>
            </a:endParaRPr>
          </a:p>
          <a:p>
            <a:r>
              <a:rPr lang="es-PE" b="1" dirty="0">
                <a:solidFill>
                  <a:schemeClr val="tx1"/>
                </a:solidFill>
                <a:latin typeface="Arial" pitchFamily="34" charset="0"/>
                <a:cs typeface="Arial" pitchFamily="34" charset="0"/>
              </a:rPr>
              <a:t>Organismos De Control </a:t>
            </a:r>
            <a:endParaRPr lang="es-PE" dirty="0">
              <a:solidFill>
                <a:schemeClr val="tx1"/>
              </a:solidFill>
              <a:latin typeface="Arial" pitchFamily="34" charset="0"/>
              <a:cs typeface="Arial" pitchFamily="34" charset="0"/>
            </a:endParaRPr>
          </a:p>
          <a:p>
            <a:endParaRPr lang="es-PE" dirty="0">
              <a:solidFill>
                <a:schemeClr val="tx1"/>
              </a:solidFill>
              <a:latin typeface="Arial" pitchFamily="34" charset="0"/>
              <a:cs typeface="Arial" pitchFamily="34" charset="0"/>
            </a:endParaRPr>
          </a:p>
        </p:txBody>
      </p:sp>
      <p:sp>
        <p:nvSpPr>
          <p:cNvPr id="16" name="CuadroTexto 15"/>
          <p:cNvSpPr txBox="1"/>
          <p:nvPr/>
        </p:nvSpPr>
        <p:spPr>
          <a:xfrm>
            <a:off x="574051" y="3454825"/>
            <a:ext cx="1967166" cy="584775"/>
          </a:xfrm>
          <a:prstGeom prst="rect">
            <a:avLst/>
          </a:prstGeom>
          <a:noFill/>
        </p:spPr>
        <p:txBody>
          <a:bodyPr wrap="square" rtlCol="0">
            <a:spAutoFit/>
          </a:bodyPr>
          <a:lstStyle/>
          <a:p>
            <a:pPr algn="ctr"/>
            <a:r>
              <a:rPr lang="es-PE" sz="1600" dirty="0">
                <a:latin typeface="Arial" pitchFamily="34" charset="0"/>
                <a:cs typeface="Arial" pitchFamily="34" charset="0"/>
              </a:rPr>
              <a:t>1° Línea de defensa </a:t>
            </a:r>
          </a:p>
        </p:txBody>
      </p:sp>
      <p:sp>
        <p:nvSpPr>
          <p:cNvPr id="17" name="Rectángulo redondeado 16"/>
          <p:cNvSpPr/>
          <p:nvPr/>
        </p:nvSpPr>
        <p:spPr>
          <a:xfrm>
            <a:off x="2994702" y="4410166"/>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itchFamily="34" charset="0"/>
                <a:cs typeface="Arial" pitchFamily="34" charset="0"/>
              </a:rPr>
              <a:t>Seguridad </a:t>
            </a:r>
          </a:p>
        </p:txBody>
      </p:sp>
      <p:sp>
        <p:nvSpPr>
          <p:cNvPr id="18" name="Rectángulo redondeado 17"/>
          <p:cNvSpPr/>
          <p:nvPr/>
        </p:nvSpPr>
        <p:spPr>
          <a:xfrm>
            <a:off x="2994702" y="4751023"/>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itchFamily="34" charset="0"/>
                <a:cs typeface="Arial" pitchFamily="34" charset="0"/>
              </a:rPr>
              <a:t>Gestión de Riesgos </a:t>
            </a:r>
          </a:p>
        </p:txBody>
      </p:sp>
      <p:sp>
        <p:nvSpPr>
          <p:cNvPr id="19" name="Rectángulo redondeado 18"/>
          <p:cNvSpPr/>
          <p:nvPr/>
        </p:nvSpPr>
        <p:spPr>
          <a:xfrm>
            <a:off x="2994701" y="5083361"/>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itchFamily="34" charset="0"/>
                <a:cs typeface="Arial" pitchFamily="34" charset="0"/>
              </a:rPr>
              <a:t>Calidad	</a:t>
            </a:r>
          </a:p>
        </p:txBody>
      </p:sp>
      <p:sp>
        <p:nvSpPr>
          <p:cNvPr id="20" name="Rectángulo redondeado 19"/>
          <p:cNvSpPr/>
          <p:nvPr/>
        </p:nvSpPr>
        <p:spPr>
          <a:xfrm>
            <a:off x="2994701" y="5424219"/>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itchFamily="34" charset="0"/>
                <a:cs typeface="Arial" pitchFamily="34" charset="0"/>
              </a:rPr>
              <a:t>Inspección</a:t>
            </a:r>
          </a:p>
        </p:txBody>
      </p:sp>
      <p:sp>
        <p:nvSpPr>
          <p:cNvPr id="21" name="Rectángulo redondeado 20"/>
          <p:cNvSpPr/>
          <p:nvPr/>
        </p:nvSpPr>
        <p:spPr>
          <a:xfrm>
            <a:off x="2971235" y="5756557"/>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itchFamily="34" charset="0"/>
                <a:cs typeface="Arial" pitchFamily="34" charset="0"/>
              </a:rPr>
              <a:t>Cumplimiento</a:t>
            </a:r>
          </a:p>
        </p:txBody>
      </p:sp>
      <p:sp>
        <p:nvSpPr>
          <p:cNvPr id="22" name="Rectángulo redondeado 21"/>
          <p:cNvSpPr/>
          <p:nvPr/>
        </p:nvSpPr>
        <p:spPr>
          <a:xfrm>
            <a:off x="2994702" y="4058576"/>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itchFamily="34" charset="0"/>
                <a:cs typeface="Arial" pitchFamily="34" charset="0"/>
              </a:rPr>
              <a:t>Control Financiero </a:t>
            </a:r>
          </a:p>
        </p:txBody>
      </p:sp>
      <p:sp>
        <p:nvSpPr>
          <p:cNvPr id="23" name="CuadroTexto 22"/>
          <p:cNvSpPr txBox="1"/>
          <p:nvPr/>
        </p:nvSpPr>
        <p:spPr>
          <a:xfrm>
            <a:off x="3363024" y="3484452"/>
            <a:ext cx="1765035" cy="584775"/>
          </a:xfrm>
          <a:prstGeom prst="rect">
            <a:avLst/>
          </a:prstGeom>
          <a:noFill/>
        </p:spPr>
        <p:txBody>
          <a:bodyPr wrap="square" rtlCol="0">
            <a:spAutoFit/>
          </a:bodyPr>
          <a:lstStyle/>
          <a:p>
            <a:pPr algn="ctr"/>
            <a:r>
              <a:rPr lang="es-PE" sz="1600" dirty="0">
                <a:latin typeface="Arial" pitchFamily="34" charset="0"/>
                <a:cs typeface="Arial" pitchFamily="34" charset="0"/>
              </a:rPr>
              <a:t>2° Línea de defensa </a:t>
            </a:r>
          </a:p>
        </p:txBody>
      </p:sp>
      <p:sp>
        <p:nvSpPr>
          <p:cNvPr id="24" name="CuadroTexto 23"/>
          <p:cNvSpPr txBox="1"/>
          <p:nvPr/>
        </p:nvSpPr>
        <p:spPr>
          <a:xfrm>
            <a:off x="5711949" y="3487444"/>
            <a:ext cx="1719094" cy="584775"/>
          </a:xfrm>
          <a:prstGeom prst="rect">
            <a:avLst/>
          </a:prstGeom>
          <a:noFill/>
        </p:spPr>
        <p:txBody>
          <a:bodyPr wrap="square" rtlCol="0">
            <a:spAutoFit/>
          </a:bodyPr>
          <a:lstStyle>
            <a:defPPr>
              <a:defRPr lang="es-PE"/>
            </a:defPPr>
            <a:lvl1pPr algn="ctr">
              <a:defRPr sz="1600">
                <a:latin typeface="Arial" pitchFamily="34" charset="0"/>
                <a:cs typeface="Arial" pitchFamily="34" charset="0"/>
              </a:defRPr>
            </a:lvl1pPr>
          </a:lstStyle>
          <a:p>
            <a:r>
              <a:rPr lang="es-PE" dirty="0"/>
              <a:t>3° Línea de defensa </a:t>
            </a:r>
          </a:p>
        </p:txBody>
      </p:sp>
      <p:sp>
        <p:nvSpPr>
          <p:cNvPr id="26" name="CuadroTexto 25"/>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30</a:t>
            </a:r>
            <a:endParaRPr lang="es-PE" dirty="0">
              <a:solidFill>
                <a:srgbClr val="264CA2"/>
              </a:solidFill>
            </a:endParaRPr>
          </a:p>
        </p:txBody>
      </p:sp>
    </p:spTree>
    <p:extLst>
      <p:ext uri="{BB962C8B-B14F-4D97-AF65-F5344CB8AC3E}">
        <p14:creationId xmlns:p14="http://schemas.microsoft.com/office/powerpoint/2010/main" val="332210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additive="base">
                                        <p:cTn id="105" dur="500" fill="hold"/>
                                        <p:tgtEl>
                                          <p:spTgt spid="14"/>
                                        </p:tgtEl>
                                        <p:attrNameLst>
                                          <p:attrName>ppt_x</p:attrName>
                                        </p:attrNameLst>
                                      </p:cBhvr>
                                      <p:tavLst>
                                        <p:tav tm="0">
                                          <p:val>
                                            <p:strVal val="#ppt_x"/>
                                          </p:val>
                                        </p:tav>
                                        <p:tav tm="100000">
                                          <p:val>
                                            <p:strVal val="#ppt_x"/>
                                          </p:val>
                                        </p:tav>
                                      </p:tavLst>
                                    </p:anim>
                                    <p:anim calcmode="lin" valueType="num">
                                      <p:cBhvr additive="base">
                                        <p:cTn id="10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5"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7" grpId="0" animBg="1"/>
      <p:bldP spid="18" grpId="0" animBg="1"/>
      <p:bldP spid="19" grpId="0" animBg="1"/>
      <p:bldP spid="20" grpId="0" animBg="1"/>
      <p:bldP spid="21" grpId="0" animBg="1"/>
      <p:bldP spid="22"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5870201" y="4948374"/>
            <a:ext cx="2756769" cy="1527333"/>
          </a:xfrm>
          <a:prstGeom prst="rect">
            <a:avLst/>
          </a:prstGeom>
          <a:solidFill>
            <a:schemeClr val="accent3">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Flecha abajo 25"/>
          <p:cNvSpPr/>
          <p:nvPr/>
        </p:nvSpPr>
        <p:spPr>
          <a:xfrm>
            <a:off x="1184423" y="5988213"/>
            <a:ext cx="415268" cy="308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1992370" y="-49428"/>
            <a:ext cx="7566660" cy="859312"/>
          </a:xfrm>
        </p:spPr>
        <p:txBody>
          <a:bodyPr>
            <a:noAutofit/>
          </a:bodyPr>
          <a:lstStyle/>
          <a:p>
            <a:r>
              <a:rPr lang="es-PE" sz="2800" dirty="0">
                <a:solidFill>
                  <a:schemeClr val="bg1"/>
                </a:solidFill>
                <a:latin typeface="Arial" pitchFamily="34" charset="0"/>
                <a:cs typeface="Arial" pitchFamily="34" charset="0"/>
              </a:rPr>
              <a:t>Rol de la Primera Línea de Defensa – Caracterización </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909" y="1154881"/>
            <a:ext cx="5084438" cy="2130565"/>
          </a:xfrm>
          <a:prstGeom prst="rect">
            <a:avLst/>
          </a:prstGeom>
        </p:spPr>
      </p:pic>
      <p:sp>
        <p:nvSpPr>
          <p:cNvPr id="5" name="Rectángulo redondeado 4"/>
          <p:cNvSpPr/>
          <p:nvPr/>
        </p:nvSpPr>
        <p:spPr>
          <a:xfrm>
            <a:off x="5751792" y="1173899"/>
            <a:ext cx="2875180" cy="10211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b="1" dirty="0">
                <a:solidFill>
                  <a:schemeClr val="bg1"/>
                </a:solidFill>
                <a:latin typeface="Arial" pitchFamily="34" charset="0"/>
                <a:cs typeface="Arial" pitchFamily="34" charset="0"/>
              </a:rPr>
              <a:t>Corresponde a la hoja de vida del proceso, ayudando a identificar las características generales del proceso (Objetivo, Alcance, responsables, entradas, salidas, entre otros.) </a:t>
            </a:r>
          </a:p>
        </p:txBody>
      </p:sp>
      <p:sp>
        <p:nvSpPr>
          <p:cNvPr id="6" name="Rectángulo redondeado 5"/>
          <p:cNvSpPr/>
          <p:nvPr/>
        </p:nvSpPr>
        <p:spPr>
          <a:xfrm>
            <a:off x="5806800" y="2507388"/>
            <a:ext cx="2820172" cy="10287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Son guías de acción establecidas por la dirección que orientan la acción y decisiones del personal en la ejecución de las actividades del procedimiento. </a:t>
            </a:r>
          </a:p>
        </p:txBody>
      </p:sp>
      <p:sp>
        <p:nvSpPr>
          <p:cNvPr id="7" name="Rectángulo redondeado 6"/>
          <p:cNvSpPr/>
          <p:nvPr/>
        </p:nvSpPr>
        <p:spPr>
          <a:xfrm>
            <a:off x="3301322" y="4168837"/>
            <a:ext cx="2417889" cy="15568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Los indicadores son las medidas </a:t>
            </a:r>
            <a:r>
              <a:rPr lang="es-PE" sz="1200" i="1" dirty="0">
                <a:solidFill>
                  <a:schemeClr val="tx1"/>
                </a:solidFill>
                <a:latin typeface="Arial" pitchFamily="34" charset="0"/>
                <a:cs typeface="Arial" pitchFamily="34" charset="0"/>
              </a:rPr>
              <a:t>cuantitativas </a:t>
            </a:r>
            <a:r>
              <a:rPr lang="es-PE" sz="1200" dirty="0">
                <a:solidFill>
                  <a:schemeClr val="tx1"/>
                </a:solidFill>
                <a:latin typeface="Arial" pitchFamily="34" charset="0"/>
                <a:cs typeface="Arial" pitchFamily="34" charset="0"/>
              </a:rPr>
              <a:t>financieras y no financieras que se recopilan y monitorean por parte del dueño del procesos, sobre el cumplimiento de los objetivos. </a:t>
            </a:r>
          </a:p>
        </p:txBody>
      </p:sp>
      <p:sp>
        <p:nvSpPr>
          <p:cNvPr id="8" name="Rectángulo redondeado 7"/>
          <p:cNvSpPr/>
          <p:nvPr/>
        </p:nvSpPr>
        <p:spPr>
          <a:xfrm>
            <a:off x="5870201" y="3910004"/>
            <a:ext cx="2756769" cy="8691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Documento escrito que describe secuencialmente, la forma de realizar una actividad para lograr un objetivo dado, dentro del alcance establecido. </a:t>
            </a:r>
          </a:p>
        </p:txBody>
      </p:sp>
      <p:sp>
        <p:nvSpPr>
          <p:cNvPr id="9" name="Rectángulo redondeado 8"/>
          <p:cNvSpPr/>
          <p:nvPr/>
        </p:nvSpPr>
        <p:spPr>
          <a:xfrm>
            <a:off x="425590" y="4107961"/>
            <a:ext cx="2438538" cy="16177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Corresponde a la relación de los riesgos inherentes que se pueden presentar en el logro de los objetivos y riesgos residuales (con controles) con su calificación de probabilidad e impacto en el proceso y su colorimetría. </a:t>
            </a:r>
          </a:p>
        </p:txBody>
      </p:sp>
      <p:sp>
        <p:nvSpPr>
          <p:cNvPr id="10" name="Rectángulo redondeado 9"/>
          <p:cNvSpPr/>
          <p:nvPr/>
        </p:nvSpPr>
        <p:spPr>
          <a:xfrm>
            <a:off x="1768361" y="5809059"/>
            <a:ext cx="2800350" cy="61721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Planes de Acción del Levantamiento del proceso de gestión de riesgos. </a:t>
            </a:r>
          </a:p>
        </p:txBody>
      </p:sp>
      <p:sp>
        <p:nvSpPr>
          <p:cNvPr id="11" name="Rectángulo redondeado 10"/>
          <p:cNvSpPr/>
          <p:nvPr/>
        </p:nvSpPr>
        <p:spPr>
          <a:xfrm>
            <a:off x="6049736" y="5256981"/>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Controles de Gerencia </a:t>
            </a:r>
          </a:p>
        </p:txBody>
      </p:sp>
      <p:sp>
        <p:nvSpPr>
          <p:cNvPr id="12" name="Rectángulo redondeado 11"/>
          <p:cNvSpPr/>
          <p:nvPr/>
        </p:nvSpPr>
        <p:spPr>
          <a:xfrm>
            <a:off x="7318722" y="5256981"/>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Medidas de Control Interno</a:t>
            </a:r>
          </a:p>
        </p:txBody>
      </p:sp>
      <p:sp>
        <p:nvSpPr>
          <p:cNvPr id="13" name="CuadroTexto 12"/>
          <p:cNvSpPr txBox="1"/>
          <p:nvPr/>
        </p:nvSpPr>
        <p:spPr>
          <a:xfrm>
            <a:off x="6555830" y="4948372"/>
            <a:ext cx="1850537" cy="307777"/>
          </a:xfrm>
          <a:prstGeom prst="rect">
            <a:avLst/>
          </a:prstGeom>
          <a:noFill/>
        </p:spPr>
        <p:txBody>
          <a:bodyPr wrap="square" rtlCol="0">
            <a:spAutoFit/>
          </a:bodyPr>
          <a:lstStyle/>
          <a:p>
            <a:r>
              <a:rPr lang="es-PE" sz="1400" dirty="0"/>
              <a:t>1° Línea de defensa</a:t>
            </a:r>
          </a:p>
        </p:txBody>
      </p:sp>
      <p:sp>
        <p:nvSpPr>
          <p:cNvPr id="14" name="Conector 13"/>
          <p:cNvSpPr/>
          <p:nvPr/>
        </p:nvSpPr>
        <p:spPr>
          <a:xfrm>
            <a:off x="5646778" y="858309"/>
            <a:ext cx="272758" cy="3126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latin typeface="Arial" pitchFamily="34" charset="0"/>
                <a:cs typeface="Arial" pitchFamily="34" charset="0"/>
              </a:rPr>
              <a:t>A</a:t>
            </a:r>
          </a:p>
        </p:txBody>
      </p:sp>
      <p:sp>
        <p:nvSpPr>
          <p:cNvPr id="15" name="Conector 14"/>
          <p:cNvSpPr/>
          <p:nvPr/>
        </p:nvSpPr>
        <p:spPr>
          <a:xfrm>
            <a:off x="5646780" y="2211656"/>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latin typeface="Arial" pitchFamily="34" charset="0"/>
                <a:cs typeface="Arial" pitchFamily="34" charset="0"/>
              </a:rPr>
              <a:t>B</a:t>
            </a:r>
          </a:p>
        </p:txBody>
      </p:sp>
      <p:sp>
        <p:nvSpPr>
          <p:cNvPr id="16" name="Conector 15"/>
          <p:cNvSpPr/>
          <p:nvPr/>
        </p:nvSpPr>
        <p:spPr>
          <a:xfrm>
            <a:off x="5669377" y="3541016"/>
            <a:ext cx="274846" cy="3664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t>
            </a:r>
          </a:p>
        </p:txBody>
      </p:sp>
      <p:sp>
        <p:nvSpPr>
          <p:cNvPr id="17" name="Conector 16"/>
          <p:cNvSpPr/>
          <p:nvPr/>
        </p:nvSpPr>
        <p:spPr>
          <a:xfrm>
            <a:off x="1250950" y="5725713"/>
            <a:ext cx="282214" cy="3762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18" name="Conector 17"/>
          <p:cNvSpPr/>
          <p:nvPr/>
        </p:nvSpPr>
        <p:spPr>
          <a:xfrm>
            <a:off x="3119514" y="3914281"/>
            <a:ext cx="290526" cy="33903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latin typeface="Arial" pitchFamily="34" charset="0"/>
                <a:cs typeface="Arial" pitchFamily="34" charset="0"/>
              </a:rPr>
              <a:t>E</a:t>
            </a:r>
          </a:p>
        </p:txBody>
      </p:sp>
      <p:sp>
        <p:nvSpPr>
          <p:cNvPr id="20" name="Conector 19"/>
          <p:cNvSpPr/>
          <p:nvPr/>
        </p:nvSpPr>
        <p:spPr>
          <a:xfrm>
            <a:off x="278312" y="3860580"/>
            <a:ext cx="305972" cy="3082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latin typeface="Arial" pitchFamily="34" charset="0"/>
                <a:cs typeface="Arial" pitchFamily="34" charset="0"/>
              </a:rPr>
              <a:t>D</a:t>
            </a:r>
          </a:p>
        </p:txBody>
      </p:sp>
      <p:sp>
        <p:nvSpPr>
          <p:cNvPr id="21" name="CuadroTexto 20"/>
          <p:cNvSpPr txBox="1"/>
          <p:nvPr/>
        </p:nvSpPr>
        <p:spPr>
          <a:xfrm>
            <a:off x="5942865" y="858310"/>
            <a:ext cx="2076670" cy="276999"/>
          </a:xfrm>
          <a:prstGeom prst="rect">
            <a:avLst/>
          </a:prstGeom>
          <a:noFill/>
        </p:spPr>
        <p:txBody>
          <a:bodyPr wrap="square" rtlCol="0">
            <a:spAutoFit/>
          </a:bodyPr>
          <a:lstStyle/>
          <a:p>
            <a:r>
              <a:rPr lang="es-ES" sz="1200" dirty="0">
                <a:latin typeface="Arial" pitchFamily="34" charset="0"/>
                <a:cs typeface="Arial" pitchFamily="34" charset="0"/>
              </a:rPr>
              <a:t>CARACTERIZACIÓN</a:t>
            </a:r>
            <a:endParaRPr lang="es-PE" sz="1200" dirty="0">
              <a:latin typeface="Arial" pitchFamily="34" charset="0"/>
              <a:cs typeface="Arial" pitchFamily="34" charset="0"/>
            </a:endParaRPr>
          </a:p>
        </p:txBody>
      </p:sp>
      <p:sp>
        <p:nvSpPr>
          <p:cNvPr id="22" name="CuadroTexto 21"/>
          <p:cNvSpPr txBox="1"/>
          <p:nvPr/>
        </p:nvSpPr>
        <p:spPr>
          <a:xfrm>
            <a:off x="5966817" y="2247132"/>
            <a:ext cx="1605954" cy="276999"/>
          </a:xfrm>
          <a:prstGeom prst="rect">
            <a:avLst/>
          </a:prstGeom>
          <a:noFill/>
        </p:spPr>
        <p:txBody>
          <a:bodyPr wrap="square" rtlCol="0">
            <a:spAutoFit/>
          </a:bodyPr>
          <a:lstStyle/>
          <a:p>
            <a:r>
              <a:rPr lang="es-ES" sz="1200" dirty="0"/>
              <a:t>POLÍTICAS</a:t>
            </a:r>
            <a:endParaRPr lang="es-PE" sz="1200" dirty="0"/>
          </a:p>
        </p:txBody>
      </p:sp>
      <p:sp>
        <p:nvSpPr>
          <p:cNvPr id="23" name="CuadroTexto 22"/>
          <p:cNvSpPr txBox="1"/>
          <p:nvPr/>
        </p:nvSpPr>
        <p:spPr>
          <a:xfrm>
            <a:off x="6104617" y="3618314"/>
            <a:ext cx="1605954" cy="276999"/>
          </a:xfrm>
          <a:prstGeom prst="rect">
            <a:avLst/>
          </a:prstGeom>
          <a:noFill/>
        </p:spPr>
        <p:txBody>
          <a:bodyPr wrap="square" rtlCol="0">
            <a:spAutoFit/>
          </a:bodyPr>
          <a:lstStyle/>
          <a:p>
            <a:r>
              <a:rPr lang="es-ES" sz="1200" dirty="0"/>
              <a:t>PROCEDIMIENTO</a:t>
            </a:r>
            <a:endParaRPr lang="es-PE" sz="1200" dirty="0"/>
          </a:p>
        </p:txBody>
      </p:sp>
      <p:sp>
        <p:nvSpPr>
          <p:cNvPr id="24" name="CuadroTexto 23"/>
          <p:cNvSpPr txBox="1"/>
          <p:nvPr/>
        </p:nvSpPr>
        <p:spPr>
          <a:xfrm>
            <a:off x="654291" y="3873400"/>
            <a:ext cx="2610485" cy="276999"/>
          </a:xfrm>
          <a:prstGeom prst="rect">
            <a:avLst/>
          </a:prstGeom>
          <a:noFill/>
        </p:spPr>
        <p:txBody>
          <a:bodyPr wrap="square" rtlCol="0">
            <a:spAutoFit/>
          </a:bodyPr>
          <a:lstStyle/>
          <a:p>
            <a:r>
              <a:rPr lang="es-ES" sz="1200" dirty="0"/>
              <a:t>MATRIZ Y RIESGOS DE CONTROLES</a:t>
            </a:r>
            <a:endParaRPr lang="es-PE" sz="1200" dirty="0"/>
          </a:p>
        </p:txBody>
      </p:sp>
      <p:sp>
        <p:nvSpPr>
          <p:cNvPr id="25" name="CuadroTexto 24"/>
          <p:cNvSpPr txBox="1"/>
          <p:nvPr/>
        </p:nvSpPr>
        <p:spPr>
          <a:xfrm>
            <a:off x="3470759" y="3891838"/>
            <a:ext cx="1900388" cy="276999"/>
          </a:xfrm>
          <a:prstGeom prst="rect">
            <a:avLst/>
          </a:prstGeom>
          <a:noFill/>
        </p:spPr>
        <p:txBody>
          <a:bodyPr wrap="square" rtlCol="0">
            <a:spAutoFit/>
          </a:bodyPr>
          <a:lstStyle/>
          <a:p>
            <a:r>
              <a:rPr lang="es-ES" sz="1200" dirty="0"/>
              <a:t>INDICADORES</a:t>
            </a:r>
            <a:endParaRPr lang="es-PE" sz="1200" dirty="0"/>
          </a:p>
        </p:txBody>
      </p:sp>
      <p:sp>
        <p:nvSpPr>
          <p:cNvPr id="28" name="CuadroTexto 2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31</a:t>
            </a:r>
            <a:endParaRPr lang="es-PE" dirty="0">
              <a:solidFill>
                <a:srgbClr val="264CA2"/>
              </a:solidFill>
            </a:endParaRPr>
          </a:p>
        </p:txBody>
      </p:sp>
    </p:spTree>
    <p:extLst>
      <p:ext uri="{BB962C8B-B14F-4D97-AF65-F5344CB8AC3E}">
        <p14:creationId xmlns:p14="http://schemas.microsoft.com/office/powerpoint/2010/main" val="500138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4890" y="-61785"/>
            <a:ext cx="7605236" cy="708341"/>
          </a:xfrm>
          <a:noFill/>
          <a:ln w="69850">
            <a:noFill/>
          </a:ln>
        </p:spPr>
        <p:txBody>
          <a:bodyPr>
            <a:noAutofit/>
          </a:bodyPr>
          <a:lstStyle/>
          <a:p>
            <a:pPr algn="ctr"/>
            <a:r>
              <a:rPr lang="es-PE" sz="2800" dirty="0" smtClean="0">
                <a:solidFill>
                  <a:schemeClr val="bg1"/>
                </a:solidFill>
                <a:latin typeface="Arial" pitchFamily="34" charset="0"/>
                <a:cs typeface="Arial" pitchFamily="34" charset="0"/>
              </a:rPr>
              <a:t>Primer paso para gestionar los riesgos:</a:t>
            </a:r>
            <a:br>
              <a:rPr lang="es-PE" sz="2800" dirty="0" smtClean="0">
                <a:solidFill>
                  <a:schemeClr val="bg1"/>
                </a:solidFill>
                <a:latin typeface="Arial" pitchFamily="34" charset="0"/>
                <a:cs typeface="Arial" pitchFamily="34" charset="0"/>
              </a:rPr>
            </a:br>
            <a:r>
              <a:rPr lang="es-PE" sz="2800" dirty="0" smtClean="0">
                <a:solidFill>
                  <a:schemeClr val="bg1"/>
                </a:solidFill>
                <a:latin typeface="Arial" pitchFamily="34" charset="0"/>
                <a:cs typeface="Arial" pitchFamily="34" charset="0"/>
              </a:rPr>
              <a:t>conocimiento pleno de la estrategia</a:t>
            </a:r>
            <a:endParaRPr lang="es-PE" sz="2800" dirty="0">
              <a:solidFill>
                <a:schemeClr val="bg1"/>
              </a:solidFill>
              <a:latin typeface="Arial" pitchFamily="34" charset="0"/>
              <a:cs typeface="Arial" pitchFamily="34" charset="0"/>
            </a:endParaRPr>
          </a:p>
        </p:txBody>
      </p:sp>
      <p:sp>
        <p:nvSpPr>
          <p:cNvPr id="9" name="Rectángulo 8"/>
          <p:cNvSpPr/>
          <p:nvPr/>
        </p:nvSpPr>
        <p:spPr>
          <a:xfrm>
            <a:off x="3526155" y="1062675"/>
            <a:ext cx="1917000" cy="518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Misión </a:t>
            </a:r>
          </a:p>
          <a:p>
            <a:pPr algn="ctr"/>
            <a:r>
              <a:rPr lang="es-PE" sz="1400" dirty="0">
                <a:solidFill>
                  <a:schemeClr val="tx1"/>
                </a:solidFill>
                <a:latin typeface="Arial" pitchFamily="34" charset="0"/>
                <a:cs typeface="Arial" pitchFamily="34" charset="0"/>
              </a:rPr>
              <a:t>Por qué existimos </a:t>
            </a:r>
          </a:p>
        </p:txBody>
      </p:sp>
      <p:sp>
        <p:nvSpPr>
          <p:cNvPr id="10" name="Rectángulo 9"/>
          <p:cNvSpPr/>
          <p:nvPr/>
        </p:nvSpPr>
        <p:spPr>
          <a:xfrm>
            <a:off x="3018950" y="1580836"/>
            <a:ext cx="3120390" cy="472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Valores fundamentales </a:t>
            </a:r>
          </a:p>
          <a:p>
            <a:pPr algn="ctr"/>
            <a:r>
              <a:rPr lang="es-PE" sz="1400" dirty="0">
                <a:solidFill>
                  <a:schemeClr val="tx1"/>
                </a:solidFill>
                <a:latin typeface="Arial" pitchFamily="34" charset="0"/>
                <a:cs typeface="Arial" pitchFamily="34" charset="0"/>
              </a:rPr>
              <a:t>En qué creemos </a:t>
            </a:r>
          </a:p>
        </p:txBody>
      </p:sp>
      <p:sp>
        <p:nvSpPr>
          <p:cNvPr id="11" name="Rectángulo 10"/>
          <p:cNvSpPr/>
          <p:nvPr/>
        </p:nvSpPr>
        <p:spPr>
          <a:xfrm>
            <a:off x="2590056" y="2053276"/>
            <a:ext cx="3786723" cy="487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Visión </a:t>
            </a:r>
          </a:p>
          <a:p>
            <a:pPr algn="ctr"/>
            <a:r>
              <a:rPr lang="es-PE" sz="1400" dirty="0">
                <a:solidFill>
                  <a:schemeClr val="tx1"/>
                </a:solidFill>
                <a:latin typeface="Arial" pitchFamily="34" charset="0"/>
                <a:cs typeface="Arial" pitchFamily="34" charset="0"/>
              </a:rPr>
              <a:t>Qué queremos ser </a:t>
            </a:r>
          </a:p>
        </p:txBody>
      </p:sp>
      <p:sp>
        <p:nvSpPr>
          <p:cNvPr id="12" name="Rectángulo 11"/>
          <p:cNvSpPr/>
          <p:nvPr/>
        </p:nvSpPr>
        <p:spPr>
          <a:xfrm>
            <a:off x="2090261" y="2548575"/>
            <a:ext cx="4596290" cy="464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Estrategia </a:t>
            </a:r>
          </a:p>
          <a:p>
            <a:pPr algn="ctr"/>
            <a:r>
              <a:rPr lang="es-PE" sz="1400" dirty="0">
                <a:solidFill>
                  <a:schemeClr val="tx1"/>
                </a:solidFill>
                <a:latin typeface="Arial" pitchFamily="34" charset="0"/>
                <a:cs typeface="Arial" pitchFamily="34" charset="0"/>
              </a:rPr>
              <a:t>Nuestro plan de juego </a:t>
            </a:r>
          </a:p>
        </p:txBody>
      </p:sp>
      <p:sp>
        <p:nvSpPr>
          <p:cNvPr id="13" name="Rectángulo 12"/>
          <p:cNvSpPr/>
          <p:nvPr/>
        </p:nvSpPr>
        <p:spPr>
          <a:xfrm>
            <a:off x="1623775" y="3021015"/>
            <a:ext cx="5531406" cy="57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Iniciativas estratégicas </a:t>
            </a:r>
          </a:p>
          <a:p>
            <a:pPr algn="ctr"/>
            <a:r>
              <a:rPr lang="es-PE" sz="1400" dirty="0">
                <a:solidFill>
                  <a:schemeClr val="tx1"/>
                </a:solidFill>
                <a:latin typeface="Arial" pitchFamily="34" charset="0"/>
                <a:cs typeface="Arial" pitchFamily="34" charset="0"/>
              </a:rPr>
              <a:t>Qué necesitamos hacer </a:t>
            </a:r>
          </a:p>
        </p:txBody>
      </p:sp>
      <p:sp>
        <p:nvSpPr>
          <p:cNvPr id="14" name="Rectángulo 13"/>
          <p:cNvSpPr/>
          <p:nvPr/>
        </p:nvSpPr>
        <p:spPr>
          <a:xfrm>
            <a:off x="1041561" y="3600135"/>
            <a:ext cx="6644133"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Objetivos Por Proceso y de Desempeño </a:t>
            </a:r>
          </a:p>
          <a:p>
            <a:pPr algn="ctr"/>
            <a:r>
              <a:rPr lang="es-PE" sz="1400" dirty="0">
                <a:solidFill>
                  <a:schemeClr val="tx1"/>
                </a:solidFill>
                <a:latin typeface="Arial" pitchFamily="34" charset="0"/>
                <a:cs typeface="Arial" pitchFamily="34" charset="0"/>
              </a:rPr>
              <a:t>Qué necesito Cumplir y hacer en mi proceso para cumplir con los objetivos estratégicos. </a:t>
            </a:r>
          </a:p>
        </p:txBody>
      </p:sp>
      <p:sp>
        <p:nvSpPr>
          <p:cNvPr id="15" name="Rectángulo 14"/>
          <p:cNvSpPr/>
          <p:nvPr/>
        </p:nvSpPr>
        <p:spPr>
          <a:xfrm>
            <a:off x="681513" y="5299395"/>
            <a:ext cx="1408748" cy="701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Utilidad a los Accionistas </a:t>
            </a:r>
          </a:p>
        </p:txBody>
      </p:sp>
      <p:sp>
        <p:nvSpPr>
          <p:cNvPr id="16" name="Rectángulo 15"/>
          <p:cNvSpPr/>
          <p:nvPr/>
        </p:nvSpPr>
        <p:spPr>
          <a:xfrm>
            <a:off x="2250281" y="5299395"/>
            <a:ext cx="1408748" cy="701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Clientes Satisfechos </a:t>
            </a:r>
          </a:p>
        </p:txBody>
      </p:sp>
      <p:sp>
        <p:nvSpPr>
          <p:cNvPr id="17" name="Rectángulo 16"/>
          <p:cNvSpPr/>
          <p:nvPr/>
        </p:nvSpPr>
        <p:spPr>
          <a:xfrm>
            <a:off x="3980675" y="5794695"/>
            <a:ext cx="2357438" cy="411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Personal motivado y preparado </a:t>
            </a:r>
          </a:p>
        </p:txBody>
      </p:sp>
      <p:sp>
        <p:nvSpPr>
          <p:cNvPr id="18" name="Rectángulo 17"/>
          <p:cNvSpPr/>
          <p:nvPr/>
        </p:nvSpPr>
        <p:spPr>
          <a:xfrm>
            <a:off x="3980675" y="5240340"/>
            <a:ext cx="2357438"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Procesos efectivos </a:t>
            </a:r>
          </a:p>
        </p:txBody>
      </p:sp>
      <p:sp>
        <p:nvSpPr>
          <p:cNvPr id="22" name="Rectángulo 21"/>
          <p:cNvSpPr/>
          <p:nvPr/>
        </p:nvSpPr>
        <p:spPr>
          <a:xfrm>
            <a:off x="2098120" y="4668521"/>
            <a:ext cx="4278658" cy="350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Resultados Estratégicos </a:t>
            </a:r>
          </a:p>
        </p:txBody>
      </p:sp>
      <p:sp>
        <p:nvSpPr>
          <p:cNvPr id="23" name="Triángulo isósceles 22"/>
          <p:cNvSpPr/>
          <p:nvPr/>
        </p:nvSpPr>
        <p:spPr>
          <a:xfrm rot="10800000">
            <a:off x="4058365" y="4266247"/>
            <a:ext cx="296466" cy="3657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24" name="Rectángulo 23"/>
          <p:cNvSpPr/>
          <p:nvPr/>
        </p:nvSpPr>
        <p:spPr>
          <a:xfrm>
            <a:off x="6549392" y="4678845"/>
            <a:ext cx="2446020" cy="1527333"/>
          </a:xfrm>
          <a:prstGeom prst="rect">
            <a:avLst/>
          </a:prstGeom>
          <a:solidFill>
            <a:schemeClr val="accent3">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25" name="Rectángulo redondeado 24"/>
          <p:cNvSpPr/>
          <p:nvPr/>
        </p:nvSpPr>
        <p:spPr>
          <a:xfrm>
            <a:off x="6713877" y="4987452"/>
            <a:ext cx="997221"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solidFill>
                  <a:schemeClr val="tx1"/>
                </a:solidFill>
                <a:latin typeface="Arial" pitchFamily="34" charset="0"/>
                <a:cs typeface="Arial" pitchFamily="34" charset="0"/>
              </a:rPr>
              <a:t>Controles de Gerencia </a:t>
            </a:r>
          </a:p>
        </p:txBody>
      </p:sp>
      <p:sp>
        <p:nvSpPr>
          <p:cNvPr id="26" name="Rectángulo redondeado 25"/>
          <p:cNvSpPr/>
          <p:nvPr/>
        </p:nvSpPr>
        <p:spPr>
          <a:xfrm>
            <a:off x="7835753" y="4987452"/>
            <a:ext cx="999639"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solidFill>
                  <a:schemeClr val="tx1"/>
                </a:solidFill>
                <a:latin typeface="Arial" pitchFamily="34" charset="0"/>
                <a:cs typeface="Arial" pitchFamily="34" charset="0"/>
              </a:rPr>
              <a:t>Medidas de Control Interno</a:t>
            </a:r>
          </a:p>
        </p:txBody>
      </p:sp>
      <p:sp>
        <p:nvSpPr>
          <p:cNvPr id="27" name="CuadroTexto 26"/>
          <p:cNvSpPr txBox="1"/>
          <p:nvPr/>
        </p:nvSpPr>
        <p:spPr>
          <a:xfrm>
            <a:off x="7113926" y="4678844"/>
            <a:ext cx="1721465" cy="261610"/>
          </a:xfrm>
          <a:prstGeom prst="rect">
            <a:avLst/>
          </a:prstGeom>
          <a:noFill/>
        </p:spPr>
        <p:txBody>
          <a:bodyPr wrap="square" rtlCol="0">
            <a:spAutoFit/>
          </a:bodyPr>
          <a:lstStyle/>
          <a:p>
            <a:r>
              <a:rPr lang="es-PE" sz="1100" dirty="0">
                <a:latin typeface="Arial" pitchFamily="34" charset="0"/>
                <a:cs typeface="Arial" pitchFamily="34" charset="0"/>
              </a:rPr>
              <a:t>1° Línea de defensa</a:t>
            </a:r>
          </a:p>
        </p:txBody>
      </p:sp>
      <p:sp>
        <p:nvSpPr>
          <p:cNvPr id="19" name="Conector 13"/>
          <p:cNvSpPr/>
          <p:nvPr/>
        </p:nvSpPr>
        <p:spPr>
          <a:xfrm>
            <a:off x="7199810" y="984475"/>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latin typeface="Arial" pitchFamily="34" charset="0"/>
                <a:cs typeface="Arial" pitchFamily="34" charset="0"/>
              </a:rPr>
              <a:t>A</a:t>
            </a:r>
          </a:p>
        </p:txBody>
      </p:sp>
      <p:sp>
        <p:nvSpPr>
          <p:cNvPr id="20" name="CuadroTexto 20"/>
          <p:cNvSpPr txBox="1"/>
          <p:nvPr/>
        </p:nvSpPr>
        <p:spPr>
          <a:xfrm>
            <a:off x="7538046" y="1035509"/>
            <a:ext cx="1605954" cy="261610"/>
          </a:xfrm>
          <a:prstGeom prst="rect">
            <a:avLst/>
          </a:prstGeom>
          <a:solidFill>
            <a:srgbClr val="FF0000"/>
          </a:solidFill>
        </p:spPr>
        <p:txBody>
          <a:bodyPr wrap="square" rtlCol="0">
            <a:spAutoFit/>
          </a:bodyPr>
          <a:lstStyle/>
          <a:p>
            <a:r>
              <a:rPr lang="es-ES" sz="1050" b="1" dirty="0">
                <a:solidFill>
                  <a:schemeClr val="bg1"/>
                </a:solidFill>
                <a:latin typeface="Arial" pitchFamily="34" charset="0"/>
                <a:cs typeface="Arial" pitchFamily="34" charset="0"/>
              </a:rPr>
              <a:t>CARACTERIZACIÓN</a:t>
            </a:r>
            <a:endParaRPr lang="es-PE" sz="1050" b="1" dirty="0">
              <a:solidFill>
                <a:schemeClr val="bg1"/>
              </a:solidFill>
              <a:latin typeface="Arial" pitchFamily="34" charset="0"/>
              <a:cs typeface="Arial" pitchFamily="34" charset="0"/>
            </a:endParaRPr>
          </a:p>
        </p:txBody>
      </p:sp>
      <p:sp>
        <p:nvSpPr>
          <p:cNvPr id="21" name="CuadroTexto 20"/>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32</a:t>
            </a:r>
            <a:endParaRPr lang="es-PE" dirty="0">
              <a:solidFill>
                <a:srgbClr val="264CA2"/>
              </a:solidFill>
            </a:endParaRPr>
          </a:p>
        </p:txBody>
      </p:sp>
    </p:spTree>
    <p:extLst>
      <p:ext uri="{BB962C8B-B14F-4D97-AF65-F5344CB8AC3E}">
        <p14:creationId xmlns:p14="http://schemas.microsoft.com/office/powerpoint/2010/main" val="3674206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5 Marcador de contenido" descr="EDIFICI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832073" y="2071489"/>
            <a:ext cx="3986050" cy="4212463"/>
          </a:xfrm>
          <a:prstGeom prst="rect">
            <a:avLst/>
          </a:prstGeom>
          <a:ln>
            <a:solidFill>
              <a:schemeClr val="accent1"/>
            </a:solidFill>
          </a:ln>
        </p:spPr>
      </p:pic>
      <p:sp>
        <p:nvSpPr>
          <p:cNvPr id="20" name="Oval 47"/>
          <p:cNvSpPr/>
          <p:nvPr/>
        </p:nvSpPr>
        <p:spPr>
          <a:xfrm>
            <a:off x="739399" y="1207756"/>
            <a:ext cx="3960440" cy="92045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latin typeface="Arial" pitchFamily="34" charset="0"/>
                <a:cs typeface="Arial" pitchFamily="34" charset="0"/>
              </a:rPr>
              <a:t>Plan Estratégico</a:t>
            </a:r>
          </a:p>
        </p:txBody>
      </p:sp>
      <p:sp>
        <p:nvSpPr>
          <p:cNvPr id="21" name="Left Brace 1"/>
          <p:cNvSpPr/>
          <p:nvPr/>
        </p:nvSpPr>
        <p:spPr>
          <a:xfrm rot="10800000">
            <a:off x="4834543" y="1273509"/>
            <a:ext cx="936102" cy="527556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Arial" pitchFamily="34" charset="0"/>
              <a:cs typeface="Arial" pitchFamily="34" charset="0"/>
            </a:endParaRPr>
          </a:p>
        </p:txBody>
      </p:sp>
      <p:sp>
        <p:nvSpPr>
          <p:cNvPr id="28" name="Rectangle 1026"/>
          <p:cNvSpPr>
            <a:spLocks noChangeArrowheads="1"/>
          </p:cNvSpPr>
          <p:nvPr/>
        </p:nvSpPr>
        <p:spPr bwMode="auto">
          <a:xfrm>
            <a:off x="5779958" y="1607908"/>
            <a:ext cx="2438400" cy="609600"/>
          </a:xfrm>
          <a:prstGeom prst="rect">
            <a:avLst/>
          </a:prstGeom>
          <a:solidFill>
            <a:srgbClr val="0070C0"/>
          </a:solidFill>
          <a:ln w="19050">
            <a:solidFill>
              <a:schemeClr val="tx1"/>
            </a:solidFill>
            <a:miter lim="800000"/>
            <a:headEnd/>
            <a:tailEnd/>
          </a:ln>
        </p:spPr>
        <p:txBody>
          <a:bodyPr wrap="none" anchor="ctr"/>
          <a:lstStyle/>
          <a:p>
            <a:pPr algn="ctr"/>
            <a:r>
              <a:rPr lang="es-CO" b="1" dirty="0">
                <a:solidFill>
                  <a:schemeClr val="bg2"/>
                </a:solidFill>
                <a:latin typeface="Arial" pitchFamily="34" charset="0"/>
                <a:cs typeface="Arial" pitchFamily="34" charset="0"/>
              </a:rPr>
              <a:t>Objetivos</a:t>
            </a:r>
          </a:p>
          <a:p>
            <a:pPr algn="ctr"/>
            <a:r>
              <a:rPr lang="es-CO" b="1" dirty="0" err="1">
                <a:solidFill>
                  <a:schemeClr val="bg2"/>
                </a:solidFill>
                <a:latin typeface="Arial" pitchFamily="34" charset="0"/>
                <a:cs typeface="Arial" pitchFamily="34" charset="0"/>
              </a:rPr>
              <a:t>Estrategicos</a:t>
            </a:r>
            <a:endParaRPr lang="es-CO" b="1" dirty="0">
              <a:solidFill>
                <a:schemeClr val="bg2"/>
              </a:solidFill>
              <a:latin typeface="Arial" pitchFamily="34" charset="0"/>
              <a:cs typeface="Arial" pitchFamily="34" charset="0"/>
            </a:endParaRPr>
          </a:p>
        </p:txBody>
      </p:sp>
      <p:sp>
        <p:nvSpPr>
          <p:cNvPr id="29" name="Rectangle 1027"/>
          <p:cNvSpPr>
            <a:spLocks noChangeArrowheads="1"/>
          </p:cNvSpPr>
          <p:nvPr/>
        </p:nvSpPr>
        <p:spPr bwMode="auto">
          <a:xfrm>
            <a:off x="5779958" y="3208108"/>
            <a:ext cx="2438400" cy="609600"/>
          </a:xfrm>
          <a:prstGeom prst="rect">
            <a:avLst/>
          </a:prstGeom>
          <a:solidFill>
            <a:srgbClr val="0070C0"/>
          </a:solidFill>
          <a:ln w="19050">
            <a:solidFill>
              <a:schemeClr val="tx1"/>
            </a:solidFill>
            <a:miter lim="800000"/>
            <a:headEnd/>
            <a:tailEnd/>
          </a:ln>
        </p:spPr>
        <p:txBody>
          <a:bodyPr wrap="none" anchor="ctr"/>
          <a:lstStyle/>
          <a:p>
            <a:pPr algn="ctr"/>
            <a:r>
              <a:rPr lang="es-CO" b="1">
                <a:solidFill>
                  <a:schemeClr val="bg2"/>
                </a:solidFill>
                <a:latin typeface="Arial" pitchFamily="34" charset="0"/>
                <a:cs typeface="Arial" pitchFamily="34" charset="0"/>
              </a:rPr>
              <a:t>Estrategía</a:t>
            </a:r>
          </a:p>
        </p:txBody>
      </p:sp>
      <p:sp>
        <p:nvSpPr>
          <p:cNvPr id="30" name="Rectangle 1028"/>
          <p:cNvSpPr>
            <a:spLocks noChangeArrowheads="1"/>
          </p:cNvSpPr>
          <p:nvPr/>
        </p:nvSpPr>
        <p:spPr bwMode="auto">
          <a:xfrm>
            <a:off x="5779958" y="4427307"/>
            <a:ext cx="2438400" cy="609600"/>
          </a:xfrm>
          <a:prstGeom prst="rect">
            <a:avLst/>
          </a:prstGeom>
          <a:solidFill>
            <a:srgbClr val="0070C0"/>
          </a:solidFill>
          <a:ln w="19050">
            <a:solidFill>
              <a:schemeClr val="tx1"/>
            </a:solidFill>
            <a:miter lim="800000"/>
            <a:headEnd/>
            <a:tailEnd/>
          </a:ln>
        </p:spPr>
        <p:txBody>
          <a:bodyPr wrap="none" anchor="ctr"/>
          <a:lstStyle/>
          <a:p>
            <a:pPr algn="ctr"/>
            <a:r>
              <a:rPr lang="es-CO" b="1">
                <a:solidFill>
                  <a:schemeClr val="bg2"/>
                </a:solidFill>
                <a:latin typeface="Arial" pitchFamily="34" charset="0"/>
                <a:cs typeface="Arial" pitchFamily="34" charset="0"/>
              </a:rPr>
              <a:t>Metas</a:t>
            </a:r>
          </a:p>
        </p:txBody>
      </p:sp>
      <p:sp>
        <p:nvSpPr>
          <p:cNvPr id="31" name="Rectangle 1030"/>
          <p:cNvSpPr>
            <a:spLocks noChangeArrowheads="1"/>
          </p:cNvSpPr>
          <p:nvPr/>
        </p:nvSpPr>
        <p:spPr bwMode="auto">
          <a:xfrm>
            <a:off x="5779958" y="5570307"/>
            <a:ext cx="2438400" cy="609600"/>
          </a:xfrm>
          <a:prstGeom prst="rect">
            <a:avLst/>
          </a:prstGeom>
          <a:solidFill>
            <a:srgbClr val="0070C0"/>
          </a:solidFill>
          <a:ln w="19050">
            <a:solidFill>
              <a:schemeClr val="tx1"/>
            </a:solidFill>
            <a:miter lim="800000"/>
            <a:headEnd/>
            <a:tailEnd/>
          </a:ln>
        </p:spPr>
        <p:txBody>
          <a:bodyPr wrap="none" anchor="ctr"/>
          <a:lstStyle/>
          <a:p>
            <a:pPr algn="ctr"/>
            <a:r>
              <a:rPr lang="es-CO" b="1">
                <a:solidFill>
                  <a:schemeClr val="bg2"/>
                </a:solidFill>
                <a:latin typeface="Arial" pitchFamily="34" charset="0"/>
                <a:cs typeface="Arial" pitchFamily="34" charset="0"/>
              </a:rPr>
              <a:t>Planes</a:t>
            </a:r>
          </a:p>
        </p:txBody>
      </p:sp>
      <p:sp>
        <p:nvSpPr>
          <p:cNvPr id="32" name="AutoShape 1034"/>
          <p:cNvSpPr>
            <a:spLocks noChangeArrowheads="1"/>
          </p:cNvSpPr>
          <p:nvPr/>
        </p:nvSpPr>
        <p:spPr bwMode="auto">
          <a:xfrm>
            <a:off x="6618158" y="2446107"/>
            <a:ext cx="685800" cy="457200"/>
          </a:xfrm>
          <a:prstGeom prst="downArrow">
            <a:avLst>
              <a:gd name="adj1" fmla="val 50000"/>
              <a:gd name="adj2" fmla="val 25000"/>
            </a:avLst>
          </a:prstGeom>
          <a:solidFill>
            <a:srgbClr val="0070C0"/>
          </a:solidFill>
          <a:ln w="9525">
            <a:solidFill>
              <a:schemeClr val="bg2"/>
            </a:solidFill>
            <a:miter lim="800000"/>
            <a:headEnd/>
            <a:tailEnd/>
          </a:ln>
        </p:spPr>
        <p:txBody>
          <a:bodyPr wrap="none" anchor="ctr"/>
          <a:lstStyle/>
          <a:p>
            <a:pPr algn="ctr"/>
            <a:endParaRPr lang="es-PE" sz="1600">
              <a:solidFill>
                <a:schemeClr val="bg2"/>
              </a:solidFill>
              <a:latin typeface="Arial" pitchFamily="34" charset="0"/>
              <a:cs typeface="Arial" pitchFamily="34" charset="0"/>
            </a:endParaRPr>
          </a:p>
        </p:txBody>
      </p:sp>
      <p:sp>
        <p:nvSpPr>
          <p:cNvPr id="33" name="AutoShape 1036"/>
          <p:cNvSpPr>
            <a:spLocks noChangeArrowheads="1"/>
          </p:cNvSpPr>
          <p:nvPr/>
        </p:nvSpPr>
        <p:spPr bwMode="auto">
          <a:xfrm>
            <a:off x="6618158" y="3893907"/>
            <a:ext cx="685800" cy="457200"/>
          </a:xfrm>
          <a:prstGeom prst="downArrow">
            <a:avLst>
              <a:gd name="adj1" fmla="val 50000"/>
              <a:gd name="adj2" fmla="val 25000"/>
            </a:avLst>
          </a:prstGeom>
          <a:solidFill>
            <a:srgbClr val="0070C0"/>
          </a:solidFill>
          <a:ln w="9525">
            <a:solidFill>
              <a:schemeClr val="bg2"/>
            </a:solidFill>
            <a:miter lim="800000"/>
            <a:headEnd/>
            <a:tailEnd/>
          </a:ln>
        </p:spPr>
        <p:txBody>
          <a:bodyPr wrap="none" anchor="ctr"/>
          <a:lstStyle/>
          <a:p>
            <a:pPr algn="ctr"/>
            <a:endParaRPr lang="es-PE" sz="1600">
              <a:solidFill>
                <a:schemeClr val="bg2"/>
              </a:solidFill>
              <a:latin typeface="Arial" pitchFamily="34" charset="0"/>
              <a:cs typeface="Arial" pitchFamily="34" charset="0"/>
            </a:endParaRPr>
          </a:p>
        </p:txBody>
      </p:sp>
      <p:sp>
        <p:nvSpPr>
          <p:cNvPr id="34" name="AutoShape 1037"/>
          <p:cNvSpPr>
            <a:spLocks noChangeArrowheads="1"/>
          </p:cNvSpPr>
          <p:nvPr/>
        </p:nvSpPr>
        <p:spPr bwMode="auto">
          <a:xfrm>
            <a:off x="6618158" y="5113107"/>
            <a:ext cx="685800" cy="457200"/>
          </a:xfrm>
          <a:prstGeom prst="downArrow">
            <a:avLst>
              <a:gd name="adj1" fmla="val 50000"/>
              <a:gd name="adj2" fmla="val 25000"/>
            </a:avLst>
          </a:prstGeom>
          <a:solidFill>
            <a:srgbClr val="0070C0"/>
          </a:solidFill>
          <a:ln w="9525">
            <a:solidFill>
              <a:schemeClr val="bg2"/>
            </a:solidFill>
            <a:miter lim="800000"/>
            <a:headEnd/>
            <a:tailEnd/>
          </a:ln>
        </p:spPr>
        <p:txBody>
          <a:bodyPr wrap="none" anchor="ctr"/>
          <a:lstStyle/>
          <a:p>
            <a:pPr algn="ctr"/>
            <a:endParaRPr lang="es-PE" sz="1600">
              <a:solidFill>
                <a:schemeClr val="bg2"/>
              </a:solidFill>
              <a:latin typeface="Arial" pitchFamily="34" charset="0"/>
              <a:cs typeface="Arial" pitchFamily="34" charset="0"/>
            </a:endParaRPr>
          </a:p>
        </p:txBody>
      </p:sp>
      <p:sp>
        <p:nvSpPr>
          <p:cNvPr id="15" name="Conector 13"/>
          <p:cNvSpPr/>
          <p:nvPr/>
        </p:nvSpPr>
        <p:spPr>
          <a:xfrm>
            <a:off x="7199810" y="897976"/>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latin typeface="Arial" pitchFamily="34" charset="0"/>
                <a:cs typeface="Arial" pitchFamily="34" charset="0"/>
              </a:rPr>
              <a:t>A</a:t>
            </a:r>
          </a:p>
        </p:txBody>
      </p:sp>
      <p:sp>
        <p:nvSpPr>
          <p:cNvPr id="16" name="CuadroTexto 20"/>
          <p:cNvSpPr txBox="1"/>
          <p:nvPr/>
        </p:nvSpPr>
        <p:spPr>
          <a:xfrm>
            <a:off x="7538046" y="949010"/>
            <a:ext cx="1605954" cy="261610"/>
          </a:xfrm>
          <a:prstGeom prst="rect">
            <a:avLst/>
          </a:prstGeom>
          <a:solidFill>
            <a:srgbClr val="FF0000"/>
          </a:solidFill>
        </p:spPr>
        <p:txBody>
          <a:bodyPr wrap="square" rtlCol="0">
            <a:spAutoFit/>
          </a:bodyPr>
          <a:lstStyle/>
          <a:p>
            <a:r>
              <a:rPr lang="es-ES" sz="1050" b="1" dirty="0">
                <a:solidFill>
                  <a:schemeClr val="bg1"/>
                </a:solidFill>
                <a:latin typeface="Arial" pitchFamily="34" charset="0"/>
                <a:cs typeface="Arial" pitchFamily="34" charset="0"/>
              </a:rPr>
              <a:t>CARACTERIZACIÓN</a:t>
            </a:r>
            <a:endParaRPr lang="es-PE" sz="1050" b="1" dirty="0">
              <a:solidFill>
                <a:schemeClr val="bg1"/>
              </a:solidFill>
              <a:latin typeface="Arial" pitchFamily="34" charset="0"/>
              <a:cs typeface="Arial" pitchFamily="34" charset="0"/>
            </a:endParaRPr>
          </a:p>
        </p:txBody>
      </p:sp>
      <p:sp>
        <p:nvSpPr>
          <p:cNvPr id="18" name="Título 1"/>
          <p:cNvSpPr txBox="1">
            <a:spLocks/>
          </p:cNvSpPr>
          <p:nvPr/>
        </p:nvSpPr>
        <p:spPr>
          <a:xfrm>
            <a:off x="1414890" y="-61785"/>
            <a:ext cx="7605236" cy="708341"/>
          </a:xfrm>
          <a:prstGeom prst="rect">
            <a:avLst/>
          </a:prstGeom>
          <a:noFill/>
          <a:ln w="69850">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800" dirty="0" smtClean="0">
                <a:solidFill>
                  <a:schemeClr val="bg1"/>
                </a:solidFill>
                <a:latin typeface="Arial" pitchFamily="34" charset="0"/>
                <a:cs typeface="Arial" pitchFamily="34" charset="0"/>
              </a:rPr>
              <a:t>Primer paso para gestionar los riesgos:</a:t>
            </a:r>
            <a:br>
              <a:rPr lang="es-PE" sz="2800" dirty="0" smtClean="0">
                <a:solidFill>
                  <a:schemeClr val="bg1"/>
                </a:solidFill>
                <a:latin typeface="Arial" pitchFamily="34" charset="0"/>
                <a:cs typeface="Arial" pitchFamily="34" charset="0"/>
              </a:rPr>
            </a:br>
            <a:r>
              <a:rPr lang="es-PE" sz="2800" dirty="0" smtClean="0">
                <a:solidFill>
                  <a:schemeClr val="bg1"/>
                </a:solidFill>
                <a:latin typeface="Arial" pitchFamily="34" charset="0"/>
                <a:cs typeface="Arial" pitchFamily="34" charset="0"/>
              </a:rPr>
              <a:t>conocimiento pleno de la estrategia</a:t>
            </a:r>
            <a:endParaRPr lang="es-PE" sz="2800" dirty="0">
              <a:solidFill>
                <a:schemeClr val="bg1"/>
              </a:solidFill>
              <a:latin typeface="Arial" pitchFamily="34" charset="0"/>
              <a:cs typeface="Arial" pitchFamily="34" charset="0"/>
            </a:endParaRPr>
          </a:p>
        </p:txBody>
      </p:sp>
      <p:sp>
        <p:nvSpPr>
          <p:cNvPr id="17" name="CuadroTexto 1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33</a:t>
            </a:r>
            <a:endParaRPr lang="es-PE" dirty="0">
              <a:solidFill>
                <a:srgbClr val="264CA2"/>
              </a:solidFill>
            </a:endParaRPr>
          </a:p>
        </p:txBody>
      </p:sp>
    </p:spTree>
    <p:extLst>
      <p:ext uri="{BB962C8B-B14F-4D97-AF65-F5344CB8AC3E}">
        <p14:creationId xmlns:p14="http://schemas.microsoft.com/office/powerpoint/2010/main" val="36742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ox(i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ox(in)">
                                      <p:cBhvr>
                                        <p:cTn id="15" dur="500"/>
                                        <p:tgtEl>
                                          <p:spTgt spid="2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ox(i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ox(in)">
                                      <p:cBhvr>
                                        <p:cTn id="23" dur="500"/>
                                        <p:tgtEl>
                                          <p:spTgt spid="3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ox(in)">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ox(in)">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2"/>
          <p:cNvSpPr>
            <a:spLocks noChangeArrowheads="1"/>
          </p:cNvSpPr>
          <p:nvPr/>
        </p:nvSpPr>
        <p:spPr bwMode="auto">
          <a:xfrm>
            <a:off x="4370324" y="1137743"/>
            <a:ext cx="3252533" cy="1486312"/>
          </a:xfrm>
          <a:prstGeom prst="ellipse">
            <a:avLst/>
          </a:prstGeom>
          <a:solidFill>
            <a:srgbClr val="0070C0"/>
          </a:solidFill>
          <a:ln w="38100">
            <a:solidFill>
              <a:schemeClr val="tx2"/>
            </a:solidFill>
            <a:round/>
            <a:headEnd/>
            <a:tailEnd/>
          </a:ln>
        </p:spPr>
        <p:txBody>
          <a:bodyPr wrap="none" anchor="ctr"/>
          <a:lstStyle/>
          <a:p>
            <a:pPr algn="ctr"/>
            <a:r>
              <a:rPr lang="es-AR" sz="1400" dirty="0">
                <a:solidFill>
                  <a:schemeClr val="bg1"/>
                </a:solidFill>
                <a:latin typeface="Arial" pitchFamily="34" charset="0"/>
                <a:cs typeface="Arial" pitchFamily="34" charset="0"/>
              </a:rPr>
              <a:t>Toda entidad</a:t>
            </a:r>
            <a:br>
              <a:rPr lang="es-AR" sz="1400" dirty="0">
                <a:solidFill>
                  <a:schemeClr val="bg1"/>
                </a:solidFill>
                <a:latin typeface="Arial" pitchFamily="34" charset="0"/>
                <a:cs typeface="Arial" pitchFamily="34" charset="0"/>
              </a:rPr>
            </a:br>
            <a:r>
              <a:rPr lang="es-AR" sz="1400" dirty="0">
                <a:solidFill>
                  <a:schemeClr val="bg1"/>
                </a:solidFill>
                <a:latin typeface="Arial" pitchFamily="34" charset="0"/>
                <a:cs typeface="Arial" pitchFamily="34" charset="0"/>
              </a:rPr>
              <a:t>existe para </a:t>
            </a:r>
            <a:br>
              <a:rPr lang="es-AR" sz="1400" dirty="0">
                <a:solidFill>
                  <a:schemeClr val="bg1"/>
                </a:solidFill>
                <a:latin typeface="Arial" pitchFamily="34" charset="0"/>
                <a:cs typeface="Arial" pitchFamily="34" charset="0"/>
              </a:rPr>
            </a:br>
            <a:r>
              <a:rPr lang="es-AR" sz="1400" dirty="0">
                <a:solidFill>
                  <a:schemeClr val="bg1"/>
                </a:solidFill>
                <a:latin typeface="Arial" pitchFamily="34" charset="0"/>
                <a:cs typeface="Arial" pitchFamily="34" charset="0"/>
              </a:rPr>
              <a:t>generar valor para </a:t>
            </a:r>
            <a:br>
              <a:rPr lang="es-AR" sz="1400" dirty="0">
                <a:solidFill>
                  <a:schemeClr val="bg1"/>
                </a:solidFill>
                <a:latin typeface="Arial" pitchFamily="34" charset="0"/>
                <a:cs typeface="Arial" pitchFamily="34" charset="0"/>
              </a:rPr>
            </a:br>
            <a:r>
              <a:rPr lang="es-AR" sz="1400" dirty="0">
                <a:solidFill>
                  <a:schemeClr val="bg1"/>
                </a:solidFill>
                <a:latin typeface="Arial" pitchFamily="34" charset="0"/>
                <a:cs typeface="Arial" pitchFamily="34" charset="0"/>
              </a:rPr>
              <a:t>sus </a:t>
            </a:r>
            <a:r>
              <a:rPr lang="es-AR" sz="1400" i="1" dirty="0" err="1">
                <a:solidFill>
                  <a:schemeClr val="bg1"/>
                </a:solidFill>
                <a:latin typeface="Arial" pitchFamily="34" charset="0"/>
                <a:cs typeface="Arial" pitchFamily="34" charset="0"/>
              </a:rPr>
              <a:t>stakeholders</a:t>
            </a:r>
            <a:endParaRPr lang="es-AR" sz="1400" i="1" dirty="0">
              <a:solidFill>
                <a:schemeClr val="bg1"/>
              </a:solidFill>
              <a:latin typeface="Arial" pitchFamily="34" charset="0"/>
              <a:cs typeface="Arial" pitchFamily="34" charset="0"/>
            </a:endParaRPr>
          </a:p>
        </p:txBody>
      </p:sp>
      <p:sp>
        <p:nvSpPr>
          <p:cNvPr id="14" name="Oval 3"/>
          <p:cNvSpPr>
            <a:spLocks noChangeArrowheads="1"/>
          </p:cNvSpPr>
          <p:nvPr/>
        </p:nvSpPr>
        <p:spPr bwMode="auto">
          <a:xfrm>
            <a:off x="1000896" y="1137743"/>
            <a:ext cx="3252533" cy="1474109"/>
          </a:xfrm>
          <a:prstGeom prst="ellipse">
            <a:avLst/>
          </a:prstGeom>
          <a:solidFill>
            <a:srgbClr val="0070C0"/>
          </a:solidFill>
          <a:ln w="38100">
            <a:solidFill>
              <a:schemeClr val="tx2"/>
            </a:solidFill>
            <a:round/>
            <a:headEnd/>
            <a:tailEnd/>
          </a:ln>
        </p:spPr>
        <p:txBody>
          <a:bodyPr wrap="none" anchor="ctr"/>
          <a:lstStyle/>
          <a:p>
            <a:pPr algn="ctr"/>
            <a:r>
              <a:rPr lang="es-AR" sz="1400" dirty="0">
                <a:solidFill>
                  <a:schemeClr val="bg1"/>
                </a:solidFill>
                <a:latin typeface="Arial" pitchFamily="34" charset="0"/>
                <a:cs typeface="Arial" pitchFamily="34" charset="0"/>
              </a:rPr>
              <a:t>El valor es creado, destruido</a:t>
            </a:r>
            <a:br>
              <a:rPr lang="es-AR" sz="1400" dirty="0">
                <a:solidFill>
                  <a:schemeClr val="bg1"/>
                </a:solidFill>
                <a:latin typeface="Arial" pitchFamily="34" charset="0"/>
                <a:cs typeface="Arial" pitchFamily="34" charset="0"/>
              </a:rPr>
            </a:br>
            <a:r>
              <a:rPr lang="es-AR" sz="1400" dirty="0">
                <a:solidFill>
                  <a:schemeClr val="bg1"/>
                </a:solidFill>
                <a:latin typeface="Arial" pitchFamily="34" charset="0"/>
                <a:cs typeface="Arial" pitchFamily="34" charset="0"/>
              </a:rPr>
              <a:t>o preservado por las decisiones </a:t>
            </a:r>
            <a:br>
              <a:rPr lang="es-AR" sz="1400" dirty="0">
                <a:solidFill>
                  <a:schemeClr val="bg1"/>
                </a:solidFill>
                <a:latin typeface="Arial" pitchFamily="34" charset="0"/>
                <a:cs typeface="Arial" pitchFamily="34" charset="0"/>
              </a:rPr>
            </a:br>
            <a:r>
              <a:rPr lang="es-AR" sz="1400" dirty="0">
                <a:solidFill>
                  <a:schemeClr val="bg1"/>
                </a:solidFill>
                <a:latin typeface="Arial" pitchFamily="34" charset="0"/>
                <a:cs typeface="Arial" pitchFamily="34" charset="0"/>
              </a:rPr>
              <a:t>gerenciales desde </a:t>
            </a:r>
            <a:br>
              <a:rPr lang="es-AR" sz="1400" dirty="0">
                <a:solidFill>
                  <a:schemeClr val="bg1"/>
                </a:solidFill>
                <a:latin typeface="Arial" pitchFamily="34" charset="0"/>
                <a:cs typeface="Arial" pitchFamily="34" charset="0"/>
              </a:rPr>
            </a:br>
            <a:r>
              <a:rPr lang="es-AR" sz="1400" dirty="0">
                <a:solidFill>
                  <a:schemeClr val="bg1"/>
                </a:solidFill>
                <a:latin typeface="Arial" pitchFamily="34" charset="0"/>
                <a:cs typeface="Arial" pitchFamily="34" charset="0"/>
              </a:rPr>
              <a:t>la estrategia hasta la </a:t>
            </a:r>
            <a:br>
              <a:rPr lang="es-AR" sz="1400" dirty="0">
                <a:solidFill>
                  <a:schemeClr val="bg1"/>
                </a:solidFill>
                <a:latin typeface="Arial" pitchFamily="34" charset="0"/>
                <a:cs typeface="Arial" pitchFamily="34" charset="0"/>
              </a:rPr>
            </a:br>
            <a:r>
              <a:rPr lang="es-AR" sz="1400" dirty="0">
                <a:solidFill>
                  <a:schemeClr val="bg1"/>
                </a:solidFill>
                <a:latin typeface="Arial" pitchFamily="34" charset="0"/>
                <a:cs typeface="Arial" pitchFamily="34" charset="0"/>
              </a:rPr>
              <a:t>operación del día a día</a:t>
            </a:r>
          </a:p>
        </p:txBody>
      </p:sp>
      <p:sp>
        <p:nvSpPr>
          <p:cNvPr id="15" name="Oval 7"/>
          <p:cNvSpPr>
            <a:spLocks noChangeArrowheads="1"/>
          </p:cNvSpPr>
          <p:nvPr/>
        </p:nvSpPr>
        <p:spPr bwMode="auto">
          <a:xfrm>
            <a:off x="543574" y="4573584"/>
            <a:ext cx="2582603" cy="1419865"/>
          </a:xfrm>
          <a:prstGeom prst="ellipse">
            <a:avLst/>
          </a:prstGeom>
          <a:solidFill>
            <a:srgbClr val="0070C0"/>
          </a:solidFill>
          <a:ln w="38100">
            <a:solidFill>
              <a:schemeClr val="tx2"/>
            </a:solidFill>
            <a:round/>
            <a:headEnd/>
            <a:tailEnd/>
          </a:ln>
        </p:spPr>
        <p:txBody>
          <a:bodyPr wrap="none" anchor="ctr"/>
          <a:lstStyle/>
          <a:p>
            <a:pPr algn="ctr"/>
            <a:r>
              <a:rPr lang="es-AR" sz="1400">
                <a:solidFill>
                  <a:schemeClr val="bg1"/>
                </a:solidFill>
                <a:latin typeface="Arial" pitchFamily="34" charset="0"/>
                <a:cs typeface="Arial" pitchFamily="34" charset="0"/>
              </a:rPr>
              <a:t>Respondiendo para</a:t>
            </a:r>
            <a:br>
              <a:rPr lang="es-AR" sz="1400">
                <a:solidFill>
                  <a:schemeClr val="bg1"/>
                </a:solidFill>
                <a:latin typeface="Arial" pitchFamily="34" charset="0"/>
                <a:cs typeface="Arial" pitchFamily="34" charset="0"/>
              </a:rPr>
            </a:br>
            <a:r>
              <a:rPr lang="es-AR" sz="1400">
                <a:solidFill>
                  <a:schemeClr val="bg1"/>
                </a:solidFill>
                <a:latin typeface="Arial" pitchFamily="34" charset="0"/>
                <a:cs typeface="Arial" pitchFamily="34" charset="0"/>
              </a:rPr>
              <a:t>reducir pérdidas</a:t>
            </a:r>
            <a:br>
              <a:rPr lang="es-AR" sz="1400">
                <a:solidFill>
                  <a:schemeClr val="bg1"/>
                </a:solidFill>
                <a:latin typeface="Arial" pitchFamily="34" charset="0"/>
                <a:cs typeface="Arial" pitchFamily="34" charset="0"/>
              </a:rPr>
            </a:br>
            <a:r>
              <a:rPr lang="es-AR" sz="1400">
                <a:solidFill>
                  <a:schemeClr val="bg1"/>
                </a:solidFill>
                <a:latin typeface="Arial" pitchFamily="34" charset="0"/>
                <a:cs typeface="Arial" pitchFamily="34" charset="0"/>
              </a:rPr>
              <a:t>inesperadas y tomar</a:t>
            </a:r>
            <a:br>
              <a:rPr lang="es-AR" sz="1400">
                <a:solidFill>
                  <a:schemeClr val="bg1"/>
                </a:solidFill>
                <a:latin typeface="Arial" pitchFamily="34" charset="0"/>
                <a:cs typeface="Arial" pitchFamily="34" charset="0"/>
              </a:rPr>
            </a:br>
            <a:r>
              <a:rPr lang="es-AR" sz="1400">
                <a:solidFill>
                  <a:schemeClr val="bg1"/>
                </a:solidFill>
                <a:latin typeface="Arial" pitchFamily="34" charset="0"/>
                <a:cs typeface="Arial" pitchFamily="34" charset="0"/>
              </a:rPr>
              <a:t>oportunidades</a:t>
            </a:r>
          </a:p>
        </p:txBody>
      </p:sp>
      <p:sp>
        <p:nvSpPr>
          <p:cNvPr id="16" name="Oval 8"/>
          <p:cNvSpPr>
            <a:spLocks noChangeArrowheads="1"/>
          </p:cNvSpPr>
          <p:nvPr/>
        </p:nvSpPr>
        <p:spPr bwMode="auto">
          <a:xfrm>
            <a:off x="6376048" y="4571997"/>
            <a:ext cx="2582603" cy="1419865"/>
          </a:xfrm>
          <a:prstGeom prst="ellipse">
            <a:avLst/>
          </a:prstGeom>
          <a:solidFill>
            <a:srgbClr val="0070C0"/>
          </a:solidFill>
          <a:ln w="38100">
            <a:solidFill>
              <a:schemeClr val="tx2"/>
            </a:solidFill>
            <a:round/>
            <a:headEnd/>
            <a:tailEnd/>
          </a:ln>
        </p:spPr>
        <p:txBody>
          <a:bodyPr wrap="none" anchor="ctr"/>
          <a:lstStyle/>
          <a:p>
            <a:pPr algn="ctr"/>
            <a:r>
              <a:rPr lang="es-AR" sz="1400">
                <a:solidFill>
                  <a:schemeClr val="bg1"/>
                </a:solidFill>
                <a:latin typeface="Arial" pitchFamily="34" charset="0"/>
                <a:cs typeface="Arial" pitchFamily="34" charset="0"/>
              </a:rPr>
              <a:t>No se eliminan los </a:t>
            </a:r>
          </a:p>
          <a:p>
            <a:pPr algn="ctr"/>
            <a:r>
              <a:rPr lang="es-AR" sz="1400">
                <a:solidFill>
                  <a:schemeClr val="bg1"/>
                </a:solidFill>
                <a:latin typeface="Arial" pitchFamily="34" charset="0"/>
                <a:cs typeface="Arial" pitchFamily="34" charset="0"/>
              </a:rPr>
              <a:t>riesgos, se mitigan con </a:t>
            </a:r>
          </a:p>
          <a:p>
            <a:pPr algn="ctr"/>
            <a:r>
              <a:rPr lang="es-AR" sz="1400">
                <a:solidFill>
                  <a:schemeClr val="bg1"/>
                </a:solidFill>
                <a:latin typeface="Arial" pitchFamily="34" charset="0"/>
                <a:cs typeface="Arial" pitchFamily="34" charset="0"/>
              </a:rPr>
              <a:t>controles</a:t>
            </a:r>
          </a:p>
        </p:txBody>
      </p:sp>
      <p:grpSp>
        <p:nvGrpSpPr>
          <p:cNvPr id="3" name="Group 9"/>
          <p:cNvGrpSpPr>
            <a:grpSpLocks/>
          </p:cNvGrpSpPr>
          <p:nvPr/>
        </p:nvGrpSpPr>
        <p:grpSpPr bwMode="auto">
          <a:xfrm>
            <a:off x="3280425" y="4525147"/>
            <a:ext cx="2922854" cy="1801677"/>
            <a:chOff x="1837" y="2886"/>
            <a:chExt cx="1950" cy="1208"/>
          </a:xfrm>
        </p:grpSpPr>
        <p:pic>
          <p:nvPicPr>
            <p:cNvPr id="18" name="Picture 10" descr="slide 8 diagra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2" y="3401"/>
              <a:ext cx="1289" cy="693"/>
            </a:xfrm>
            <a:prstGeom prst="rect">
              <a:avLst/>
            </a:prstGeom>
            <a:noFill/>
            <a:ln w="9525">
              <a:solidFill>
                <a:schemeClr val="tx2"/>
              </a:solidFill>
              <a:miter lim="800000"/>
              <a:headEnd/>
              <a:tailEnd/>
            </a:ln>
          </p:spPr>
        </p:pic>
        <p:sp>
          <p:nvSpPr>
            <p:cNvPr id="22" name="Rectangle 11"/>
            <p:cNvSpPr>
              <a:spLocks noChangeArrowheads="1"/>
            </p:cNvSpPr>
            <p:nvPr/>
          </p:nvSpPr>
          <p:spPr bwMode="auto">
            <a:xfrm>
              <a:off x="2810" y="3744"/>
              <a:ext cx="207" cy="184"/>
            </a:xfrm>
            <a:prstGeom prst="rect">
              <a:avLst/>
            </a:prstGeom>
            <a:noFill/>
            <a:ln w="9525">
              <a:noFill/>
              <a:miter lim="800000"/>
              <a:headEnd/>
              <a:tailEnd/>
            </a:ln>
          </p:spPr>
          <p:txBody>
            <a:bodyPr wrap="none" anchor="ctr"/>
            <a:lstStyle/>
            <a:p>
              <a:r>
                <a:rPr lang="es-BO" sz="1000" b="1">
                  <a:solidFill>
                    <a:schemeClr val="tx1"/>
                  </a:solidFill>
                </a:rPr>
                <a:t>valor</a:t>
              </a:r>
              <a:endParaRPr lang="es-BO" sz="900" b="1">
                <a:solidFill>
                  <a:schemeClr val="tx1"/>
                </a:solidFill>
              </a:endParaRPr>
            </a:p>
          </p:txBody>
        </p:sp>
        <p:sp>
          <p:nvSpPr>
            <p:cNvPr id="23" name="Rectangle 12"/>
            <p:cNvSpPr>
              <a:spLocks noChangeArrowheads="1"/>
            </p:cNvSpPr>
            <p:nvPr/>
          </p:nvSpPr>
          <p:spPr bwMode="auto">
            <a:xfrm>
              <a:off x="2196" y="3631"/>
              <a:ext cx="1361" cy="234"/>
            </a:xfrm>
            <a:prstGeom prst="rect">
              <a:avLst/>
            </a:prstGeom>
            <a:noFill/>
            <a:ln w="9525">
              <a:solidFill>
                <a:schemeClr val="tx2"/>
              </a:solidFill>
              <a:miter lim="800000"/>
              <a:headEnd/>
              <a:tailEnd/>
            </a:ln>
          </p:spPr>
          <p:txBody>
            <a:bodyPr lIns="90000" tIns="46800" rIns="90000" bIns="46800" anchor="ctr">
              <a:spAutoFit/>
            </a:bodyPr>
            <a:lstStyle/>
            <a:p>
              <a:endParaRPr lang="es-PE">
                <a:solidFill>
                  <a:schemeClr val="tx1"/>
                </a:solidFill>
              </a:endParaRPr>
            </a:p>
          </p:txBody>
        </p:sp>
        <p:sp>
          <p:nvSpPr>
            <p:cNvPr id="24" name="Oval 13"/>
            <p:cNvSpPr>
              <a:spLocks noChangeArrowheads="1"/>
            </p:cNvSpPr>
            <p:nvPr/>
          </p:nvSpPr>
          <p:spPr bwMode="auto">
            <a:xfrm>
              <a:off x="2452" y="2886"/>
              <a:ext cx="849" cy="523"/>
            </a:xfrm>
            <a:prstGeom prst="ellipse">
              <a:avLst/>
            </a:prstGeom>
            <a:solidFill>
              <a:schemeClr val="bg1"/>
            </a:solidFill>
            <a:ln w="28575">
              <a:solidFill>
                <a:schemeClr val="tx2"/>
              </a:solidFill>
              <a:round/>
              <a:headEnd/>
              <a:tailEnd/>
            </a:ln>
          </p:spPr>
          <p:txBody>
            <a:bodyPr wrap="none" anchor="ctr"/>
            <a:lstStyle/>
            <a:p>
              <a:pPr algn="ctr"/>
              <a:r>
                <a:rPr lang="es-AR" sz="1600" b="1" dirty="0">
                  <a:solidFill>
                    <a:schemeClr val="tx1"/>
                  </a:solidFill>
                </a:rPr>
                <a:t>Gestión de </a:t>
              </a:r>
            </a:p>
            <a:p>
              <a:pPr algn="ctr"/>
              <a:r>
                <a:rPr lang="es-AR" sz="1600" b="1" dirty="0">
                  <a:solidFill>
                    <a:schemeClr val="tx1"/>
                  </a:solidFill>
                </a:rPr>
                <a:t>riesgos</a:t>
              </a:r>
            </a:p>
          </p:txBody>
        </p:sp>
        <p:sp>
          <p:nvSpPr>
            <p:cNvPr id="25" name="Line 14"/>
            <p:cNvSpPr>
              <a:spLocks noChangeShapeType="1"/>
            </p:cNvSpPr>
            <p:nvPr/>
          </p:nvSpPr>
          <p:spPr bwMode="auto">
            <a:xfrm flipV="1">
              <a:off x="1837" y="3158"/>
              <a:ext cx="589" cy="227"/>
            </a:xfrm>
            <a:prstGeom prst="line">
              <a:avLst/>
            </a:prstGeom>
            <a:noFill/>
            <a:ln w="38100">
              <a:solidFill>
                <a:schemeClr val="tx2"/>
              </a:solidFill>
              <a:round/>
              <a:headEnd/>
              <a:tailEnd type="triangle" w="med" len="med"/>
            </a:ln>
          </p:spPr>
          <p:txBody>
            <a:bodyPr/>
            <a:lstStyle/>
            <a:p>
              <a:endParaRPr lang="es-PE"/>
            </a:p>
          </p:txBody>
        </p:sp>
        <p:sp>
          <p:nvSpPr>
            <p:cNvPr id="26" name="Line 15"/>
            <p:cNvSpPr>
              <a:spLocks noChangeShapeType="1"/>
            </p:cNvSpPr>
            <p:nvPr/>
          </p:nvSpPr>
          <p:spPr bwMode="auto">
            <a:xfrm>
              <a:off x="1837" y="3385"/>
              <a:ext cx="544" cy="272"/>
            </a:xfrm>
            <a:prstGeom prst="line">
              <a:avLst/>
            </a:prstGeom>
            <a:noFill/>
            <a:ln w="38100">
              <a:solidFill>
                <a:schemeClr val="tx2"/>
              </a:solidFill>
              <a:round/>
              <a:headEnd/>
              <a:tailEnd type="triangle" w="med" len="med"/>
            </a:ln>
          </p:spPr>
          <p:txBody>
            <a:bodyPr/>
            <a:lstStyle/>
            <a:p>
              <a:endParaRPr lang="es-PE"/>
            </a:p>
          </p:txBody>
        </p:sp>
        <p:sp>
          <p:nvSpPr>
            <p:cNvPr id="27" name="Line 16"/>
            <p:cNvSpPr>
              <a:spLocks noChangeShapeType="1"/>
            </p:cNvSpPr>
            <p:nvPr/>
          </p:nvSpPr>
          <p:spPr bwMode="auto">
            <a:xfrm flipH="1" flipV="1">
              <a:off x="3288" y="3158"/>
              <a:ext cx="499" cy="227"/>
            </a:xfrm>
            <a:prstGeom prst="line">
              <a:avLst/>
            </a:prstGeom>
            <a:noFill/>
            <a:ln w="38100">
              <a:solidFill>
                <a:schemeClr val="tx2"/>
              </a:solidFill>
              <a:round/>
              <a:headEnd/>
              <a:tailEnd type="triangle" w="med" len="med"/>
            </a:ln>
          </p:spPr>
          <p:txBody>
            <a:bodyPr/>
            <a:lstStyle/>
            <a:p>
              <a:endParaRPr lang="es-PE"/>
            </a:p>
          </p:txBody>
        </p:sp>
        <p:sp>
          <p:nvSpPr>
            <p:cNvPr id="35" name="Line 17"/>
            <p:cNvSpPr>
              <a:spLocks noChangeShapeType="1"/>
            </p:cNvSpPr>
            <p:nvPr/>
          </p:nvSpPr>
          <p:spPr bwMode="auto">
            <a:xfrm flipH="1">
              <a:off x="3470" y="3385"/>
              <a:ext cx="317" cy="272"/>
            </a:xfrm>
            <a:prstGeom prst="line">
              <a:avLst/>
            </a:prstGeom>
            <a:noFill/>
            <a:ln w="38100">
              <a:solidFill>
                <a:schemeClr val="tx2"/>
              </a:solidFill>
              <a:round/>
              <a:headEnd/>
              <a:tailEnd type="triangle" w="med" len="med"/>
            </a:ln>
          </p:spPr>
          <p:txBody>
            <a:bodyPr/>
            <a:lstStyle/>
            <a:p>
              <a:endParaRPr lang="es-PE"/>
            </a:p>
          </p:txBody>
        </p:sp>
      </p:grpSp>
      <p:graphicFrame>
        <p:nvGraphicFramePr>
          <p:cNvPr id="36" name="Diagram 26"/>
          <p:cNvGraphicFramePr/>
          <p:nvPr>
            <p:extLst>
              <p:ext uri="{D42A27DB-BD31-4B8C-83A1-F6EECF244321}">
                <p14:modId xmlns:p14="http://schemas.microsoft.com/office/powerpoint/2010/main" val="4043014784"/>
              </p:ext>
            </p:extLst>
          </p:nvPr>
        </p:nvGraphicFramePr>
        <p:xfrm>
          <a:off x="2772200" y="2628631"/>
          <a:ext cx="2952328" cy="1849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ítulo 1"/>
          <p:cNvSpPr txBox="1">
            <a:spLocks/>
          </p:cNvSpPr>
          <p:nvPr/>
        </p:nvSpPr>
        <p:spPr>
          <a:xfrm>
            <a:off x="1414890" y="-61785"/>
            <a:ext cx="7605236" cy="708341"/>
          </a:xfrm>
          <a:prstGeom prst="rect">
            <a:avLst/>
          </a:prstGeom>
          <a:noFill/>
          <a:ln w="69850">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800" dirty="0" smtClean="0">
                <a:solidFill>
                  <a:schemeClr val="bg1"/>
                </a:solidFill>
                <a:latin typeface="Arial" pitchFamily="34" charset="0"/>
                <a:cs typeface="Arial" pitchFamily="34" charset="0"/>
              </a:rPr>
              <a:t>Primer paso para gestionar los riesgos:</a:t>
            </a:r>
            <a:br>
              <a:rPr lang="es-PE" sz="2800" dirty="0" smtClean="0">
                <a:solidFill>
                  <a:schemeClr val="bg1"/>
                </a:solidFill>
                <a:latin typeface="Arial" pitchFamily="34" charset="0"/>
                <a:cs typeface="Arial" pitchFamily="34" charset="0"/>
              </a:rPr>
            </a:br>
            <a:r>
              <a:rPr lang="es-PE" sz="2800" dirty="0" smtClean="0">
                <a:solidFill>
                  <a:schemeClr val="bg1"/>
                </a:solidFill>
                <a:latin typeface="Arial" pitchFamily="34" charset="0"/>
                <a:cs typeface="Arial" pitchFamily="34" charset="0"/>
              </a:rPr>
              <a:t>conocimiento pleno de la estrategia</a:t>
            </a:r>
            <a:endParaRPr lang="es-PE" sz="2800" dirty="0">
              <a:solidFill>
                <a:schemeClr val="bg1"/>
              </a:solidFill>
              <a:latin typeface="Arial" pitchFamily="34" charset="0"/>
              <a:cs typeface="Arial" pitchFamily="34" charset="0"/>
            </a:endParaRPr>
          </a:p>
        </p:txBody>
      </p:sp>
      <p:sp>
        <p:nvSpPr>
          <p:cNvPr id="29" name="Conector 13"/>
          <p:cNvSpPr/>
          <p:nvPr/>
        </p:nvSpPr>
        <p:spPr>
          <a:xfrm>
            <a:off x="7199810" y="897976"/>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A</a:t>
            </a:r>
          </a:p>
        </p:txBody>
      </p:sp>
      <p:sp>
        <p:nvSpPr>
          <p:cNvPr id="30" name="CuadroTexto 20"/>
          <p:cNvSpPr txBox="1"/>
          <p:nvPr/>
        </p:nvSpPr>
        <p:spPr>
          <a:xfrm>
            <a:off x="7538046" y="949010"/>
            <a:ext cx="1605954" cy="261610"/>
          </a:xfrm>
          <a:prstGeom prst="rect">
            <a:avLst/>
          </a:prstGeom>
          <a:solidFill>
            <a:srgbClr val="FF0000"/>
          </a:solidFill>
        </p:spPr>
        <p:txBody>
          <a:bodyPr wrap="square" rtlCol="0">
            <a:spAutoFit/>
          </a:bodyPr>
          <a:lstStyle/>
          <a:p>
            <a:r>
              <a:rPr lang="es-ES" sz="1050" b="1" dirty="0">
                <a:solidFill>
                  <a:schemeClr val="bg1"/>
                </a:solidFill>
                <a:latin typeface="Arial" pitchFamily="34" charset="0"/>
                <a:cs typeface="Arial" pitchFamily="34" charset="0"/>
              </a:rPr>
              <a:t>CARACTERIZACIÓN</a:t>
            </a:r>
            <a:endParaRPr lang="es-PE" sz="1050" b="1" dirty="0">
              <a:solidFill>
                <a:schemeClr val="bg1"/>
              </a:solidFill>
              <a:latin typeface="Arial" pitchFamily="34" charset="0"/>
              <a:cs typeface="Arial" pitchFamily="34" charset="0"/>
            </a:endParaRPr>
          </a:p>
        </p:txBody>
      </p:sp>
      <p:sp>
        <p:nvSpPr>
          <p:cNvPr id="19" name="CuadroTexto 18"/>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34</a:t>
            </a:r>
            <a:endParaRPr lang="es-PE" dirty="0">
              <a:solidFill>
                <a:srgbClr val="264CA2"/>
              </a:solidFill>
            </a:endParaRPr>
          </a:p>
        </p:txBody>
      </p:sp>
    </p:spTree>
    <p:extLst>
      <p:ext uri="{BB962C8B-B14F-4D97-AF65-F5344CB8AC3E}">
        <p14:creationId xmlns:p14="http://schemas.microsoft.com/office/powerpoint/2010/main" val="36742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ox(i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ox(i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Graphic spid="3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ítulo 1"/>
          <p:cNvSpPr>
            <a:spLocks noGrp="1"/>
          </p:cNvSpPr>
          <p:nvPr>
            <p:ph type="title"/>
          </p:nvPr>
        </p:nvSpPr>
        <p:spPr>
          <a:xfrm>
            <a:off x="484115" y="0"/>
            <a:ext cx="9487789" cy="708341"/>
          </a:xfrm>
          <a:noFill/>
          <a:ln w="69850">
            <a:noFill/>
          </a:ln>
        </p:spPr>
        <p:txBody>
          <a:bodyPr>
            <a:noAutofit/>
          </a:bodyPr>
          <a:lstStyle/>
          <a:p>
            <a:pPr algn="ctr"/>
            <a:r>
              <a:rPr lang="es-PE" sz="2400" dirty="0">
                <a:solidFill>
                  <a:schemeClr val="bg1"/>
                </a:solidFill>
                <a:latin typeface="Arial" pitchFamily="34" charset="0"/>
                <a:cs typeface="Arial" pitchFamily="34" charset="0"/>
              </a:rPr>
              <a:t>SEGUNDO PASO PARA GESTIONAR LOS RIESGOS:</a:t>
            </a:r>
            <a:br>
              <a:rPr lang="es-PE" sz="2400" dirty="0">
                <a:solidFill>
                  <a:schemeClr val="bg1"/>
                </a:solidFill>
                <a:latin typeface="Arial" pitchFamily="34" charset="0"/>
                <a:cs typeface="Arial" pitchFamily="34" charset="0"/>
              </a:rPr>
            </a:br>
            <a:r>
              <a:rPr lang="es-PE" sz="2400" dirty="0">
                <a:solidFill>
                  <a:schemeClr val="bg1"/>
                </a:solidFill>
                <a:latin typeface="Arial" pitchFamily="34" charset="0"/>
                <a:cs typeface="Arial" pitchFamily="34" charset="0"/>
              </a:rPr>
              <a:t>CONOCIMIENTO PLENO DE LA CADENA DE VALOR</a:t>
            </a:r>
          </a:p>
        </p:txBody>
      </p:sp>
      <p:pic>
        <p:nvPicPr>
          <p:cNvPr id="98" name="Picture 2" descr="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5556" y="1210620"/>
            <a:ext cx="7027062" cy="5084186"/>
          </a:xfrm>
          <a:prstGeom prst="rect">
            <a:avLst/>
          </a:prstGeom>
          <a:noFill/>
          <a:ln w="9525" algn="ctr">
            <a:noFill/>
            <a:miter lim="800000"/>
            <a:headEnd/>
            <a:tailEnd/>
          </a:ln>
        </p:spPr>
      </p:pic>
      <p:sp>
        <p:nvSpPr>
          <p:cNvPr id="6" name="Conector 13"/>
          <p:cNvSpPr/>
          <p:nvPr/>
        </p:nvSpPr>
        <p:spPr>
          <a:xfrm>
            <a:off x="7199810" y="897976"/>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A</a:t>
            </a:r>
          </a:p>
        </p:txBody>
      </p:sp>
      <p:sp>
        <p:nvSpPr>
          <p:cNvPr id="7" name="CuadroTexto 20"/>
          <p:cNvSpPr txBox="1"/>
          <p:nvPr/>
        </p:nvSpPr>
        <p:spPr>
          <a:xfrm>
            <a:off x="7538046" y="949010"/>
            <a:ext cx="1605954" cy="261610"/>
          </a:xfrm>
          <a:prstGeom prst="rect">
            <a:avLst/>
          </a:prstGeom>
          <a:solidFill>
            <a:srgbClr val="FF0000"/>
          </a:solidFill>
        </p:spPr>
        <p:txBody>
          <a:bodyPr wrap="square" rtlCol="0">
            <a:spAutoFit/>
          </a:bodyPr>
          <a:lstStyle/>
          <a:p>
            <a:r>
              <a:rPr lang="es-ES" sz="1050" b="1" dirty="0">
                <a:solidFill>
                  <a:schemeClr val="bg1"/>
                </a:solidFill>
                <a:latin typeface="Arial" pitchFamily="34" charset="0"/>
                <a:cs typeface="Arial" pitchFamily="34" charset="0"/>
              </a:rPr>
              <a:t>CARACTERIZACIÓN</a:t>
            </a:r>
            <a:endParaRPr lang="es-PE" sz="1050" b="1" dirty="0">
              <a:solidFill>
                <a:schemeClr val="bg1"/>
              </a:solidFill>
              <a:latin typeface="Arial" pitchFamily="34" charset="0"/>
              <a:cs typeface="Arial" pitchFamily="34" charset="0"/>
            </a:endParaRPr>
          </a:p>
        </p:txBody>
      </p:sp>
      <p:sp>
        <p:nvSpPr>
          <p:cNvPr id="8" name="CuadroTexto 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35</a:t>
            </a:r>
            <a:endParaRPr lang="es-PE" dirty="0">
              <a:solidFill>
                <a:srgbClr val="264CA2"/>
              </a:solidFill>
            </a:endParaRPr>
          </a:p>
        </p:txBody>
      </p:sp>
    </p:spTree>
    <p:extLst>
      <p:ext uri="{BB962C8B-B14F-4D97-AF65-F5344CB8AC3E}">
        <p14:creationId xmlns:p14="http://schemas.microsoft.com/office/powerpoint/2010/main" val="2106476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AutoShape 2"/>
          <p:cNvCxnSpPr>
            <a:cxnSpLocks noChangeShapeType="1"/>
          </p:cNvCxnSpPr>
          <p:nvPr/>
        </p:nvCxnSpPr>
        <p:spPr bwMode="auto">
          <a:xfrm rot="10800000" flipV="1">
            <a:off x="2393036" y="3470067"/>
            <a:ext cx="939800" cy="606425"/>
          </a:xfrm>
          <a:prstGeom prst="bentConnector3">
            <a:avLst>
              <a:gd name="adj1" fmla="val 50000"/>
            </a:avLst>
          </a:prstGeom>
          <a:noFill/>
          <a:ln w="57150">
            <a:solidFill>
              <a:schemeClr val="accent1"/>
            </a:solidFill>
            <a:miter lim="800000"/>
            <a:headEnd/>
            <a:tailEnd type="triangle" w="med" len="med"/>
          </a:ln>
        </p:spPr>
      </p:cxnSp>
      <p:cxnSp>
        <p:nvCxnSpPr>
          <p:cNvPr id="57" name="AutoShape 3"/>
          <p:cNvCxnSpPr>
            <a:cxnSpLocks noChangeShapeType="1"/>
          </p:cNvCxnSpPr>
          <p:nvPr/>
        </p:nvCxnSpPr>
        <p:spPr bwMode="auto">
          <a:xfrm>
            <a:off x="3034385" y="4355893"/>
            <a:ext cx="224581" cy="12700"/>
          </a:xfrm>
          <a:prstGeom prst="bentConnector3">
            <a:avLst>
              <a:gd name="adj1" fmla="val 50000"/>
            </a:avLst>
          </a:prstGeom>
          <a:noFill/>
          <a:ln w="9525">
            <a:solidFill>
              <a:schemeClr val="accent1"/>
            </a:solidFill>
            <a:miter lim="800000"/>
            <a:headEnd/>
            <a:tailEnd type="triangle" w="med" len="med"/>
          </a:ln>
        </p:spPr>
      </p:cxnSp>
      <p:cxnSp>
        <p:nvCxnSpPr>
          <p:cNvPr id="58" name="AutoShape 4"/>
          <p:cNvCxnSpPr>
            <a:cxnSpLocks noChangeShapeType="1"/>
          </p:cNvCxnSpPr>
          <p:nvPr/>
        </p:nvCxnSpPr>
        <p:spPr bwMode="auto">
          <a:xfrm flipV="1">
            <a:off x="4548861" y="4355893"/>
            <a:ext cx="271862" cy="1588"/>
          </a:xfrm>
          <a:prstGeom prst="bentConnector3">
            <a:avLst>
              <a:gd name="adj1" fmla="val 50000"/>
            </a:avLst>
          </a:prstGeom>
          <a:noFill/>
          <a:ln w="9525">
            <a:solidFill>
              <a:schemeClr val="accent1"/>
            </a:solidFill>
            <a:miter lim="800000"/>
            <a:headEnd/>
            <a:tailEnd type="triangle" w="med" len="med"/>
          </a:ln>
        </p:spPr>
      </p:cxnSp>
      <p:cxnSp>
        <p:nvCxnSpPr>
          <p:cNvPr id="59" name="AutoShape 5"/>
          <p:cNvCxnSpPr>
            <a:cxnSpLocks noChangeShapeType="1"/>
          </p:cNvCxnSpPr>
          <p:nvPr/>
        </p:nvCxnSpPr>
        <p:spPr bwMode="auto">
          <a:xfrm>
            <a:off x="1535785" y="4354309"/>
            <a:ext cx="200942" cy="12700"/>
          </a:xfrm>
          <a:prstGeom prst="bentConnector3">
            <a:avLst>
              <a:gd name="adj1" fmla="val 50000"/>
            </a:avLst>
          </a:prstGeom>
          <a:noFill/>
          <a:ln w="9525">
            <a:solidFill>
              <a:schemeClr val="accent1"/>
            </a:solidFill>
            <a:miter lim="800000"/>
            <a:headEnd/>
            <a:tailEnd type="triangle" w="med" len="med"/>
          </a:ln>
        </p:spPr>
      </p:cxnSp>
      <p:sp>
        <p:nvSpPr>
          <p:cNvPr id="60" name="AutoShape 7"/>
          <p:cNvSpPr>
            <a:spLocks noChangeArrowheads="1"/>
          </p:cNvSpPr>
          <p:nvPr/>
        </p:nvSpPr>
        <p:spPr bwMode="auto">
          <a:xfrm>
            <a:off x="5865736" y="5070271"/>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sp>
        <p:nvSpPr>
          <p:cNvPr id="61" name="AutoShape 8"/>
          <p:cNvSpPr>
            <a:spLocks noChangeArrowheads="1"/>
          </p:cNvSpPr>
          <p:nvPr/>
        </p:nvSpPr>
        <p:spPr bwMode="auto">
          <a:xfrm>
            <a:off x="2167612" y="5483017"/>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sp>
        <p:nvSpPr>
          <p:cNvPr id="62" name="AutoShape 9"/>
          <p:cNvSpPr>
            <a:spLocks noChangeArrowheads="1"/>
          </p:cNvSpPr>
          <p:nvPr/>
        </p:nvSpPr>
        <p:spPr bwMode="auto">
          <a:xfrm>
            <a:off x="3682914" y="5495721"/>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sp>
        <p:nvSpPr>
          <p:cNvPr id="63" name="AutoShape 10"/>
          <p:cNvSpPr>
            <a:spLocks noChangeArrowheads="1"/>
          </p:cNvSpPr>
          <p:nvPr/>
        </p:nvSpPr>
        <p:spPr bwMode="auto">
          <a:xfrm rot="10800000">
            <a:off x="2021561" y="2614405"/>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cxnSp>
        <p:nvCxnSpPr>
          <p:cNvPr id="64" name="AutoShape 11"/>
          <p:cNvCxnSpPr>
            <a:cxnSpLocks noChangeShapeType="1"/>
          </p:cNvCxnSpPr>
          <p:nvPr/>
        </p:nvCxnSpPr>
        <p:spPr bwMode="auto">
          <a:xfrm>
            <a:off x="4626649" y="3470067"/>
            <a:ext cx="955674" cy="501650"/>
          </a:xfrm>
          <a:prstGeom prst="bentConnector3">
            <a:avLst>
              <a:gd name="adj1" fmla="val 50000"/>
            </a:avLst>
          </a:prstGeom>
          <a:noFill/>
          <a:ln w="57150">
            <a:solidFill>
              <a:schemeClr val="accent1"/>
            </a:solidFill>
            <a:miter lim="800000"/>
            <a:headEnd/>
            <a:tailEnd type="triangle" w="med" len="med"/>
          </a:ln>
        </p:spPr>
      </p:cxnSp>
      <p:cxnSp>
        <p:nvCxnSpPr>
          <p:cNvPr id="65" name="AutoShape 12"/>
          <p:cNvCxnSpPr>
            <a:cxnSpLocks noChangeShapeType="1"/>
          </p:cNvCxnSpPr>
          <p:nvPr/>
        </p:nvCxnSpPr>
        <p:spPr bwMode="auto">
          <a:xfrm rot="10800000">
            <a:off x="2393036" y="4636880"/>
            <a:ext cx="865186" cy="482600"/>
          </a:xfrm>
          <a:prstGeom prst="bentConnector3">
            <a:avLst>
              <a:gd name="adj1" fmla="val 50000"/>
            </a:avLst>
          </a:prstGeom>
          <a:noFill/>
          <a:ln w="57150">
            <a:solidFill>
              <a:schemeClr val="accent1"/>
            </a:solidFill>
            <a:miter lim="800000"/>
            <a:headEnd/>
            <a:tailEnd type="triangle" w="med" len="med"/>
          </a:ln>
        </p:spPr>
      </p:cxnSp>
      <p:cxnSp>
        <p:nvCxnSpPr>
          <p:cNvPr id="66" name="AutoShape 13"/>
          <p:cNvCxnSpPr>
            <a:cxnSpLocks noChangeShapeType="1"/>
          </p:cNvCxnSpPr>
          <p:nvPr/>
        </p:nvCxnSpPr>
        <p:spPr bwMode="auto">
          <a:xfrm flipV="1">
            <a:off x="4645698" y="4636880"/>
            <a:ext cx="831849" cy="373062"/>
          </a:xfrm>
          <a:prstGeom prst="bentConnector3">
            <a:avLst>
              <a:gd name="adj1" fmla="val 50000"/>
            </a:avLst>
          </a:prstGeom>
          <a:noFill/>
          <a:ln w="57150">
            <a:solidFill>
              <a:schemeClr val="accent1"/>
            </a:solidFill>
            <a:miter lim="800000"/>
            <a:headEnd/>
            <a:tailEnd type="triangle" w="med" len="med"/>
          </a:ln>
        </p:spPr>
      </p:cxnSp>
      <p:sp>
        <p:nvSpPr>
          <p:cNvPr id="67" name="AutoShape 14"/>
          <p:cNvSpPr>
            <a:spLocks noChangeArrowheads="1"/>
          </p:cNvSpPr>
          <p:nvPr/>
        </p:nvSpPr>
        <p:spPr bwMode="auto">
          <a:xfrm rot="10800000">
            <a:off x="538835" y="2628692"/>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sp>
        <p:nvSpPr>
          <p:cNvPr id="68" name="AutoShape 15"/>
          <p:cNvSpPr>
            <a:spLocks noChangeArrowheads="1"/>
          </p:cNvSpPr>
          <p:nvPr/>
        </p:nvSpPr>
        <p:spPr bwMode="auto">
          <a:xfrm rot="10800000">
            <a:off x="3512224" y="2576305"/>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sp>
        <p:nvSpPr>
          <p:cNvPr id="69" name="AutoShape 16"/>
          <p:cNvSpPr>
            <a:spLocks noChangeArrowheads="1"/>
          </p:cNvSpPr>
          <p:nvPr/>
        </p:nvSpPr>
        <p:spPr bwMode="auto">
          <a:xfrm rot="10800000">
            <a:off x="5007647" y="2550905"/>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sp>
        <p:nvSpPr>
          <p:cNvPr id="70" name="AutoShape 17"/>
          <p:cNvSpPr>
            <a:spLocks noChangeArrowheads="1"/>
          </p:cNvSpPr>
          <p:nvPr/>
        </p:nvSpPr>
        <p:spPr bwMode="auto">
          <a:xfrm rot="10800000">
            <a:off x="8019136" y="2522330"/>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sp>
        <p:nvSpPr>
          <p:cNvPr id="71" name="AutoShape 18"/>
          <p:cNvSpPr>
            <a:spLocks noChangeArrowheads="1"/>
          </p:cNvSpPr>
          <p:nvPr/>
        </p:nvSpPr>
        <p:spPr bwMode="blackWhite">
          <a:xfrm>
            <a:off x="505496" y="5260771"/>
            <a:ext cx="1347490" cy="447675"/>
          </a:xfrm>
          <a:prstGeom prst="roundRect">
            <a:avLst>
              <a:gd name="adj" fmla="val 16667"/>
            </a:avLst>
          </a:prstGeom>
          <a:solidFill>
            <a:schemeClr val="accent1">
              <a:lumMod val="60000"/>
              <a:lumOff val="40000"/>
            </a:schemeClr>
          </a:solidFill>
          <a:ln w="9525">
            <a:solidFill>
              <a:schemeClr val="tx1"/>
            </a:solidFill>
            <a:round/>
            <a:headEnd/>
            <a:tailEnd/>
          </a:ln>
        </p:spPr>
        <p:txBody>
          <a:bodyPr wrap="none" lIns="63500" tIns="0" rIns="64800" bIns="0" anchor="ctr"/>
          <a:lstStyle/>
          <a:p>
            <a:pPr algn="ctr"/>
            <a:r>
              <a:rPr lang="es-PE" sz="1100">
                <a:latin typeface="Arial" pitchFamily="34" charset="0"/>
                <a:cs typeface="Arial" pitchFamily="34" charset="0"/>
              </a:rPr>
              <a:t>APOYO</a:t>
            </a:r>
          </a:p>
        </p:txBody>
      </p:sp>
      <p:sp>
        <p:nvSpPr>
          <p:cNvPr id="72" name="AutoShape 19"/>
          <p:cNvSpPr>
            <a:spLocks noChangeArrowheads="1"/>
          </p:cNvSpPr>
          <p:nvPr/>
        </p:nvSpPr>
        <p:spPr bwMode="blackWhite">
          <a:xfrm>
            <a:off x="591809" y="1370159"/>
            <a:ext cx="1347490" cy="433388"/>
          </a:xfrm>
          <a:prstGeom prst="roundRect">
            <a:avLst>
              <a:gd name="adj" fmla="val 16667"/>
            </a:avLst>
          </a:prstGeom>
          <a:solidFill>
            <a:schemeClr val="accent1">
              <a:lumMod val="60000"/>
              <a:lumOff val="40000"/>
            </a:schemeClr>
          </a:solidFill>
          <a:ln w="9525" algn="ctr">
            <a:solidFill>
              <a:schemeClr val="tx1"/>
            </a:solidFill>
            <a:round/>
            <a:headEnd/>
            <a:tailEnd/>
          </a:ln>
        </p:spPr>
        <p:txBody>
          <a:bodyPr wrap="none" lIns="63500" tIns="0" rIns="64800" bIns="0" anchor="ctr"/>
          <a:lstStyle/>
          <a:p>
            <a:pPr algn="ctr"/>
            <a:r>
              <a:rPr lang="es-PE" sz="1200" dirty="0">
                <a:latin typeface="Arial" pitchFamily="34" charset="0"/>
                <a:cs typeface="Arial" pitchFamily="34" charset="0"/>
              </a:rPr>
              <a:t>SOPORTE</a:t>
            </a:r>
          </a:p>
        </p:txBody>
      </p:sp>
      <p:sp>
        <p:nvSpPr>
          <p:cNvPr id="73" name="AutoShape 20"/>
          <p:cNvSpPr>
            <a:spLocks noChangeArrowheads="1"/>
          </p:cNvSpPr>
          <p:nvPr/>
        </p:nvSpPr>
        <p:spPr bwMode="blackWhite">
          <a:xfrm>
            <a:off x="400721" y="3327192"/>
            <a:ext cx="1347490" cy="452438"/>
          </a:xfrm>
          <a:prstGeom prst="roundRect">
            <a:avLst>
              <a:gd name="adj" fmla="val 16667"/>
            </a:avLst>
          </a:prstGeom>
          <a:solidFill>
            <a:schemeClr val="accent1">
              <a:lumMod val="60000"/>
              <a:lumOff val="40000"/>
            </a:schemeClr>
          </a:solidFill>
          <a:ln w="9525" algn="ctr">
            <a:solidFill>
              <a:schemeClr val="tx1"/>
            </a:solidFill>
            <a:round/>
            <a:headEnd/>
            <a:tailEnd/>
          </a:ln>
        </p:spPr>
        <p:txBody>
          <a:bodyPr wrap="none" lIns="63500" tIns="0" rIns="64800" bIns="0" anchor="ctr"/>
          <a:lstStyle/>
          <a:p>
            <a:pPr algn="ctr"/>
            <a:r>
              <a:rPr lang="es-PE" sz="1100" dirty="0">
                <a:latin typeface="Arial" pitchFamily="34" charset="0"/>
                <a:cs typeface="Arial" pitchFamily="34" charset="0"/>
              </a:rPr>
              <a:t>OPERACIÓN </a:t>
            </a:r>
          </a:p>
          <a:p>
            <a:pPr algn="ctr"/>
            <a:r>
              <a:rPr lang="es-PE" sz="1100" dirty="0">
                <a:latin typeface="Arial" pitchFamily="34" charset="0"/>
                <a:cs typeface="Arial" pitchFamily="34" charset="0"/>
              </a:rPr>
              <a:t>UNIDAD MINERA</a:t>
            </a:r>
          </a:p>
        </p:txBody>
      </p:sp>
      <p:cxnSp>
        <p:nvCxnSpPr>
          <p:cNvPr id="74" name="AutoShape 21"/>
          <p:cNvCxnSpPr>
            <a:cxnSpLocks noChangeShapeType="1"/>
          </p:cNvCxnSpPr>
          <p:nvPr/>
        </p:nvCxnSpPr>
        <p:spPr bwMode="auto">
          <a:xfrm rot="10800000">
            <a:off x="888087" y="4635292"/>
            <a:ext cx="2370138" cy="484188"/>
          </a:xfrm>
          <a:prstGeom prst="bentConnector3">
            <a:avLst>
              <a:gd name="adj1" fmla="val 50000"/>
            </a:avLst>
          </a:prstGeom>
          <a:noFill/>
          <a:ln w="57150">
            <a:solidFill>
              <a:schemeClr val="accent1"/>
            </a:solidFill>
            <a:miter lim="800000"/>
            <a:headEnd/>
            <a:tailEnd type="triangle" w="med" len="med"/>
          </a:ln>
        </p:spPr>
      </p:cxnSp>
      <p:cxnSp>
        <p:nvCxnSpPr>
          <p:cNvPr id="75" name="AutoShape 22"/>
          <p:cNvCxnSpPr>
            <a:cxnSpLocks noChangeShapeType="1"/>
          </p:cNvCxnSpPr>
          <p:nvPr/>
        </p:nvCxnSpPr>
        <p:spPr bwMode="auto">
          <a:xfrm flipV="1">
            <a:off x="6114136" y="4354309"/>
            <a:ext cx="224581" cy="1588"/>
          </a:xfrm>
          <a:prstGeom prst="bentConnector3">
            <a:avLst>
              <a:gd name="adj1" fmla="val 50000"/>
            </a:avLst>
          </a:prstGeom>
          <a:noFill/>
          <a:ln w="9525">
            <a:solidFill>
              <a:schemeClr val="accent1"/>
            </a:solidFill>
            <a:miter lim="800000"/>
            <a:headEnd/>
            <a:tailEnd type="triangle" w="med" len="med"/>
          </a:ln>
        </p:spPr>
      </p:cxnSp>
      <p:cxnSp>
        <p:nvCxnSpPr>
          <p:cNvPr id="76" name="AutoShape 23"/>
          <p:cNvCxnSpPr>
            <a:cxnSpLocks noChangeShapeType="1"/>
          </p:cNvCxnSpPr>
          <p:nvPr/>
        </p:nvCxnSpPr>
        <p:spPr bwMode="auto">
          <a:xfrm>
            <a:off x="7652423" y="4354309"/>
            <a:ext cx="200942" cy="12700"/>
          </a:xfrm>
          <a:prstGeom prst="bentConnector3">
            <a:avLst>
              <a:gd name="adj1" fmla="val 50000"/>
            </a:avLst>
          </a:prstGeom>
          <a:noFill/>
          <a:ln w="9525">
            <a:solidFill>
              <a:schemeClr val="accent1"/>
            </a:solidFill>
            <a:miter lim="800000"/>
            <a:headEnd/>
            <a:tailEnd type="triangle" w="med" len="med"/>
          </a:ln>
        </p:spPr>
      </p:cxnSp>
      <p:sp>
        <p:nvSpPr>
          <p:cNvPr id="77" name="AutoShape 24"/>
          <p:cNvSpPr>
            <a:spLocks noChangeArrowheads="1"/>
          </p:cNvSpPr>
          <p:nvPr/>
        </p:nvSpPr>
        <p:spPr bwMode="auto">
          <a:xfrm>
            <a:off x="443587" y="837182"/>
            <a:ext cx="8079029" cy="4540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2000" dirty="0">
                <a:cs typeface="Arial" pitchFamily="34" charset="0"/>
              </a:rPr>
              <a:t>Planeamiento Estratégico</a:t>
            </a:r>
          </a:p>
        </p:txBody>
      </p:sp>
      <p:sp>
        <p:nvSpPr>
          <p:cNvPr id="78" name="AutoShape 25"/>
          <p:cNvSpPr>
            <a:spLocks noChangeArrowheads="1"/>
          </p:cNvSpPr>
          <p:nvPr/>
        </p:nvSpPr>
        <p:spPr bwMode="auto">
          <a:xfrm rot="10800000">
            <a:off x="6515773" y="2530267"/>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sp>
        <p:nvSpPr>
          <p:cNvPr id="79" name="AutoShape 26"/>
          <p:cNvSpPr>
            <a:spLocks noChangeArrowheads="1"/>
          </p:cNvSpPr>
          <p:nvPr/>
        </p:nvSpPr>
        <p:spPr bwMode="auto">
          <a:xfrm>
            <a:off x="7693248" y="5030641"/>
            <a:ext cx="747619" cy="425450"/>
          </a:xfrm>
          <a:prstGeom prst="upArrow">
            <a:avLst>
              <a:gd name="adj1" fmla="val 50000"/>
              <a:gd name="adj2" fmla="val 25000"/>
            </a:avLst>
          </a:prstGeom>
          <a:solidFill>
            <a:schemeClr val="accent1">
              <a:lumMod val="60000"/>
              <a:lumOff val="40000"/>
            </a:schemeClr>
          </a:solidFill>
          <a:ln w="9525" algn="ctr">
            <a:noFill/>
            <a:miter lim="800000"/>
            <a:headEnd/>
            <a:tailEnd/>
          </a:ln>
        </p:spPr>
        <p:txBody>
          <a:bodyPr wrap="none" lIns="0" tIns="0" rIns="0" bIns="0" anchor="ctr"/>
          <a:lstStyle/>
          <a:p>
            <a:pPr algn="ctr"/>
            <a:endParaRPr lang="es-PE" sz="1100">
              <a:latin typeface="Arial" pitchFamily="34" charset="0"/>
              <a:cs typeface="Arial" pitchFamily="34" charset="0"/>
            </a:endParaRPr>
          </a:p>
        </p:txBody>
      </p:sp>
      <p:sp>
        <p:nvSpPr>
          <p:cNvPr id="80" name="AutoShape 27"/>
          <p:cNvSpPr>
            <a:spLocks noChangeArrowheads="1"/>
          </p:cNvSpPr>
          <p:nvPr/>
        </p:nvSpPr>
        <p:spPr bwMode="auto">
          <a:xfrm>
            <a:off x="1710410" y="1947659"/>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Contabilidad y </a:t>
            </a:r>
          </a:p>
          <a:p>
            <a:pPr marL="285750" indent="-285750" algn="ctr"/>
            <a:r>
              <a:rPr lang="es-PE" sz="1100">
                <a:latin typeface="Arial" pitchFamily="34" charset="0"/>
                <a:cs typeface="Arial" pitchFamily="34" charset="0"/>
              </a:rPr>
              <a:t>Finanzas</a:t>
            </a:r>
          </a:p>
        </p:txBody>
      </p:sp>
      <p:sp>
        <p:nvSpPr>
          <p:cNvPr id="81" name="AutoShape 28"/>
          <p:cNvSpPr>
            <a:spLocks noChangeArrowheads="1"/>
          </p:cNvSpPr>
          <p:nvPr/>
        </p:nvSpPr>
        <p:spPr bwMode="auto">
          <a:xfrm>
            <a:off x="3215358" y="1946071"/>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Recursos </a:t>
            </a:r>
          </a:p>
          <a:p>
            <a:pPr marL="285750" indent="-285750" algn="ctr"/>
            <a:r>
              <a:rPr lang="es-PE" sz="1100">
                <a:latin typeface="Arial" pitchFamily="34" charset="0"/>
                <a:cs typeface="Arial" pitchFamily="34" charset="0"/>
              </a:rPr>
              <a:t>Humanos</a:t>
            </a:r>
          </a:p>
        </p:txBody>
      </p:sp>
      <p:sp>
        <p:nvSpPr>
          <p:cNvPr id="82" name="AutoShape 29"/>
          <p:cNvSpPr>
            <a:spLocks noChangeArrowheads="1"/>
          </p:cNvSpPr>
          <p:nvPr/>
        </p:nvSpPr>
        <p:spPr bwMode="auto">
          <a:xfrm>
            <a:off x="262610" y="1947659"/>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Tecnologías de la </a:t>
            </a:r>
          </a:p>
          <a:p>
            <a:pPr marL="285750" indent="-285750" algn="ctr"/>
            <a:r>
              <a:rPr lang="es-PE" sz="1100">
                <a:latin typeface="Arial" pitchFamily="34" charset="0"/>
                <a:cs typeface="Arial" pitchFamily="34" charset="0"/>
              </a:rPr>
              <a:t>Información</a:t>
            </a:r>
          </a:p>
        </p:txBody>
      </p:sp>
      <p:sp>
        <p:nvSpPr>
          <p:cNvPr id="83" name="AutoShape 30"/>
          <p:cNvSpPr>
            <a:spLocks noChangeArrowheads="1"/>
          </p:cNvSpPr>
          <p:nvPr/>
        </p:nvSpPr>
        <p:spPr bwMode="auto">
          <a:xfrm>
            <a:off x="4734596" y="1947659"/>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a:t>
            </a:r>
          </a:p>
          <a:p>
            <a:pPr marL="285750" indent="-285750" algn="ctr"/>
            <a:r>
              <a:rPr lang="es-PE" sz="1100">
                <a:latin typeface="Arial" pitchFamily="34" charset="0"/>
                <a:cs typeface="Arial" pitchFamily="34" charset="0"/>
              </a:rPr>
              <a:t>Legal</a:t>
            </a:r>
          </a:p>
        </p:txBody>
      </p:sp>
      <p:sp>
        <p:nvSpPr>
          <p:cNvPr id="84" name="AutoShape 31"/>
          <p:cNvSpPr>
            <a:spLocks noChangeArrowheads="1"/>
          </p:cNvSpPr>
          <p:nvPr/>
        </p:nvSpPr>
        <p:spPr bwMode="auto">
          <a:xfrm>
            <a:off x="6239546" y="1947659"/>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a:t>
            </a:r>
          </a:p>
          <a:p>
            <a:pPr marL="285750" indent="-285750" algn="ctr"/>
            <a:r>
              <a:rPr lang="es-PE" sz="1100">
                <a:latin typeface="Arial" pitchFamily="34" charset="0"/>
                <a:cs typeface="Arial" pitchFamily="34" charset="0"/>
              </a:rPr>
              <a:t>de Logística</a:t>
            </a:r>
          </a:p>
        </p:txBody>
      </p:sp>
      <p:sp>
        <p:nvSpPr>
          <p:cNvPr id="85" name="AutoShape 32"/>
          <p:cNvSpPr>
            <a:spLocks noChangeArrowheads="1"/>
          </p:cNvSpPr>
          <p:nvPr/>
        </p:nvSpPr>
        <p:spPr bwMode="auto">
          <a:xfrm>
            <a:off x="7687346" y="1947659"/>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a:t>
            </a:r>
          </a:p>
          <a:p>
            <a:pPr marL="285750" indent="-285750" algn="ctr"/>
            <a:r>
              <a:rPr lang="es-PE" sz="1100">
                <a:latin typeface="Arial" pitchFamily="34" charset="0"/>
                <a:cs typeface="Arial" pitchFamily="34" charset="0"/>
              </a:rPr>
              <a:t>de Proyectos</a:t>
            </a:r>
          </a:p>
        </p:txBody>
      </p:sp>
      <p:sp>
        <p:nvSpPr>
          <p:cNvPr id="86" name="AutoShape 33"/>
          <p:cNvSpPr>
            <a:spLocks noChangeArrowheads="1"/>
          </p:cNvSpPr>
          <p:nvPr/>
        </p:nvSpPr>
        <p:spPr bwMode="auto">
          <a:xfrm>
            <a:off x="197522" y="3962196"/>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Geología y </a:t>
            </a:r>
          </a:p>
          <a:p>
            <a:pPr marL="285750" indent="-285750" algn="ctr"/>
            <a:r>
              <a:rPr lang="es-PE" sz="1100">
                <a:latin typeface="Arial" pitchFamily="34" charset="0"/>
                <a:cs typeface="Arial" pitchFamily="34" charset="0"/>
              </a:rPr>
              <a:t>Exploración</a:t>
            </a:r>
          </a:p>
        </p:txBody>
      </p:sp>
      <p:sp>
        <p:nvSpPr>
          <p:cNvPr id="87" name="AutoShape 34"/>
          <p:cNvSpPr>
            <a:spLocks noChangeArrowheads="1"/>
          </p:cNvSpPr>
          <p:nvPr/>
        </p:nvSpPr>
        <p:spPr bwMode="auto">
          <a:xfrm>
            <a:off x="1762302" y="3963784"/>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Mina</a:t>
            </a:r>
          </a:p>
        </p:txBody>
      </p:sp>
      <p:sp>
        <p:nvSpPr>
          <p:cNvPr id="88" name="AutoShape 35"/>
          <p:cNvSpPr>
            <a:spLocks noChangeArrowheads="1"/>
          </p:cNvSpPr>
          <p:nvPr/>
        </p:nvSpPr>
        <p:spPr bwMode="auto">
          <a:xfrm>
            <a:off x="3298208" y="3963784"/>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Planeamiento</a:t>
            </a:r>
          </a:p>
        </p:txBody>
      </p:sp>
      <p:sp>
        <p:nvSpPr>
          <p:cNvPr id="89" name="AutoShape 36"/>
          <p:cNvSpPr>
            <a:spLocks noChangeArrowheads="1"/>
          </p:cNvSpPr>
          <p:nvPr/>
        </p:nvSpPr>
        <p:spPr bwMode="auto">
          <a:xfrm>
            <a:off x="3221710" y="3098596"/>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Mantenimiento</a:t>
            </a:r>
          </a:p>
        </p:txBody>
      </p:sp>
      <p:sp>
        <p:nvSpPr>
          <p:cNvPr id="90" name="AutoShape 37"/>
          <p:cNvSpPr>
            <a:spLocks noChangeArrowheads="1"/>
          </p:cNvSpPr>
          <p:nvPr/>
        </p:nvSpPr>
        <p:spPr bwMode="auto">
          <a:xfrm>
            <a:off x="3221710" y="4754359"/>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Laboratorio</a:t>
            </a:r>
          </a:p>
        </p:txBody>
      </p:sp>
      <p:sp>
        <p:nvSpPr>
          <p:cNvPr id="91" name="AutoShape 38"/>
          <p:cNvSpPr>
            <a:spLocks noChangeArrowheads="1"/>
          </p:cNvSpPr>
          <p:nvPr/>
        </p:nvSpPr>
        <p:spPr bwMode="auto">
          <a:xfrm>
            <a:off x="4820723" y="3971717"/>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Planta</a:t>
            </a:r>
          </a:p>
        </p:txBody>
      </p:sp>
      <p:sp>
        <p:nvSpPr>
          <p:cNvPr id="92" name="AutoShape 39"/>
          <p:cNvSpPr>
            <a:spLocks noChangeArrowheads="1"/>
          </p:cNvSpPr>
          <p:nvPr/>
        </p:nvSpPr>
        <p:spPr bwMode="auto">
          <a:xfrm>
            <a:off x="6345758" y="3933413"/>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Transporte</a:t>
            </a:r>
          </a:p>
        </p:txBody>
      </p:sp>
      <p:sp>
        <p:nvSpPr>
          <p:cNvPr id="93" name="AutoShape 40"/>
          <p:cNvSpPr>
            <a:spLocks noChangeArrowheads="1"/>
          </p:cNvSpPr>
          <p:nvPr/>
        </p:nvSpPr>
        <p:spPr bwMode="auto">
          <a:xfrm>
            <a:off x="7823870" y="3963784"/>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Comercialización</a:t>
            </a:r>
          </a:p>
        </p:txBody>
      </p:sp>
      <p:sp>
        <p:nvSpPr>
          <p:cNvPr id="94" name="AutoShape 41"/>
          <p:cNvSpPr>
            <a:spLocks noChangeArrowheads="1"/>
          </p:cNvSpPr>
          <p:nvPr/>
        </p:nvSpPr>
        <p:spPr bwMode="auto">
          <a:xfrm>
            <a:off x="1846934" y="5906884"/>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Gestión de </a:t>
            </a:r>
          </a:p>
          <a:p>
            <a:pPr marL="285750" indent="-285750" algn="ctr"/>
            <a:r>
              <a:rPr lang="es-PE" sz="1100">
                <a:latin typeface="Arial" pitchFamily="34" charset="0"/>
                <a:cs typeface="Arial" pitchFamily="34" charset="0"/>
              </a:rPr>
              <a:t>Seguridad</a:t>
            </a:r>
          </a:p>
        </p:txBody>
      </p:sp>
      <p:sp>
        <p:nvSpPr>
          <p:cNvPr id="95" name="AutoShape 42"/>
          <p:cNvSpPr>
            <a:spLocks noChangeArrowheads="1"/>
          </p:cNvSpPr>
          <p:nvPr/>
        </p:nvSpPr>
        <p:spPr bwMode="auto">
          <a:xfrm>
            <a:off x="3382978" y="5921171"/>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Responsabilidad</a:t>
            </a:r>
          </a:p>
          <a:p>
            <a:pPr marL="285750" indent="-285750" algn="ctr"/>
            <a:r>
              <a:rPr lang="es-PE" sz="1100">
                <a:latin typeface="Arial" pitchFamily="34" charset="0"/>
                <a:cs typeface="Arial" pitchFamily="34" charset="0"/>
              </a:rPr>
              <a:t>Social</a:t>
            </a:r>
          </a:p>
        </p:txBody>
      </p:sp>
      <p:sp>
        <p:nvSpPr>
          <p:cNvPr id="96" name="AutoShape 43"/>
          <p:cNvSpPr>
            <a:spLocks noChangeArrowheads="1"/>
          </p:cNvSpPr>
          <p:nvPr/>
        </p:nvSpPr>
        <p:spPr bwMode="auto">
          <a:xfrm>
            <a:off x="5582323" y="5568921"/>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dirty="0">
                <a:latin typeface="Arial" pitchFamily="34" charset="0"/>
                <a:cs typeface="Arial" pitchFamily="34" charset="0"/>
              </a:rPr>
              <a:t>Proceso de </a:t>
            </a:r>
          </a:p>
          <a:p>
            <a:pPr marL="285750" indent="-285750" algn="ctr"/>
            <a:r>
              <a:rPr lang="es-PE" sz="1100" dirty="0">
                <a:latin typeface="Arial" pitchFamily="34" charset="0"/>
                <a:cs typeface="Arial" pitchFamily="34" charset="0"/>
              </a:rPr>
              <a:t>Gestión de </a:t>
            </a:r>
          </a:p>
          <a:p>
            <a:pPr marL="285750" indent="-285750" algn="ctr"/>
            <a:r>
              <a:rPr lang="es-PE" sz="1100" dirty="0">
                <a:latin typeface="Arial" pitchFamily="34" charset="0"/>
                <a:cs typeface="Arial" pitchFamily="34" charset="0"/>
              </a:rPr>
              <a:t>Medio Ambiente</a:t>
            </a:r>
          </a:p>
        </p:txBody>
      </p:sp>
      <p:sp>
        <p:nvSpPr>
          <p:cNvPr id="97" name="AutoShape 44"/>
          <p:cNvSpPr>
            <a:spLocks noChangeArrowheads="1"/>
          </p:cNvSpPr>
          <p:nvPr/>
        </p:nvSpPr>
        <p:spPr bwMode="auto">
          <a:xfrm>
            <a:off x="7419265" y="5568921"/>
            <a:ext cx="1347490" cy="720725"/>
          </a:xfrm>
          <a:prstGeom prst="cube">
            <a:avLst>
              <a:gd name="adj" fmla="val 15648"/>
            </a:avLst>
          </a:prstGeom>
          <a:solidFill>
            <a:schemeClr val="accent1">
              <a:lumMod val="60000"/>
              <a:lumOff val="40000"/>
            </a:schemeClr>
          </a:solidFill>
          <a:ln w="12700">
            <a:noFill/>
            <a:miter lim="800000"/>
            <a:headEnd/>
            <a:tailEnd/>
          </a:ln>
        </p:spPr>
        <p:txBody>
          <a:bodyPr wrap="none" anchor="ctr"/>
          <a:lstStyle/>
          <a:p>
            <a:pPr marL="285750" indent="-285750" algn="ctr"/>
            <a:r>
              <a:rPr lang="es-PE" sz="1100">
                <a:latin typeface="Arial" pitchFamily="34" charset="0"/>
                <a:cs typeface="Arial" pitchFamily="34" charset="0"/>
              </a:rPr>
              <a:t>Proceso de </a:t>
            </a:r>
          </a:p>
          <a:p>
            <a:pPr marL="285750" indent="-285750" algn="ctr"/>
            <a:r>
              <a:rPr lang="es-PE" sz="1100">
                <a:latin typeface="Arial" pitchFamily="34" charset="0"/>
                <a:cs typeface="Arial" pitchFamily="34" charset="0"/>
              </a:rPr>
              <a:t>Exploraciones</a:t>
            </a:r>
          </a:p>
        </p:txBody>
      </p:sp>
      <p:sp>
        <p:nvSpPr>
          <p:cNvPr id="48" name="Título 1"/>
          <p:cNvSpPr>
            <a:spLocks noGrp="1"/>
          </p:cNvSpPr>
          <p:nvPr>
            <p:ph type="title"/>
          </p:nvPr>
        </p:nvSpPr>
        <p:spPr>
          <a:xfrm>
            <a:off x="484115" y="0"/>
            <a:ext cx="9487789" cy="708341"/>
          </a:xfrm>
          <a:noFill/>
          <a:ln w="69850">
            <a:noFill/>
          </a:ln>
        </p:spPr>
        <p:txBody>
          <a:bodyPr>
            <a:noAutofit/>
          </a:bodyPr>
          <a:lstStyle/>
          <a:p>
            <a:pPr algn="ctr"/>
            <a:r>
              <a:rPr lang="es-PE" sz="2400" dirty="0">
                <a:solidFill>
                  <a:schemeClr val="bg1"/>
                </a:solidFill>
                <a:latin typeface="Arial" pitchFamily="34" charset="0"/>
                <a:cs typeface="Arial" pitchFamily="34" charset="0"/>
              </a:rPr>
              <a:t>SEGUNDO PASO PARA GESTIONAR LOS RIESGOS:</a:t>
            </a:r>
            <a:br>
              <a:rPr lang="es-PE" sz="2400" dirty="0">
                <a:solidFill>
                  <a:schemeClr val="bg1"/>
                </a:solidFill>
                <a:latin typeface="Arial" pitchFamily="34" charset="0"/>
                <a:cs typeface="Arial" pitchFamily="34" charset="0"/>
              </a:rPr>
            </a:br>
            <a:r>
              <a:rPr lang="es-PE" sz="2400" dirty="0">
                <a:solidFill>
                  <a:schemeClr val="bg1"/>
                </a:solidFill>
                <a:latin typeface="Arial" pitchFamily="34" charset="0"/>
                <a:cs typeface="Arial" pitchFamily="34" charset="0"/>
              </a:rPr>
              <a:t>CONOCIMIENTO PLENO DE LA CADENA DE VALOR</a:t>
            </a:r>
          </a:p>
        </p:txBody>
      </p:sp>
      <p:sp>
        <p:nvSpPr>
          <p:cNvPr id="98" name="Conector 13"/>
          <p:cNvSpPr/>
          <p:nvPr/>
        </p:nvSpPr>
        <p:spPr>
          <a:xfrm>
            <a:off x="7199810" y="897976"/>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A</a:t>
            </a:r>
          </a:p>
        </p:txBody>
      </p:sp>
      <p:sp>
        <p:nvSpPr>
          <p:cNvPr id="99" name="CuadroTexto 20"/>
          <p:cNvSpPr txBox="1"/>
          <p:nvPr/>
        </p:nvSpPr>
        <p:spPr>
          <a:xfrm>
            <a:off x="7538046" y="949010"/>
            <a:ext cx="1605954" cy="261610"/>
          </a:xfrm>
          <a:prstGeom prst="rect">
            <a:avLst/>
          </a:prstGeom>
          <a:solidFill>
            <a:srgbClr val="FF0000"/>
          </a:solidFill>
        </p:spPr>
        <p:txBody>
          <a:bodyPr wrap="square" rtlCol="0">
            <a:spAutoFit/>
          </a:bodyPr>
          <a:lstStyle/>
          <a:p>
            <a:r>
              <a:rPr lang="es-ES" sz="1050" b="1" dirty="0">
                <a:solidFill>
                  <a:schemeClr val="bg1"/>
                </a:solidFill>
                <a:latin typeface="Arial" pitchFamily="34" charset="0"/>
                <a:cs typeface="Arial" pitchFamily="34" charset="0"/>
              </a:rPr>
              <a:t>CARACTERIZACIÓN</a:t>
            </a:r>
            <a:endParaRPr lang="es-PE" sz="1050" b="1" dirty="0">
              <a:solidFill>
                <a:schemeClr val="bg1"/>
              </a:solidFill>
              <a:latin typeface="Arial" pitchFamily="34" charset="0"/>
              <a:cs typeface="Arial" pitchFamily="34" charset="0"/>
            </a:endParaRPr>
          </a:p>
        </p:txBody>
      </p:sp>
      <p:sp>
        <p:nvSpPr>
          <p:cNvPr id="47" name="CuadroTexto 4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36</a:t>
            </a:r>
            <a:endParaRPr lang="es-PE" dirty="0">
              <a:solidFill>
                <a:srgbClr val="264CA2"/>
              </a:solidFill>
            </a:endParaRPr>
          </a:p>
        </p:txBody>
      </p:sp>
    </p:spTree>
    <p:extLst>
      <p:ext uri="{BB962C8B-B14F-4D97-AF65-F5344CB8AC3E}">
        <p14:creationId xmlns:p14="http://schemas.microsoft.com/office/powerpoint/2010/main" val="210647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lide(fromBottom)">
                                      <p:cBhvr>
                                        <p:cTn id="7" dur="500"/>
                                        <p:tgtEl>
                                          <p:spTgt spid="56"/>
                                        </p:tgtEl>
                                      </p:cBhvr>
                                    </p:animEffect>
                                  </p:childTnLst>
                                </p:cTn>
                              </p:par>
                              <p:par>
                                <p:cTn id="8" presetID="12" presetClass="entr" presetSubtype="4"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slide(fromBottom)">
                                      <p:cBhvr>
                                        <p:cTn id="10" dur="500"/>
                                        <p:tgtEl>
                                          <p:spTgt spid="57"/>
                                        </p:tgtEl>
                                      </p:cBhvr>
                                    </p:animEffect>
                                  </p:childTnLst>
                                </p:cTn>
                              </p:par>
                              <p:par>
                                <p:cTn id="11" presetID="12" presetClass="entr" presetSubtype="4"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slide(fromBottom)">
                                      <p:cBhvr>
                                        <p:cTn id="13" dur="500"/>
                                        <p:tgtEl>
                                          <p:spTgt spid="58"/>
                                        </p:tgtEl>
                                      </p:cBhvr>
                                    </p:animEffect>
                                  </p:childTnLst>
                                </p:cTn>
                              </p:par>
                              <p:par>
                                <p:cTn id="14" presetID="12" presetClass="entr" presetSubtype="4"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lide(fromBottom)">
                                      <p:cBhvr>
                                        <p:cTn id="16" dur="500"/>
                                        <p:tgtEl>
                                          <p:spTgt spid="59"/>
                                        </p:tgtEl>
                                      </p:cBhvr>
                                    </p:animEffect>
                                  </p:childTnLst>
                                </p:cTn>
                              </p:par>
                              <p:par>
                                <p:cTn id="17" presetID="12" presetClass="entr" presetSubtype="4"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lide(fromBottom)">
                                      <p:cBhvr>
                                        <p:cTn id="19" dur="500"/>
                                        <p:tgtEl>
                                          <p:spTgt spid="64"/>
                                        </p:tgtEl>
                                      </p:cBhvr>
                                    </p:animEffect>
                                  </p:childTnLst>
                                </p:cTn>
                              </p:par>
                              <p:par>
                                <p:cTn id="20" presetID="12" presetClass="entr" presetSubtype="4"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slide(fromBottom)">
                                      <p:cBhvr>
                                        <p:cTn id="22" dur="500"/>
                                        <p:tgtEl>
                                          <p:spTgt spid="65"/>
                                        </p:tgtEl>
                                      </p:cBhvr>
                                    </p:animEffect>
                                  </p:childTnLst>
                                </p:cTn>
                              </p:par>
                              <p:par>
                                <p:cTn id="23" presetID="12" presetClass="entr" presetSubtype="4"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slide(fromBottom)">
                                      <p:cBhvr>
                                        <p:cTn id="25" dur="500"/>
                                        <p:tgtEl>
                                          <p:spTgt spid="6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slide(fromBottom)">
                                      <p:cBhvr>
                                        <p:cTn id="28" dur="500"/>
                                        <p:tgtEl>
                                          <p:spTgt spid="73"/>
                                        </p:tgtEl>
                                      </p:cBhvr>
                                    </p:animEffect>
                                  </p:childTnLst>
                                </p:cTn>
                              </p:par>
                              <p:par>
                                <p:cTn id="29" presetID="12" presetClass="entr" presetSubtype="4"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slide(fromBottom)">
                                      <p:cBhvr>
                                        <p:cTn id="31" dur="500"/>
                                        <p:tgtEl>
                                          <p:spTgt spid="74"/>
                                        </p:tgtEl>
                                      </p:cBhvr>
                                    </p:animEffect>
                                  </p:childTnLst>
                                </p:cTn>
                              </p:par>
                              <p:par>
                                <p:cTn id="32" presetID="12" presetClass="entr" presetSubtype="4"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slide(fromBottom)">
                                      <p:cBhvr>
                                        <p:cTn id="34" dur="500"/>
                                        <p:tgtEl>
                                          <p:spTgt spid="75"/>
                                        </p:tgtEl>
                                      </p:cBhvr>
                                    </p:animEffect>
                                  </p:childTnLst>
                                </p:cTn>
                              </p:par>
                              <p:par>
                                <p:cTn id="35" presetID="12" presetClass="entr" presetSubtype="4"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slide(fromBottom)">
                                      <p:cBhvr>
                                        <p:cTn id="37" dur="500"/>
                                        <p:tgtEl>
                                          <p:spTgt spid="76"/>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slide(fromBottom)">
                                      <p:cBhvr>
                                        <p:cTn id="40" dur="500"/>
                                        <p:tgtEl>
                                          <p:spTgt spid="6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slide(fromBottom)">
                                      <p:cBhvr>
                                        <p:cTn id="43" dur="500"/>
                                        <p:tgtEl>
                                          <p:spTgt spid="67"/>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slide(fromBottom)">
                                      <p:cBhvr>
                                        <p:cTn id="46" dur="500"/>
                                        <p:tgtEl>
                                          <p:spTgt spid="68"/>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slide(fromBottom)">
                                      <p:cBhvr>
                                        <p:cTn id="49" dur="500"/>
                                        <p:tgtEl>
                                          <p:spTgt spid="69"/>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slide(fromBottom)">
                                      <p:cBhvr>
                                        <p:cTn id="52" dur="500"/>
                                        <p:tgtEl>
                                          <p:spTgt spid="7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slide(fromBottom)">
                                      <p:cBhvr>
                                        <p:cTn id="55" dur="500"/>
                                        <p:tgtEl>
                                          <p:spTgt spid="72"/>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lide(fromBottom)">
                                      <p:cBhvr>
                                        <p:cTn id="58" dur="500"/>
                                        <p:tgtEl>
                                          <p:spTgt spid="60"/>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slide(fromBottom)">
                                      <p:cBhvr>
                                        <p:cTn id="61" dur="500"/>
                                        <p:tgtEl>
                                          <p:spTgt spid="61"/>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slide(fromBottom)">
                                      <p:cBhvr>
                                        <p:cTn id="64" dur="500"/>
                                        <p:tgtEl>
                                          <p:spTgt spid="62"/>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slide(fromBottom)">
                                      <p:cBhvr>
                                        <p:cTn id="67" dur="500"/>
                                        <p:tgtEl>
                                          <p:spTgt spid="71"/>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slide(fromBottom)">
                                      <p:cBhvr>
                                        <p:cTn id="70" dur="500"/>
                                        <p:tgtEl>
                                          <p:spTgt spid="77"/>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slide(fromBottom)">
                                      <p:cBhvr>
                                        <p:cTn id="73" dur="500"/>
                                        <p:tgtEl>
                                          <p:spTgt spid="78"/>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slide(fromBottom)">
                                      <p:cBhvr>
                                        <p:cTn id="76" dur="500"/>
                                        <p:tgtEl>
                                          <p:spTgt spid="79"/>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slide(fromBottom)">
                                      <p:cBhvr>
                                        <p:cTn id="79" dur="500"/>
                                        <p:tgtEl>
                                          <p:spTgt spid="80"/>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slide(fromBottom)">
                                      <p:cBhvr>
                                        <p:cTn id="82" dur="500"/>
                                        <p:tgtEl>
                                          <p:spTgt spid="81"/>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slide(fromBottom)">
                                      <p:cBhvr>
                                        <p:cTn id="85" dur="500"/>
                                        <p:tgtEl>
                                          <p:spTgt spid="82"/>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slide(fromBottom)">
                                      <p:cBhvr>
                                        <p:cTn id="88" dur="500"/>
                                        <p:tgtEl>
                                          <p:spTgt spid="83"/>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slide(fromBottom)">
                                      <p:cBhvr>
                                        <p:cTn id="91" dur="500"/>
                                        <p:tgtEl>
                                          <p:spTgt spid="84"/>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slide(fromBottom)">
                                      <p:cBhvr>
                                        <p:cTn id="94" dur="500"/>
                                        <p:tgtEl>
                                          <p:spTgt spid="85"/>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slide(fromBottom)">
                                      <p:cBhvr>
                                        <p:cTn id="97" dur="500"/>
                                        <p:tgtEl>
                                          <p:spTgt spid="86"/>
                                        </p:tgtEl>
                                      </p:cBhvr>
                                    </p:animEffect>
                                  </p:childTnLst>
                                </p:cTn>
                              </p:par>
                              <p:par>
                                <p:cTn id="98" presetID="12" presetClass="entr" presetSubtype="4"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slide(fromBottom)">
                                      <p:cBhvr>
                                        <p:cTn id="100" dur="500"/>
                                        <p:tgtEl>
                                          <p:spTgt spid="87"/>
                                        </p:tgtEl>
                                      </p:cBhvr>
                                    </p:animEffect>
                                  </p:childTnLst>
                                </p:cTn>
                              </p:par>
                              <p:par>
                                <p:cTn id="101" presetID="12" presetClass="entr" presetSubtype="4"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slide(fromBottom)">
                                      <p:cBhvr>
                                        <p:cTn id="103" dur="500"/>
                                        <p:tgtEl>
                                          <p:spTgt spid="88"/>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slide(fromBottom)">
                                      <p:cBhvr>
                                        <p:cTn id="106" dur="500"/>
                                        <p:tgtEl>
                                          <p:spTgt spid="89"/>
                                        </p:tgtEl>
                                      </p:cBhvr>
                                    </p:animEffect>
                                  </p:childTnLst>
                                </p:cTn>
                              </p:par>
                              <p:par>
                                <p:cTn id="107" presetID="12" presetClass="entr" presetSubtype="4"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slide(fromBottom)">
                                      <p:cBhvr>
                                        <p:cTn id="109" dur="500"/>
                                        <p:tgtEl>
                                          <p:spTgt spid="90"/>
                                        </p:tgtEl>
                                      </p:cBhvr>
                                    </p:animEffect>
                                  </p:childTnLst>
                                </p:cTn>
                              </p:par>
                              <p:par>
                                <p:cTn id="110" presetID="12" presetClass="entr" presetSubtype="4"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slide(fromBottom)">
                                      <p:cBhvr>
                                        <p:cTn id="112" dur="500"/>
                                        <p:tgtEl>
                                          <p:spTgt spid="91"/>
                                        </p:tgtEl>
                                      </p:cBhvr>
                                    </p:animEffect>
                                  </p:childTnLst>
                                </p:cTn>
                              </p:par>
                              <p:par>
                                <p:cTn id="113" presetID="12" presetClass="entr" presetSubtype="4" fill="hold" grpId="0" nodeType="withEffect">
                                  <p:stCondLst>
                                    <p:cond delay="0"/>
                                  </p:stCondLst>
                                  <p:childTnLst>
                                    <p:set>
                                      <p:cBhvr>
                                        <p:cTn id="114" dur="1" fill="hold">
                                          <p:stCondLst>
                                            <p:cond delay="0"/>
                                          </p:stCondLst>
                                        </p:cTn>
                                        <p:tgtEl>
                                          <p:spTgt spid="92"/>
                                        </p:tgtEl>
                                        <p:attrNameLst>
                                          <p:attrName>style.visibility</p:attrName>
                                        </p:attrNameLst>
                                      </p:cBhvr>
                                      <p:to>
                                        <p:strVal val="visible"/>
                                      </p:to>
                                    </p:set>
                                    <p:animEffect transition="in" filter="slide(fromBottom)">
                                      <p:cBhvr>
                                        <p:cTn id="115" dur="500"/>
                                        <p:tgtEl>
                                          <p:spTgt spid="92"/>
                                        </p:tgtEl>
                                      </p:cBhvr>
                                    </p:animEffect>
                                  </p:childTnLst>
                                </p:cTn>
                              </p:par>
                              <p:par>
                                <p:cTn id="116" presetID="12" presetClass="entr" presetSubtype="4" fill="hold" grpId="0" nodeType="withEffect">
                                  <p:stCondLst>
                                    <p:cond delay="0"/>
                                  </p:stCondLst>
                                  <p:childTnLst>
                                    <p:set>
                                      <p:cBhvr>
                                        <p:cTn id="117" dur="1" fill="hold">
                                          <p:stCondLst>
                                            <p:cond delay="0"/>
                                          </p:stCondLst>
                                        </p:cTn>
                                        <p:tgtEl>
                                          <p:spTgt spid="93"/>
                                        </p:tgtEl>
                                        <p:attrNameLst>
                                          <p:attrName>style.visibility</p:attrName>
                                        </p:attrNameLst>
                                      </p:cBhvr>
                                      <p:to>
                                        <p:strVal val="visible"/>
                                      </p:to>
                                    </p:set>
                                    <p:animEffect transition="in" filter="slide(fromBottom)">
                                      <p:cBhvr>
                                        <p:cTn id="118" dur="500"/>
                                        <p:tgtEl>
                                          <p:spTgt spid="93"/>
                                        </p:tgtEl>
                                      </p:cBhvr>
                                    </p:animEffect>
                                  </p:childTnLst>
                                </p:cTn>
                              </p:par>
                              <p:par>
                                <p:cTn id="119" presetID="12" presetClass="entr" presetSubtype="4" fill="hold" grpId="0" nodeType="withEffect">
                                  <p:stCondLst>
                                    <p:cond delay="0"/>
                                  </p:stCondLst>
                                  <p:childTnLst>
                                    <p:set>
                                      <p:cBhvr>
                                        <p:cTn id="120" dur="1" fill="hold">
                                          <p:stCondLst>
                                            <p:cond delay="0"/>
                                          </p:stCondLst>
                                        </p:cTn>
                                        <p:tgtEl>
                                          <p:spTgt spid="94"/>
                                        </p:tgtEl>
                                        <p:attrNameLst>
                                          <p:attrName>style.visibility</p:attrName>
                                        </p:attrNameLst>
                                      </p:cBhvr>
                                      <p:to>
                                        <p:strVal val="visible"/>
                                      </p:to>
                                    </p:set>
                                    <p:animEffect transition="in" filter="slide(fromBottom)">
                                      <p:cBhvr>
                                        <p:cTn id="121" dur="500"/>
                                        <p:tgtEl>
                                          <p:spTgt spid="94"/>
                                        </p:tgtEl>
                                      </p:cBhvr>
                                    </p:animEffect>
                                  </p:childTnLst>
                                </p:cTn>
                              </p:par>
                              <p:par>
                                <p:cTn id="122" presetID="12" presetClass="entr" presetSubtype="4" fill="hold" grpId="0" nodeType="with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slide(fromBottom)">
                                      <p:cBhvr>
                                        <p:cTn id="124" dur="500"/>
                                        <p:tgtEl>
                                          <p:spTgt spid="95"/>
                                        </p:tgtEl>
                                      </p:cBhvr>
                                    </p:animEffect>
                                  </p:childTnLst>
                                </p:cTn>
                              </p:par>
                              <p:par>
                                <p:cTn id="125" presetID="12" presetClass="entr" presetSubtype="4" fill="hold" grpId="0" nodeType="withEffect">
                                  <p:stCondLst>
                                    <p:cond delay="0"/>
                                  </p:stCondLst>
                                  <p:childTnLst>
                                    <p:set>
                                      <p:cBhvr>
                                        <p:cTn id="126" dur="1" fill="hold">
                                          <p:stCondLst>
                                            <p:cond delay="0"/>
                                          </p:stCondLst>
                                        </p:cTn>
                                        <p:tgtEl>
                                          <p:spTgt spid="96"/>
                                        </p:tgtEl>
                                        <p:attrNameLst>
                                          <p:attrName>style.visibility</p:attrName>
                                        </p:attrNameLst>
                                      </p:cBhvr>
                                      <p:to>
                                        <p:strVal val="visible"/>
                                      </p:to>
                                    </p:set>
                                    <p:animEffect transition="in" filter="slide(fromBottom)">
                                      <p:cBhvr>
                                        <p:cTn id="127" dur="500"/>
                                        <p:tgtEl>
                                          <p:spTgt spid="96"/>
                                        </p:tgtEl>
                                      </p:cBhvr>
                                    </p:animEffect>
                                  </p:childTnLst>
                                </p:cTn>
                              </p:par>
                              <p:par>
                                <p:cTn id="128" presetID="12" presetClass="entr" presetSubtype="4" fill="hold" grpId="0" nodeType="withEffect">
                                  <p:stCondLst>
                                    <p:cond delay="0"/>
                                  </p:stCondLst>
                                  <p:childTnLst>
                                    <p:set>
                                      <p:cBhvr>
                                        <p:cTn id="129" dur="1" fill="hold">
                                          <p:stCondLst>
                                            <p:cond delay="0"/>
                                          </p:stCondLst>
                                        </p:cTn>
                                        <p:tgtEl>
                                          <p:spTgt spid="97"/>
                                        </p:tgtEl>
                                        <p:attrNameLst>
                                          <p:attrName>style.visibility</p:attrName>
                                        </p:attrNameLst>
                                      </p:cBhvr>
                                      <p:to>
                                        <p:strVal val="visible"/>
                                      </p:to>
                                    </p:set>
                                    <p:animEffect transition="in" filter="slide(fromBottom)">
                                      <p:cBhvr>
                                        <p:cTn id="1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804220" y="842804"/>
            <a:ext cx="2951856" cy="584775"/>
          </a:xfrm>
          <a:prstGeom prst="rect">
            <a:avLst/>
          </a:prstGeom>
          <a:noFill/>
        </p:spPr>
        <p:txBody>
          <a:bodyPr wrap="square">
            <a:spAutoFit/>
          </a:bodyPr>
          <a:lstStyle/>
          <a:p>
            <a:pPr eaLnBrk="1" hangingPunct="1">
              <a:defRPr/>
            </a:pPr>
            <a:r>
              <a:rPr lang="es-ES" sz="3200" dirty="0" smtClean="0">
                <a:solidFill>
                  <a:srgbClr val="264CA2"/>
                </a:solidFill>
                <a:latin typeface="Arial" pitchFamily="34" charset="0"/>
                <a:ea typeface="+mj-ea"/>
                <a:cs typeface="Arial" pitchFamily="34" charset="0"/>
              </a:rPr>
              <a:t>Agenda</a:t>
            </a:r>
            <a:endParaRPr lang="es-PE" sz="3200" dirty="0">
              <a:solidFill>
                <a:srgbClr val="264CA2"/>
              </a:solidFill>
              <a:latin typeface="Arial" pitchFamily="34" charset="0"/>
              <a:ea typeface="+mj-ea"/>
              <a:cs typeface="Arial" pitchFamily="34" charset="0"/>
            </a:endParaRPr>
          </a:p>
        </p:txBody>
      </p:sp>
      <p:sp>
        <p:nvSpPr>
          <p:cNvPr id="12" name="CuadroTexto 10"/>
          <p:cNvSpPr txBox="1"/>
          <p:nvPr/>
        </p:nvSpPr>
        <p:spPr>
          <a:xfrm>
            <a:off x="348511" y="1652663"/>
            <a:ext cx="4334790" cy="4662815"/>
          </a:xfrm>
          <a:prstGeom prst="rect">
            <a:avLst/>
          </a:prstGeom>
          <a:noFill/>
        </p:spPr>
        <p:txBody>
          <a:bodyPr wrap="square">
            <a:spAutoFit/>
          </a:bodyPr>
          <a:lstStyle/>
          <a:p>
            <a:pPr marL="530225" indent="-354013" algn="just">
              <a:lnSpc>
                <a:spcPct val="150000"/>
              </a:lnSpc>
              <a:buClr>
                <a:srgbClr val="002060"/>
              </a:buClr>
              <a:buSzPct val="80000"/>
              <a:buFont typeface="Wingdings 3" pitchFamily="18" charset="2"/>
              <a:buChar char="u"/>
              <a:defRPr/>
            </a:pPr>
            <a:r>
              <a:rPr lang="es-PE" dirty="0">
                <a:latin typeface="Arial" pitchFamily="34" charset="0"/>
                <a:cs typeface="Arial" pitchFamily="34" charset="0"/>
              </a:rPr>
              <a:t>El Control Interno en </a:t>
            </a:r>
            <a:r>
              <a:rPr lang="es-PE" dirty="0" smtClean="0">
                <a:latin typeface="Arial" pitchFamily="34" charset="0"/>
                <a:cs typeface="Arial" pitchFamily="34" charset="0"/>
              </a:rPr>
              <a:t>el ámbito empresarial</a:t>
            </a:r>
            <a:endParaRPr lang="es-PE" dirty="0">
              <a:latin typeface="Arial" pitchFamily="34" charset="0"/>
              <a:cs typeface="Arial" pitchFamily="34" charset="0"/>
            </a:endParaRPr>
          </a:p>
          <a:p>
            <a:pPr marL="530225" indent="-354013" algn="just">
              <a:lnSpc>
                <a:spcPct val="150000"/>
              </a:lnSpc>
              <a:buClr>
                <a:srgbClr val="002060"/>
              </a:buClr>
              <a:buSzPct val="80000"/>
              <a:buFont typeface="Wingdings 3" pitchFamily="18" charset="2"/>
              <a:buChar char="u"/>
              <a:defRPr/>
            </a:pPr>
            <a:endParaRPr lang="es-PE" dirty="0">
              <a:latin typeface="Arial" pitchFamily="34" charset="0"/>
              <a:cs typeface="Arial" pitchFamily="34" charset="0"/>
            </a:endParaRPr>
          </a:p>
          <a:p>
            <a:pPr marL="530225" indent="-354013" algn="just">
              <a:lnSpc>
                <a:spcPct val="150000"/>
              </a:lnSpc>
              <a:buClr>
                <a:srgbClr val="002060"/>
              </a:buClr>
              <a:buSzPct val="80000"/>
              <a:buFont typeface="Wingdings 3" pitchFamily="18" charset="2"/>
              <a:buChar char="u"/>
              <a:defRPr/>
            </a:pPr>
            <a:r>
              <a:rPr lang="es-PE" dirty="0">
                <a:latin typeface="Arial" pitchFamily="34" charset="0"/>
                <a:cs typeface="Arial" pitchFamily="34" charset="0"/>
              </a:rPr>
              <a:t>La Gestión del Riesgo</a:t>
            </a:r>
          </a:p>
          <a:p>
            <a:pPr marL="530225" indent="-354013" algn="just">
              <a:lnSpc>
                <a:spcPct val="150000"/>
              </a:lnSpc>
              <a:buClr>
                <a:srgbClr val="002060"/>
              </a:buClr>
              <a:buSzPct val="80000"/>
              <a:buFont typeface="Wingdings 3" pitchFamily="18" charset="2"/>
              <a:buChar char="u"/>
              <a:defRPr/>
            </a:pPr>
            <a:endParaRPr lang="es-PE" dirty="0">
              <a:latin typeface="Arial" pitchFamily="34" charset="0"/>
              <a:cs typeface="Arial" pitchFamily="34" charset="0"/>
            </a:endParaRPr>
          </a:p>
          <a:p>
            <a:pPr marL="530225" indent="-354013" algn="just">
              <a:lnSpc>
                <a:spcPct val="150000"/>
              </a:lnSpc>
              <a:buClr>
                <a:srgbClr val="002060"/>
              </a:buClr>
              <a:buSzPct val="80000"/>
              <a:buFont typeface="Wingdings 3" pitchFamily="18" charset="2"/>
              <a:buChar char="u"/>
              <a:defRPr/>
            </a:pPr>
            <a:r>
              <a:rPr lang="es-PE" dirty="0">
                <a:latin typeface="Arial" pitchFamily="34" charset="0"/>
                <a:cs typeface="Arial" pitchFamily="34" charset="0"/>
              </a:rPr>
              <a:t>Equilibrio entre la Gestión y Control</a:t>
            </a:r>
          </a:p>
          <a:p>
            <a:pPr marL="530225" indent="-354013" algn="just">
              <a:lnSpc>
                <a:spcPct val="150000"/>
              </a:lnSpc>
              <a:buClr>
                <a:srgbClr val="002060"/>
              </a:buClr>
              <a:buSzPct val="80000"/>
              <a:buFont typeface="Wingdings 3" pitchFamily="18" charset="2"/>
              <a:buChar char="u"/>
              <a:defRPr/>
            </a:pPr>
            <a:endParaRPr lang="es-PE" dirty="0">
              <a:latin typeface="Arial" pitchFamily="34" charset="0"/>
              <a:cs typeface="Arial" pitchFamily="34" charset="0"/>
            </a:endParaRPr>
          </a:p>
          <a:p>
            <a:pPr marL="530225" indent="-354013" algn="just">
              <a:lnSpc>
                <a:spcPct val="150000"/>
              </a:lnSpc>
              <a:buClr>
                <a:srgbClr val="002060"/>
              </a:buClr>
              <a:buSzPct val="80000"/>
              <a:buFont typeface="Wingdings 3" pitchFamily="18" charset="2"/>
              <a:buChar char="u"/>
              <a:defRPr/>
            </a:pPr>
            <a:r>
              <a:rPr lang="es-PE" dirty="0">
                <a:latin typeface="Arial" pitchFamily="34" charset="0"/>
                <a:cs typeface="Arial" pitchFamily="34" charset="0"/>
              </a:rPr>
              <a:t>Implementación del Control Interno Bajo un Enfoque de Riesgos</a:t>
            </a:r>
          </a:p>
          <a:p>
            <a:pPr marL="530225" indent="-354013" algn="just">
              <a:lnSpc>
                <a:spcPct val="150000"/>
              </a:lnSpc>
              <a:buClr>
                <a:srgbClr val="002060"/>
              </a:buClr>
              <a:buSzPct val="80000"/>
              <a:buFont typeface="Wingdings 3" pitchFamily="18" charset="2"/>
              <a:buChar char="u"/>
              <a:defRPr/>
            </a:pPr>
            <a:endParaRPr lang="es-PE" dirty="0">
              <a:latin typeface="Arial" pitchFamily="34" charset="0"/>
              <a:cs typeface="Arial" pitchFamily="34" charset="0"/>
            </a:endParaRPr>
          </a:p>
          <a:p>
            <a:pPr marL="530225" indent="-354013" algn="just">
              <a:lnSpc>
                <a:spcPct val="150000"/>
              </a:lnSpc>
              <a:buClr>
                <a:srgbClr val="002060"/>
              </a:buClr>
              <a:buSzPct val="80000"/>
              <a:buFont typeface="Wingdings 3" pitchFamily="18" charset="2"/>
              <a:buChar char="u"/>
              <a:defRPr/>
            </a:pPr>
            <a:r>
              <a:rPr lang="es-PE" dirty="0">
                <a:latin typeface="Arial" pitchFamily="34" charset="0"/>
                <a:cs typeface="Arial" pitchFamily="34" charset="0"/>
              </a:rPr>
              <a:t>Modelo de 3 Líneas de Defensa</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0"/>
            <a:ext cx="4283968" cy="6858000"/>
          </a:xfrm>
          <a:prstGeom prst="rect">
            <a:avLst/>
          </a:prstGeom>
        </p:spPr>
      </p:pic>
      <p:sp>
        <p:nvSpPr>
          <p:cNvPr id="3" name="CuadroTexto 2"/>
          <p:cNvSpPr txBox="1"/>
          <p:nvPr/>
        </p:nvSpPr>
        <p:spPr>
          <a:xfrm>
            <a:off x="94125" y="6387349"/>
            <a:ext cx="416859" cy="369332"/>
          </a:xfrm>
          <a:prstGeom prst="rect">
            <a:avLst/>
          </a:prstGeom>
          <a:noFill/>
        </p:spPr>
        <p:txBody>
          <a:bodyPr wrap="square" rtlCol="0">
            <a:spAutoFit/>
          </a:bodyPr>
          <a:lstStyle/>
          <a:p>
            <a:pPr algn="ctr"/>
            <a:r>
              <a:rPr lang="es-PE" dirty="0">
                <a:solidFill>
                  <a:srgbClr val="264CA2"/>
                </a:solidFill>
              </a:rPr>
              <a:t>1</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316418" y="1254699"/>
            <a:ext cx="3655530" cy="2226747"/>
          </a:xfrm>
          <a:prstGeom prst="rect">
            <a:avLst/>
          </a:prstGeom>
        </p:spPr>
      </p:pic>
      <p:pic>
        <p:nvPicPr>
          <p:cNvPr id="5" name="Imagen 4"/>
          <p:cNvPicPr>
            <a:picLocks noChangeAspect="1"/>
          </p:cNvPicPr>
          <p:nvPr/>
        </p:nvPicPr>
        <p:blipFill>
          <a:blip r:embed="rId3" cstate="print"/>
          <a:stretch>
            <a:fillRect/>
          </a:stretch>
        </p:blipFill>
        <p:spPr>
          <a:xfrm>
            <a:off x="3962244" y="1220981"/>
            <a:ext cx="3791264" cy="2224208"/>
          </a:xfrm>
          <a:prstGeom prst="rect">
            <a:avLst/>
          </a:prstGeom>
        </p:spPr>
      </p:pic>
      <p:sp>
        <p:nvSpPr>
          <p:cNvPr id="7" name="CuadroTexto 6"/>
          <p:cNvSpPr txBox="1"/>
          <p:nvPr/>
        </p:nvSpPr>
        <p:spPr>
          <a:xfrm>
            <a:off x="365846" y="3821065"/>
            <a:ext cx="5349242" cy="2231380"/>
          </a:xfrm>
          <a:prstGeom prst="rect">
            <a:avLst/>
          </a:prstGeom>
          <a:noFill/>
          <a:ln w="22225">
            <a:solidFill>
              <a:schemeClr val="tx1"/>
            </a:solidFill>
          </a:ln>
        </p:spPr>
        <p:txBody>
          <a:bodyPr wrap="square" rtlCol="0">
            <a:spAutoFit/>
          </a:bodyPr>
          <a:lstStyle/>
          <a:p>
            <a:r>
              <a:rPr lang="es-PE" sz="1400" b="1" i="0" u="none" strike="noStrike" baseline="0" dirty="0">
                <a:latin typeface="Arial" pitchFamily="34" charset="0"/>
                <a:cs typeface="Arial" pitchFamily="34" charset="0"/>
              </a:rPr>
              <a:t>NOMBRE DEL SUBPROCESO:</a:t>
            </a:r>
            <a:r>
              <a:rPr lang="es-PE" sz="1400" b="0" i="0" u="none" strike="noStrike" baseline="0" dirty="0">
                <a:latin typeface="Arial" pitchFamily="34" charset="0"/>
                <a:cs typeface="Arial" pitchFamily="34" charset="0"/>
              </a:rPr>
              <a:t> Administración del sistema salarial y prestacional.</a:t>
            </a:r>
          </a:p>
          <a:p>
            <a:pPr>
              <a:lnSpc>
                <a:spcPct val="150000"/>
              </a:lnSpc>
            </a:pPr>
            <a:r>
              <a:rPr lang="es-PE" sz="1400" b="1" i="0" u="none" strike="noStrike" baseline="0" dirty="0">
                <a:latin typeface="Arial" pitchFamily="34" charset="0"/>
                <a:cs typeface="Arial" pitchFamily="34" charset="0"/>
              </a:rPr>
              <a:t>PROCESO AL QUE PERTENECE: </a:t>
            </a:r>
            <a:r>
              <a:rPr lang="es-PE" sz="1400" b="0" i="0" u="none" strike="noStrike" baseline="0" dirty="0">
                <a:latin typeface="Arial" pitchFamily="34" charset="0"/>
                <a:cs typeface="Arial" pitchFamily="34" charset="0"/>
              </a:rPr>
              <a:t>Gestión Humana. </a:t>
            </a:r>
          </a:p>
          <a:p>
            <a:pPr>
              <a:lnSpc>
                <a:spcPct val="150000"/>
              </a:lnSpc>
            </a:pPr>
            <a:r>
              <a:rPr lang="es-PE" b="1" dirty="0">
                <a:latin typeface="Arial" pitchFamily="34" charset="0"/>
                <a:cs typeface="Arial" pitchFamily="34" charset="0"/>
              </a:rPr>
              <a:t>OBJETIVO:</a:t>
            </a:r>
            <a:r>
              <a:rPr lang="es-PE" sz="1400" dirty="0">
                <a:latin typeface="Arial" pitchFamily="34" charset="0"/>
                <a:cs typeface="Arial" pitchFamily="34" charset="0"/>
              </a:rPr>
              <a:t> Garantizar que el pago de la nómina, las prestaciones sociales y parafiscales se </a:t>
            </a:r>
            <a:r>
              <a:rPr lang="es-PE" sz="1400" dirty="0" smtClean="0">
                <a:latin typeface="Arial" pitchFamily="34" charset="0"/>
                <a:cs typeface="Arial" pitchFamily="34" charset="0"/>
              </a:rPr>
              <a:t>realicen </a:t>
            </a:r>
            <a:r>
              <a:rPr lang="es-PE" sz="1400" dirty="0">
                <a:latin typeface="Arial" pitchFamily="34" charset="0"/>
                <a:cs typeface="Arial" pitchFamily="34" charset="0"/>
              </a:rPr>
              <a:t>de manera oportuna y eficaz conforme a los lineamientos definidos por la Entidad y a lo establecido por la legislación laboral. </a:t>
            </a:r>
          </a:p>
        </p:txBody>
      </p:sp>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0318" y="1256965"/>
            <a:ext cx="885825" cy="1266825"/>
          </a:xfrm>
          <a:prstGeom prst="rect">
            <a:avLst/>
          </a:prstGeom>
        </p:spPr>
      </p:pic>
      <p:sp>
        <p:nvSpPr>
          <p:cNvPr id="11" name="Título 1"/>
          <p:cNvSpPr>
            <a:spLocks noGrp="1"/>
          </p:cNvSpPr>
          <p:nvPr>
            <p:ph type="title"/>
          </p:nvPr>
        </p:nvSpPr>
        <p:spPr>
          <a:xfrm>
            <a:off x="790360" y="-24714"/>
            <a:ext cx="8902913" cy="899213"/>
          </a:xfrm>
        </p:spPr>
        <p:txBody>
          <a:bodyPr>
            <a:normAutofit/>
          </a:bodyPr>
          <a:lstStyle/>
          <a:p>
            <a:pPr algn="ctr"/>
            <a:r>
              <a:rPr lang="es-PE" sz="2800" b="1" dirty="0">
                <a:solidFill>
                  <a:schemeClr val="bg1"/>
                </a:solidFill>
                <a:latin typeface="Arial" pitchFamily="34" charset="0"/>
                <a:cs typeface="Arial" pitchFamily="34" charset="0"/>
              </a:rPr>
              <a:t>Rol de la Primera Línea de Defensa – </a:t>
            </a:r>
            <a:r>
              <a:rPr lang="es-PE" sz="2800" b="1" dirty="0" smtClean="0">
                <a:solidFill>
                  <a:schemeClr val="bg1"/>
                </a:solidFill>
                <a:latin typeface="Arial" pitchFamily="34" charset="0"/>
                <a:cs typeface="Arial" pitchFamily="34" charset="0"/>
              </a:rPr>
              <a:t>Caracterización</a:t>
            </a:r>
            <a:endParaRPr lang="es-PE" sz="2800" dirty="0">
              <a:solidFill>
                <a:schemeClr val="bg1"/>
              </a:solidFill>
              <a:latin typeface="Arial" pitchFamily="34" charset="0"/>
              <a:cs typeface="Arial" pitchFamily="34" charset="0"/>
            </a:endParaRPr>
          </a:p>
        </p:txBody>
      </p:sp>
      <p:sp>
        <p:nvSpPr>
          <p:cNvPr id="13" name="Rectángulo 26"/>
          <p:cNvSpPr/>
          <p:nvPr/>
        </p:nvSpPr>
        <p:spPr>
          <a:xfrm>
            <a:off x="6006128" y="4200047"/>
            <a:ext cx="2756769" cy="1527333"/>
          </a:xfrm>
          <a:prstGeom prst="rect">
            <a:avLst/>
          </a:prstGeom>
          <a:solidFill>
            <a:schemeClr val="accent3">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redondeado 10"/>
          <p:cNvSpPr/>
          <p:nvPr/>
        </p:nvSpPr>
        <p:spPr>
          <a:xfrm>
            <a:off x="6185663" y="4508654"/>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Controles de Gerencia </a:t>
            </a:r>
          </a:p>
        </p:txBody>
      </p:sp>
      <p:sp>
        <p:nvSpPr>
          <p:cNvPr id="15" name="Rectángulo redondeado 11"/>
          <p:cNvSpPr/>
          <p:nvPr/>
        </p:nvSpPr>
        <p:spPr>
          <a:xfrm>
            <a:off x="7454649" y="4508654"/>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Medidas de Control Interno</a:t>
            </a:r>
          </a:p>
        </p:txBody>
      </p:sp>
      <p:sp>
        <p:nvSpPr>
          <p:cNvPr id="16" name="CuadroTexto 12"/>
          <p:cNvSpPr txBox="1"/>
          <p:nvPr/>
        </p:nvSpPr>
        <p:spPr>
          <a:xfrm>
            <a:off x="6377852" y="4180987"/>
            <a:ext cx="2013319" cy="276999"/>
          </a:xfrm>
          <a:prstGeom prst="rect">
            <a:avLst/>
          </a:prstGeom>
          <a:noFill/>
        </p:spPr>
        <p:txBody>
          <a:bodyPr wrap="square" rtlCol="0">
            <a:spAutoFit/>
          </a:bodyPr>
          <a:lstStyle/>
          <a:p>
            <a:pPr algn="ctr"/>
            <a:r>
              <a:rPr lang="es-PE" sz="1200" dirty="0">
                <a:latin typeface="Arial" pitchFamily="34" charset="0"/>
                <a:cs typeface="Arial" pitchFamily="34" charset="0"/>
              </a:rPr>
              <a:t>1° Línea de defensa</a:t>
            </a:r>
          </a:p>
        </p:txBody>
      </p:sp>
      <p:sp>
        <p:nvSpPr>
          <p:cNvPr id="18" name="Conector 13"/>
          <p:cNvSpPr/>
          <p:nvPr/>
        </p:nvSpPr>
        <p:spPr>
          <a:xfrm>
            <a:off x="7172916" y="790389"/>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A</a:t>
            </a:r>
          </a:p>
        </p:txBody>
      </p:sp>
      <p:sp>
        <p:nvSpPr>
          <p:cNvPr id="19" name="CuadroTexto 20"/>
          <p:cNvSpPr txBox="1"/>
          <p:nvPr/>
        </p:nvSpPr>
        <p:spPr>
          <a:xfrm>
            <a:off x="7511152" y="841423"/>
            <a:ext cx="1605954" cy="261610"/>
          </a:xfrm>
          <a:prstGeom prst="rect">
            <a:avLst/>
          </a:prstGeom>
          <a:solidFill>
            <a:srgbClr val="FF0000"/>
          </a:solidFill>
        </p:spPr>
        <p:txBody>
          <a:bodyPr wrap="square" rtlCol="0">
            <a:spAutoFit/>
          </a:bodyPr>
          <a:lstStyle/>
          <a:p>
            <a:r>
              <a:rPr lang="es-ES" sz="1050" b="1" dirty="0">
                <a:solidFill>
                  <a:schemeClr val="bg1"/>
                </a:solidFill>
                <a:latin typeface="Arial" pitchFamily="34" charset="0"/>
                <a:cs typeface="Arial" pitchFamily="34" charset="0"/>
              </a:rPr>
              <a:t>CARACTERIZACIÓN</a:t>
            </a:r>
            <a:endParaRPr lang="es-PE" sz="1050" b="1" dirty="0">
              <a:solidFill>
                <a:schemeClr val="bg1"/>
              </a:solidFill>
              <a:latin typeface="Arial" pitchFamily="34" charset="0"/>
              <a:cs typeface="Arial" pitchFamily="34" charset="0"/>
            </a:endParaRPr>
          </a:p>
        </p:txBody>
      </p:sp>
      <p:sp>
        <p:nvSpPr>
          <p:cNvPr id="17" name="CuadroTexto 1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37</a:t>
            </a:r>
            <a:endParaRPr lang="es-PE" dirty="0">
              <a:solidFill>
                <a:srgbClr val="264CA2"/>
              </a:solidFill>
            </a:endParaRPr>
          </a:p>
        </p:txBody>
      </p:sp>
    </p:spTree>
    <p:extLst>
      <p:ext uri="{BB962C8B-B14F-4D97-AF65-F5344CB8AC3E}">
        <p14:creationId xmlns:p14="http://schemas.microsoft.com/office/powerpoint/2010/main" val="375717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grayscl/>
            <a:extLst>
              <a:ext uri="{28A0092B-C50C-407E-A947-70E740481C1C}">
                <a14:useLocalDpi xmlns:a14="http://schemas.microsoft.com/office/drawing/2010/main"/>
              </a:ext>
            </a:extLst>
          </a:blip>
          <a:srcRect t="7726"/>
          <a:stretch/>
        </p:blipFill>
        <p:spPr>
          <a:xfrm>
            <a:off x="1105450" y="949010"/>
            <a:ext cx="6955338" cy="5221574"/>
          </a:xfrm>
          <a:prstGeom prst="rect">
            <a:avLst/>
          </a:prstGeom>
        </p:spPr>
      </p:pic>
      <p:sp>
        <p:nvSpPr>
          <p:cNvPr id="6" name="Conector 13"/>
          <p:cNvSpPr/>
          <p:nvPr/>
        </p:nvSpPr>
        <p:spPr>
          <a:xfrm>
            <a:off x="7199810" y="897976"/>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A</a:t>
            </a:r>
          </a:p>
        </p:txBody>
      </p:sp>
      <p:sp>
        <p:nvSpPr>
          <p:cNvPr id="7" name="CuadroTexto 20"/>
          <p:cNvSpPr txBox="1"/>
          <p:nvPr/>
        </p:nvSpPr>
        <p:spPr>
          <a:xfrm>
            <a:off x="7538046" y="949010"/>
            <a:ext cx="1605954" cy="261610"/>
          </a:xfrm>
          <a:prstGeom prst="rect">
            <a:avLst/>
          </a:prstGeom>
          <a:solidFill>
            <a:srgbClr val="FF0000"/>
          </a:solidFill>
        </p:spPr>
        <p:txBody>
          <a:bodyPr wrap="square" rtlCol="0">
            <a:spAutoFit/>
          </a:bodyPr>
          <a:lstStyle/>
          <a:p>
            <a:r>
              <a:rPr lang="es-ES" sz="1050" b="1" dirty="0">
                <a:solidFill>
                  <a:schemeClr val="bg1"/>
                </a:solidFill>
                <a:latin typeface="Arial" pitchFamily="34" charset="0"/>
                <a:cs typeface="Arial" pitchFamily="34" charset="0"/>
              </a:rPr>
              <a:t>CARACTERIZACIÓN</a:t>
            </a:r>
            <a:endParaRPr lang="es-PE" sz="1050" b="1" dirty="0">
              <a:solidFill>
                <a:schemeClr val="bg1"/>
              </a:solidFill>
              <a:latin typeface="Arial" pitchFamily="34" charset="0"/>
              <a:cs typeface="Arial" pitchFamily="34" charset="0"/>
            </a:endParaRPr>
          </a:p>
        </p:txBody>
      </p:sp>
      <p:sp>
        <p:nvSpPr>
          <p:cNvPr id="5" name="CuadroTexto 4"/>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38</a:t>
            </a:r>
            <a:endParaRPr lang="es-PE" dirty="0">
              <a:solidFill>
                <a:srgbClr val="264CA2"/>
              </a:solidFill>
            </a:endParaRPr>
          </a:p>
        </p:txBody>
      </p:sp>
    </p:spTree>
    <p:extLst>
      <p:ext uri="{BB962C8B-B14F-4D97-AF65-F5344CB8AC3E}">
        <p14:creationId xmlns:p14="http://schemas.microsoft.com/office/powerpoint/2010/main" val="3429141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5870201" y="5158443"/>
            <a:ext cx="2756769" cy="1527333"/>
          </a:xfrm>
          <a:prstGeom prst="rect">
            <a:avLst/>
          </a:prstGeom>
          <a:solidFill>
            <a:schemeClr val="accent3">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latin typeface="Arial" pitchFamily="34" charset="0"/>
              <a:cs typeface="Arial" pitchFamily="34" charset="0"/>
            </a:endParaRPr>
          </a:p>
        </p:txBody>
      </p:sp>
      <p:sp>
        <p:nvSpPr>
          <p:cNvPr id="26" name="Flecha abajo 25"/>
          <p:cNvSpPr/>
          <p:nvPr/>
        </p:nvSpPr>
        <p:spPr>
          <a:xfrm>
            <a:off x="1147352" y="6247710"/>
            <a:ext cx="415268" cy="308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latin typeface="Arial" pitchFamily="34" charset="0"/>
              <a:cs typeface="Arial" pitchFamily="34" charset="0"/>
            </a:endParaRPr>
          </a:p>
        </p:txBody>
      </p:sp>
      <p:sp>
        <p:nvSpPr>
          <p:cNvPr id="2" name="Título 1"/>
          <p:cNvSpPr>
            <a:spLocks noGrp="1"/>
          </p:cNvSpPr>
          <p:nvPr>
            <p:ph type="title"/>
          </p:nvPr>
        </p:nvSpPr>
        <p:spPr>
          <a:xfrm>
            <a:off x="1172066" y="-49428"/>
            <a:ext cx="8023542" cy="859312"/>
          </a:xfrm>
        </p:spPr>
        <p:txBody>
          <a:bodyPr>
            <a:noAutofit/>
          </a:bodyPr>
          <a:lstStyle/>
          <a:p>
            <a:pPr algn="ctr"/>
            <a:r>
              <a:rPr lang="es-PE" sz="2800" dirty="0">
                <a:solidFill>
                  <a:schemeClr val="bg1"/>
                </a:solidFill>
                <a:latin typeface="Arial" pitchFamily="34" charset="0"/>
                <a:cs typeface="Arial" pitchFamily="34" charset="0"/>
              </a:rPr>
              <a:t>Rol de la Primera Línea de Defensa  </a:t>
            </a:r>
            <a:br>
              <a:rPr lang="es-PE" sz="2800" dirty="0">
                <a:solidFill>
                  <a:schemeClr val="bg1"/>
                </a:solidFill>
                <a:latin typeface="Arial" pitchFamily="34" charset="0"/>
                <a:cs typeface="Arial" pitchFamily="34" charset="0"/>
              </a:rPr>
            </a:br>
            <a:r>
              <a:rPr lang="es-PE" sz="2800" dirty="0">
                <a:solidFill>
                  <a:schemeClr val="bg1"/>
                </a:solidFill>
                <a:latin typeface="Arial" pitchFamily="34" charset="0"/>
                <a:cs typeface="Arial" pitchFamily="34" charset="0"/>
              </a:rPr>
              <a:t>Ambiente Interno: Políticas y Procedimientos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221" y="1131187"/>
            <a:ext cx="5197671" cy="2125402"/>
          </a:xfrm>
          <a:prstGeom prst="rect">
            <a:avLst/>
          </a:prstGeom>
        </p:spPr>
      </p:pic>
      <p:sp>
        <p:nvSpPr>
          <p:cNvPr id="5" name="Rectángulo redondeado 4"/>
          <p:cNvSpPr/>
          <p:nvPr/>
        </p:nvSpPr>
        <p:spPr>
          <a:xfrm>
            <a:off x="5751792" y="1383968"/>
            <a:ext cx="2875180" cy="10211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Corresponde a la hoja de vida del proceso, ayudando a identificar las características generales del proceso (Objetivo, Alcance, responsables, entradas, salidas, entre otros.) </a:t>
            </a:r>
          </a:p>
        </p:txBody>
      </p:sp>
      <p:sp>
        <p:nvSpPr>
          <p:cNvPr id="6" name="Rectángulo redondeado 5"/>
          <p:cNvSpPr/>
          <p:nvPr/>
        </p:nvSpPr>
        <p:spPr>
          <a:xfrm>
            <a:off x="5806800" y="2717457"/>
            <a:ext cx="2820172" cy="102874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b="1" dirty="0">
                <a:solidFill>
                  <a:schemeClr val="bg1"/>
                </a:solidFill>
                <a:latin typeface="Arial" pitchFamily="34" charset="0"/>
                <a:cs typeface="Arial" pitchFamily="34" charset="0"/>
              </a:rPr>
              <a:t>Son guías de acción establecidas por la dirección que orientan la acción y decisiones del personal en la ejecución de las actividades del procedimiento. </a:t>
            </a:r>
          </a:p>
        </p:txBody>
      </p:sp>
      <p:sp>
        <p:nvSpPr>
          <p:cNvPr id="7" name="Rectángulo redondeado 6"/>
          <p:cNvSpPr/>
          <p:nvPr/>
        </p:nvSpPr>
        <p:spPr>
          <a:xfrm>
            <a:off x="3264251" y="4428334"/>
            <a:ext cx="2417889" cy="15568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Los indicadores son las medidas </a:t>
            </a:r>
            <a:r>
              <a:rPr lang="es-PE" sz="1200" i="1" dirty="0">
                <a:solidFill>
                  <a:schemeClr val="tx1"/>
                </a:solidFill>
                <a:latin typeface="Arial" pitchFamily="34" charset="0"/>
                <a:cs typeface="Arial" pitchFamily="34" charset="0"/>
              </a:rPr>
              <a:t>cuantitativas </a:t>
            </a:r>
            <a:r>
              <a:rPr lang="es-PE" sz="1200" dirty="0">
                <a:solidFill>
                  <a:schemeClr val="tx1"/>
                </a:solidFill>
                <a:latin typeface="Arial" pitchFamily="34" charset="0"/>
                <a:cs typeface="Arial" pitchFamily="34" charset="0"/>
              </a:rPr>
              <a:t>financieras y no financieras que se recopilan y monitorean por parte del dueño del procesos, sobre el cumplimiento de los objetivos. </a:t>
            </a:r>
          </a:p>
        </p:txBody>
      </p:sp>
      <p:sp>
        <p:nvSpPr>
          <p:cNvPr id="8" name="Rectángulo redondeado 7"/>
          <p:cNvSpPr/>
          <p:nvPr/>
        </p:nvSpPr>
        <p:spPr>
          <a:xfrm>
            <a:off x="5870201" y="4120073"/>
            <a:ext cx="2756769" cy="86917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b="1" dirty="0">
                <a:solidFill>
                  <a:schemeClr val="bg1"/>
                </a:solidFill>
                <a:latin typeface="Arial" pitchFamily="34" charset="0"/>
                <a:cs typeface="Arial" pitchFamily="34" charset="0"/>
              </a:rPr>
              <a:t>Documento escrito que describe secuencialmente, la forma de realizar una actividad para lograr un objetivo dado, dentro del alcance establecido. </a:t>
            </a:r>
          </a:p>
        </p:txBody>
      </p:sp>
      <p:sp>
        <p:nvSpPr>
          <p:cNvPr id="9" name="Rectángulo redondeado 8"/>
          <p:cNvSpPr/>
          <p:nvPr/>
        </p:nvSpPr>
        <p:spPr>
          <a:xfrm>
            <a:off x="388519" y="4367458"/>
            <a:ext cx="2438538" cy="16177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Corresponde a la relación de los riesgos inherentes que se pueden presentar en el logro de los objetivos y riesgos residuales (con controles) con su calificación de probabilidad e impacto en el proceso y su colorimetría. </a:t>
            </a:r>
          </a:p>
        </p:txBody>
      </p:sp>
      <p:sp>
        <p:nvSpPr>
          <p:cNvPr id="10" name="Rectángulo redondeado 9"/>
          <p:cNvSpPr/>
          <p:nvPr/>
        </p:nvSpPr>
        <p:spPr>
          <a:xfrm>
            <a:off x="1731290" y="6068556"/>
            <a:ext cx="2800350" cy="61721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Planes de Acción del Levantamiento del proceso de gestión de riesgos. </a:t>
            </a:r>
          </a:p>
        </p:txBody>
      </p:sp>
      <p:sp>
        <p:nvSpPr>
          <p:cNvPr id="11" name="Rectángulo redondeado 10"/>
          <p:cNvSpPr/>
          <p:nvPr/>
        </p:nvSpPr>
        <p:spPr>
          <a:xfrm>
            <a:off x="6049736" y="5467050"/>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Controles de Gerencia </a:t>
            </a:r>
          </a:p>
        </p:txBody>
      </p:sp>
      <p:sp>
        <p:nvSpPr>
          <p:cNvPr id="12" name="Rectángulo redondeado 11"/>
          <p:cNvSpPr/>
          <p:nvPr/>
        </p:nvSpPr>
        <p:spPr>
          <a:xfrm>
            <a:off x="7318722" y="5467050"/>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Medidas de Control Interno</a:t>
            </a:r>
          </a:p>
        </p:txBody>
      </p:sp>
      <p:sp>
        <p:nvSpPr>
          <p:cNvPr id="13" name="CuadroTexto 12"/>
          <p:cNvSpPr txBox="1"/>
          <p:nvPr/>
        </p:nvSpPr>
        <p:spPr>
          <a:xfrm>
            <a:off x="6393453" y="5176334"/>
            <a:ext cx="1850537" cy="276999"/>
          </a:xfrm>
          <a:prstGeom prst="rect">
            <a:avLst/>
          </a:prstGeom>
          <a:noFill/>
        </p:spPr>
        <p:txBody>
          <a:bodyPr wrap="square" rtlCol="0">
            <a:spAutoFit/>
          </a:bodyPr>
          <a:lstStyle/>
          <a:p>
            <a:r>
              <a:rPr lang="es-PE" sz="1200" dirty="0">
                <a:latin typeface="Arial" pitchFamily="34" charset="0"/>
                <a:cs typeface="Arial" pitchFamily="34" charset="0"/>
              </a:rPr>
              <a:t>1° Línea de defensa</a:t>
            </a:r>
          </a:p>
        </p:txBody>
      </p:sp>
      <p:sp>
        <p:nvSpPr>
          <p:cNvPr id="14" name="Conector 13"/>
          <p:cNvSpPr/>
          <p:nvPr/>
        </p:nvSpPr>
        <p:spPr>
          <a:xfrm>
            <a:off x="5646778" y="1017358"/>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latin typeface="Arial" pitchFamily="34" charset="0"/>
                <a:cs typeface="Arial" pitchFamily="34" charset="0"/>
              </a:rPr>
              <a:t>A</a:t>
            </a:r>
          </a:p>
        </p:txBody>
      </p:sp>
      <p:sp>
        <p:nvSpPr>
          <p:cNvPr id="15" name="Conector 14"/>
          <p:cNvSpPr/>
          <p:nvPr/>
        </p:nvSpPr>
        <p:spPr>
          <a:xfrm>
            <a:off x="5646780" y="242172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latin typeface="Arial" pitchFamily="34" charset="0"/>
                <a:cs typeface="Arial" pitchFamily="34" charset="0"/>
              </a:rPr>
              <a:t>B</a:t>
            </a:r>
          </a:p>
        </p:txBody>
      </p:sp>
      <p:sp>
        <p:nvSpPr>
          <p:cNvPr id="16" name="Conector 15"/>
          <p:cNvSpPr/>
          <p:nvPr/>
        </p:nvSpPr>
        <p:spPr>
          <a:xfrm>
            <a:off x="5721187" y="3822371"/>
            <a:ext cx="274846" cy="3664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latin typeface="Arial" pitchFamily="34" charset="0"/>
                <a:cs typeface="Arial" pitchFamily="34" charset="0"/>
              </a:rPr>
              <a:t>C</a:t>
            </a:r>
          </a:p>
        </p:txBody>
      </p:sp>
      <p:sp>
        <p:nvSpPr>
          <p:cNvPr id="17" name="Conector 16"/>
          <p:cNvSpPr/>
          <p:nvPr/>
        </p:nvSpPr>
        <p:spPr>
          <a:xfrm>
            <a:off x="1213879" y="5985210"/>
            <a:ext cx="282214" cy="3762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latin typeface="Arial" pitchFamily="34" charset="0"/>
                <a:cs typeface="Arial" pitchFamily="34" charset="0"/>
              </a:rPr>
              <a:t>D</a:t>
            </a:r>
          </a:p>
        </p:txBody>
      </p:sp>
      <p:sp>
        <p:nvSpPr>
          <p:cNvPr id="18" name="Conector 17"/>
          <p:cNvSpPr/>
          <p:nvPr/>
        </p:nvSpPr>
        <p:spPr>
          <a:xfrm>
            <a:off x="3082443" y="4173778"/>
            <a:ext cx="290526" cy="38736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latin typeface="Arial" pitchFamily="34" charset="0"/>
                <a:cs typeface="Arial" pitchFamily="34" charset="0"/>
              </a:rPr>
              <a:t>E</a:t>
            </a:r>
          </a:p>
        </p:txBody>
      </p:sp>
      <p:sp>
        <p:nvSpPr>
          <p:cNvPr id="20" name="Conector 19"/>
          <p:cNvSpPr/>
          <p:nvPr/>
        </p:nvSpPr>
        <p:spPr>
          <a:xfrm>
            <a:off x="241241" y="4120076"/>
            <a:ext cx="294554" cy="3927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latin typeface="Arial" pitchFamily="34" charset="0"/>
                <a:cs typeface="Arial" pitchFamily="34" charset="0"/>
              </a:rPr>
              <a:t>D</a:t>
            </a:r>
          </a:p>
        </p:txBody>
      </p:sp>
      <p:sp>
        <p:nvSpPr>
          <p:cNvPr id="21" name="CuadroTexto 20"/>
          <p:cNvSpPr txBox="1"/>
          <p:nvPr/>
        </p:nvSpPr>
        <p:spPr>
          <a:xfrm>
            <a:off x="5942865" y="1068379"/>
            <a:ext cx="1605954" cy="261610"/>
          </a:xfrm>
          <a:prstGeom prst="rect">
            <a:avLst/>
          </a:prstGeom>
          <a:noFill/>
        </p:spPr>
        <p:txBody>
          <a:bodyPr wrap="square" rtlCol="0">
            <a:spAutoFit/>
          </a:bodyPr>
          <a:lstStyle/>
          <a:p>
            <a:r>
              <a:rPr lang="es-ES" sz="1100" dirty="0">
                <a:latin typeface="Arial" pitchFamily="34" charset="0"/>
                <a:cs typeface="Arial" pitchFamily="34" charset="0"/>
              </a:rPr>
              <a:t>CARACTERIZACIÓN</a:t>
            </a:r>
            <a:endParaRPr lang="es-PE" sz="1100" dirty="0">
              <a:latin typeface="Arial" pitchFamily="34" charset="0"/>
              <a:cs typeface="Arial" pitchFamily="34" charset="0"/>
            </a:endParaRPr>
          </a:p>
        </p:txBody>
      </p:sp>
      <p:sp>
        <p:nvSpPr>
          <p:cNvPr id="22" name="CuadroTexto 21"/>
          <p:cNvSpPr txBox="1"/>
          <p:nvPr/>
        </p:nvSpPr>
        <p:spPr>
          <a:xfrm>
            <a:off x="5966817" y="2457201"/>
            <a:ext cx="1605954" cy="261610"/>
          </a:xfrm>
          <a:prstGeom prst="rect">
            <a:avLst/>
          </a:prstGeom>
          <a:noFill/>
        </p:spPr>
        <p:txBody>
          <a:bodyPr wrap="square" rtlCol="0">
            <a:spAutoFit/>
          </a:bodyPr>
          <a:lstStyle/>
          <a:p>
            <a:r>
              <a:rPr lang="es-ES" sz="1100" dirty="0">
                <a:latin typeface="Arial" pitchFamily="34" charset="0"/>
                <a:cs typeface="Arial" pitchFamily="34" charset="0"/>
              </a:rPr>
              <a:t>POLÍTICAS</a:t>
            </a:r>
            <a:endParaRPr lang="es-PE" sz="1100" dirty="0">
              <a:latin typeface="Arial" pitchFamily="34" charset="0"/>
              <a:cs typeface="Arial" pitchFamily="34" charset="0"/>
            </a:endParaRPr>
          </a:p>
        </p:txBody>
      </p:sp>
      <p:sp>
        <p:nvSpPr>
          <p:cNvPr id="23" name="CuadroTexto 22"/>
          <p:cNvSpPr txBox="1"/>
          <p:nvPr/>
        </p:nvSpPr>
        <p:spPr>
          <a:xfrm>
            <a:off x="6104617" y="3828383"/>
            <a:ext cx="1605954" cy="261610"/>
          </a:xfrm>
          <a:prstGeom prst="rect">
            <a:avLst/>
          </a:prstGeom>
          <a:noFill/>
        </p:spPr>
        <p:txBody>
          <a:bodyPr wrap="square" rtlCol="0">
            <a:spAutoFit/>
          </a:bodyPr>
          <a:lstStyle/>
          <a:p>
            <a:r>
              <a:rPr lang="es-ES" sz="1100" dirty="0">
                <a:latin typeface="Arial" pitchFamily="34" charset="0"/>
                <a:cs typeface="Arial" pitchFamily="34" charset="0"/>
              </a:rPr>
              <a:t>PROCEDIMIENTO</a:t>
            </a:r>
            <a:endParaRPr lang="es-PE" sz="1100" dirty="0">
              <a:latin typeface="Arial" pitchFamily="34" charset="0"/>
              <a:cs typeface="Arial" pitchFamily="34" charset="0"/>
            </a:endParaRPr>
          </a:p>
        </p:txBody>
      </p:sp>
      <p:sp>
        <p:nvSpPr>
          <p:cNvPr id="24" name="CuadroTexto 23"/>
          <p:cNvSpPr txBox="1"/>
          <p:nvPr/>
        </p:nvSpPr>
        <p:spPr>
          <a:xfrm>
            <a:off x="586147" y="3958334"/>
            <a:ext cx="2470017" cy="430887"/>
          </a:xfrm>
          <a:prstGeom prst="rect">
            <a:avLst/>
          </a:prstGeom>
          <a:noFill/>
        </p:spPr>
        <p:txBody>
          <a:bodyPr wrap="square" rtlCol="0">
            <a:spAutoFit/>
          </a:bodyPr>
          <a:lstStyle/>
          <a:p>
            <a:r>
              <a:rPr lang="es-ES" sz="1100" dirty="0">
                <a:latin typeface="Arial" pitchFamily="34" charset="0"/>
                <a:cs typeface="Arial" pitchFamily="34" charset="0"/>
              </a:rPr>
              <a:t>MATRIZ Y RIESGOS DE CONTROLES</a:t>
            </a:r>
            <a:endParaRPr lang="es-PE" sz="1100" dirty="0">
              <a:latin typeface="Arial" pitchFamily="34" charset="0"/>
              <a:cs typeface="Arial" pitchFamily="34" charset="0"/>
            </a:endParaRPr>
          </a:p>
        </p:txBody>
      </p:sp>
      <p:sp>
        <p:nvSpPr>
          <p:cNvPr id="25" name="CuadroTexto 24"/>
          <p:cNvSpPr txBox="1"/>
          <p:nvPr/>
        </p:nvSpPr>
        <p:spPr>
          <a:xfrm>
            <a:off x="3398464" y="4119538"/>
            <a:ext cx="1900388" cy="261610"/>
          </a:xfrm>
          <a:prstGeom prst="rect">
            <a:avLst/>
          </a:prstGeom>
          <a:noFill/>
        </p:spPr>
        <p:txBody>
          <a:bodyPr wrap="square" rtlCol="0">
            <a:spAutoFit/>
          </a:bodyPr>
          <a:lstStyle/>
          <a:p>
            <a:r>
              <a:rPr lang="es-ES" sz="1100" dirty="0">
                <a:latin typeface="Arial" pitchFamily="34" charset="0"/>
                <a:cs typeface="Arial" pitchFamily="34" charset="0"/>
              </a:rPr>
              <a:t>INDICADORES</a:t>
            </a:r>
            <a:endParaRPr lang="es-PE" sz="1100" dirty="0">
              <a:latin typeface="Arial" pitchFamily="34" charset="0"/>
              <a:cs typeface="Arial" pitchFamily="34" charset="0"/>
            </a:endParaRPr>
          </a:p>
        </p:txBody>
      </p:sp>
      <p:sp>
        <p:nvSpPr>
          <p:cNvPr id="28" name="Conector 13"/>
          <p:cNvSpPr/>
          <p:nvPr/>
        </p:nvSpPr>
        <p:spPr>
          <a:xfrm>
            <a:off x="7199810" y="737335"/>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A</a:t>
            </a:r>
          </a:p>
        </p:txBody>
      </p:sp>
      <p:sp>
        <p:nvSpPr>
          <p:cNvPr id="29" name="CuadroTexto 20"/>
          <p:cNvSpPr txBox="1"/>
          <p:nvPr/>
        </p:nvSpPr>
        <p:spPr>
          <a:xfrm>
            <a:off x="7538046" y="788369"/>
            <a:ext cx="1605954" cy="261610"/>
          </a:xfrm>
          <a:prstGeom prst="rect">
            <a:avLst/>
          </a:prstGeom>
          <a:solidFill>
            <a:srgbClr val="FF0000"/>
          </a:solidFill>
        </p:spPr>
        <p:txBody>
          <a:bodyPr wrap="square" rtlCol="0">
            <a:spAutoFit/>
          </a:bodyPr>
          <a:lstStyle/>
          <a:p>
            <a:r>
              <a:rPr lang="es-ES" sz="1050" b="1" dirty="0">
                <a:solidFill>
                  <a:schemeClr val="bg1"/>
                </a:solidFill>
                <a:latin typeface="Arial" pitchFamily="34" charset="0"/>
                <a:cs typeface="Arial" pitchFamily="34" charset="0"/>
              </a:rPr>
              <a:t>CARACTERIZACIÓN</a:t>
            </a:r>
            <a:endParaRPr lang="es-PE" sz="1050" b="1" dirty="0">
              <a:solidFill>
                <a:schemeClr val="bg1"/>
              </a:solidFill>
              <a:latin typeface="Arial" pitchFamily="34" charset="0"/>
              <a:cs typeface="Arial" pitchFamily="34" charset="0"/>
            </a:endParaRPr>
          </a:p>
        </p:txBody>
      </p:sp>
      <p:sp>
        <p:nvSpPr>
          <p:cNvPr id="30" name="CuadroTexto 2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39</a:t>
            </a:r>
            <a:endParaRPr lang="es-PE" dirty="0">
              <a:solidFill>
                <a:srgbClr val="264CA2"/>
              </a:solidFill>
            </a:endParaRPr>
          </a:p>
        </p:txBody>
      </p:sp>
    </p:spTree>
    <p:extLst>
      <p:ext uri="{BB962C8B-B14F-4D97-AF65-F5344CB8AC3E}">
        <p14:creationId xmlns:p14="http://schemas.microsoft.com/office/powerpoint/2010/main" val="2514734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038" y="1157532"/>
            <a:ext cx="3405022" cy="4669007"/>
          </a:xfrm>
          <a:prstGeom prst="rect">
            <a:avLst/>
          </a:prstGeom>
        </p:spPr>
      </p:pic>
      <p:sp>
        <p:nvSpPr>
          <p:cNvPr id="42" name="Título 1"/>
          <p:cNvSpPr>
            <a:spLocks noGrp="1"/>
          </p:cNvSpPr>
          <p:nvPr>
            <p:ph type="title"/>
          </p:nvPr>
        </p:nvSpPr>
        <p:spPr>
          <a:xfrm>
            <a:off x="1091453" y="-63664"/>
            <a:ext cx="8023542" cy="859312"/>
          </a:xfrm>
        </p:spPr>
        <p:txBody>
          <a:bodyPr>
            <a:noAutofit/>
          </a:bodyPr>
          <a:lstStyle/>
          <a:p>
            <a:pPr algn="ctr"/>
            <a:r>
              <a:rPr lang="es-PE" sz="2800" dirty="0">
                <a:solidFill>
                  <a:schemeClr val="bg1"/>
                </a:solidFill>
                <a:latin typeface="Arial" pitchFamily="34" charset="0"/>
                <a:cs typeface="Arial" pitchFamily="34" charset="0"/>
              </a:rPr>
              <a:t>Rol de la Primera Línea de Defensa  </a:t>
            </a:r>
            <a:br>
              <a:rPr lang="es-PE" sz="2800" dirty="0">
                <a:solidFill>
                  <a:schemeClr val="bg1"/>
                </a:solidFill>
                <a:latin typeface="Arial" pitchFamily="34" charset="0"/>
                <a:cs typeface="Arial" pitchFamily="34" charset="0"/>
              </a:rPr>
            </a:br>
            <a:r>
              <a:rPr lang="es-PE" sz="2800" dirty="0">
                <a:solidFill>
                  <a:schemeClr val="bg1"/>
                </a:solidFill>
                <a:latin typeface="Arial" pitchFamily="34" charset="0"/>
                <a:cs typeface="Arial" pitchFamily="34" charset="0"/>
              </a:rPr>
              <a:t>Ambiente Interno: Políticas y Procedimientos</a:t>
            </a:r>
          </a:p>
        </p:txBody>
      </p:sp>
      <p:sp>
        <p:nvSpPr>
          <p:cNvPr id="47" name="Conector 14"/>
          <p:cNvSpPr/>
          <p:nvPr/>
        </p:nvSpPr>
        <p:spPr>
          <a:xfrm>
            <a:off x="7191843" y="754659"/>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C</a:t>
            </a:r>
          </a:p>
        </p:txBody>
      </p:sp>
      <p:sp>
        <p:nvSpPr>
          <p:cNvPr id="48" name="CuadroTexto 21"/>
          <p:cNvSpPr txBox="1"/>
          <p:nvPr/>
        </p:nvSpPr>
        <p:spPr>
          <a:xfrm>
            <a:off x="7449207" y="790136"/>
            <a:ext cx="1668630" cy="461665"/>
          </a:xfrm>
          <a:prstGeom prst="rect">
            <a:avLst/>
          </a:prstGeom>
          <a:solidFill>
            <a:srgbClr val="FF0000"/>
          </a:solidFill>
        </p:spPr>
        <p:txBody>
          <a:bodyPr wrap="square" rtlCol="0">
            <a:spAutoFit/>
          </a:bodyPr>
          <a:lstStyle/>
          <a:p>
            <a:r>
              <a:rPr lang="es-ES" sz="1200" b="1" dirty="0" smtClean="0">
                <a:solidFill>
                  <a:schemeClr val="bg1"/>
                </a:solidFill>
                <a:latin typeface="Arial" pitchFamily="34" charset="0"/>
                <a:cs typeface="Arial" pitchFamily="34" charset="0"/>
              </a:rPr>
              <a:t>Políticas y Procedimientos</a:t>
            </a:r>
            <a:endParaRPr lang="es-PE" sz="1200" b="1" dirty="0">
              <a:solidFill>
                <a:schemeClr val="bg1"/>
              </a:solidFill>
              <a:latin typeface="Arial" pitchFamily="34" charset="0"/>
              <a:cs typeface="Arial" pitchFamily="34" charset="0"/>
            </a:endParaRPr>
          </a:p>
        </p:txBody>
      </p:sp>
      <p:sp>
        <p:nvSpPr>
          <p:cNvPr id="54" name="Conector 14"/>
          <p:cNvSpPr/>
          <p:nvPr/>
        </p:nvSpPr>
        <p:spPr>
          <a:xfrm>
            <a:off x="6915936" y="76516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B</a:t>
            </a:r>
          </a:p>
        </p:txBody>
      </p:sp>
      <p:sp>
        <p:nvSpPr>
          <p:cNvPr id="44" name="CuadroTexto 4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40</a:t>
            </a:r>
            <a:endParaRPr lang="es-PE" dirty="0">
              <a:solidFill>
                <a:srgbClr val="264CA2"/>
              </a:solidFill>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0136" y="1480634"/>
            <a:ext cx="3948776" cy="4478913"/>
          </a:xfrm>
          <a:prstGeom prst="rect">
            <a:avLst/>
          </a:prstGeom>
        </p:spPr>
      </p:pic>
    </p:spTree>
    <p:extLst>
      <p:ext uri="{BB962C8B-B14F-4D97-AF65-F5344CB8AC3E}">
        <p14:creationId xmlns:p14="http://schemas.microsoft.com/office/powerpoint/2010/main" val="2633886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24716" y="1502985"/>
            <a:ext cx="4354830" cy="492252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050" name="Object 3"/>
          <p:cNvGraphicFramePr>
            <a:graphicFrameLocks noChangeAspect="1"/>
          </p:cNvGraphicFramePr>
          <p:nvPr>
            <p:extLst>
              <p:ext uri="{D42A27DB-BD31-4B8C-83A1-F6EECF244321}">
                <p14:modId xmlns:p14="http://schemas.microsoft.com/office/powerpoint/2010/main" val="440965145"/>
              </p:ext>
            </p:extLst>
          </p:nvPr>
        </p:nvGraphicFramePr>
        <p:xfrm>
          <a:off x="564465" y="2361162"/>
          <a:ext cx="3305175" cy="2852738"/>
        </p:xfrm>
        <a:graphic>
          <a:graphicData uri="http://schemas.openxmlformats.org/presentationml/2006/ole">
            <mc:AlternateContent xmlns:mc="http://schemas.openxmlformats.org/markup-compatibility/2006">
              <mc:Choice xmlns:v="urn:schemas-microsoft-com:vml" Requires="v">
                <p:oleObj spid="_x0000_s169057" name="CorelDRAW" r:id="rId3" imgW="4611960" imgH="3734280" progId="">
                  <p:embed/>
                </p:oleObj>
              </mc:Choice>
              <mc:Fallback>
                <p:oleObj name="CorelDRAW" r:id="rId3" imgW="4611960" imgH="37342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65" y="2361162"/>
                        <a:ext cx="3305175" cy="28527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2" name="Picture 2" descr="Cubo 8 corregido"/>
          <p:cNvPicPr>
            <a:picLocks noGrp="1" noChangeAspect="1" noChangeArrowheads="1"/>
          </p:cNvPicPr>
          <p:nvPr>
            <p:ph idx="1"/>
          </p:nvPr>
        </p:nvPicPr>
        <p:blipFill>
          <a:blip r:embed="rId5" cstate="print"/>
          <a:srcRect/>
          <a:stretch>
            <a:fillRect/>
          </a:stretch>
        </p:blipFill>
        <p:spPr>
          <a:xfrm>
            <a:off x="4391662" y="1347269"/>
            <a:ext cx="4521200" cy="4438650"/>
          </a:xfrm>
        </p:spPr>
      </p:pic>
      <p:sp>
        <p:nvSpPr>
          <p:cNvPr id="2053" name="7 CuadroTexto"/>
          <p:cNvSpPr txBox="1">
            <a:spLocks noChangeArrowheads="1"/>
          </p:cNvSpPr>
          <p:nvPr/>
        </p:nvSpPr>
        <p:spPr bwMode="auto">
          <a:xfrm>
            <a:off x="595580" y="5236128"/>
            <a:ext cx="3457575" cy="307777"/>
          </a:xfrm>
          <a:prstGeom prst="rect">
            <a:avLst/>
          </a:prstGeom>
          <a:noFill/>
          <a:ln w="9525">
            <a:noFill/>
            <a:miter lim="800000"/>
            <a:headEnd/>
            <a:tailEnd/>
          </a:ln>
        </p:spPr>
        <p:txBody>
          <a:bodyPr>
            <a:spAutoFit/>
          </a:bodyPr>
          <a:lstStyle/>
          <a:p>
            <a:r>
              <a:rPr lang="es-PE" sz="1400"/>
              <a:t>COSO: Marco conceptual integrado, 2013</a:t>
            </a:r>
            <a:endParaRPr lang="es-ES" sz="1400"/>
          </a:p>
        </p:txBody>
      </p:sp>
      <p:sp>
        <p:nvSpPr>
          <p:cNvPr id="2054" name="8 CuadroTexto"/>
          <p:cNvSpPr txBox="1">
            <a:spLocks noChangeArrowheads="1"/>
          </p:cNvSpPr>
          <p:nvPr/>
        </p:nvSpPr>
        <p:spPr bwMode="auto">
          <a:xfrm>
            <a:off x="4414522" y="6021392"/>
            <a:ext cx="4679949" cy="307777"/>
          </a:xfrm>
          <a:prstGeom prst="rect">
            <a:avLst/>
          </a:prstGeom>
          <a:noFill/>
          <a:ln w="9525">
            <a:noFill/>
            <a:miter lim="800000"/>
            <a:headEnd/>
            <a:tailEnd/>
          </a:ln>
        </p:spPr>
        <p:txBody>
          <a:bodyPr>
            <a:spAutoFit/>
          </a:bodyPr>
          <a:lstStyle/>
          <a:p>
            <a:r>
              <a:rPr lang="es-PE" sz="1400" dirty="0"/>
              <a:t>COSO ERM: Marco de Gestión Integral de Riesgo, 2004</a:t>
            </a:r>
            <a:endParaRPr lang="es-ES" sz="1400" dirty="0"/>
          </a:p>
        </p:txBody>
      </p:sp>
      <p:sp>
        <p:nvSpPr>
          <p:cNvPr id="8" name="Title 1"/>
          <p:cNvSpPr txBox="1">
            <a:spLocks/>
          </p:cNvSpPr>
          <p:nvPr/>
        </p:nvSpPr>
        <p:spPr bwMode="auto">
          <a:xfrm>
            <a:off x="2478347" y="-74141"/>
            <a:ext cx="5128181" cy="914400"/>
          </a:xfrm>
          <a:prstGeom prst="rect">
            <a:avLst/>
          </a:prstGeom>
          <a:noFill/>
          <a:ln w="9525">
            <a:noFill/>
            <a:miter lim="800000"/>
            <a:headEnd/>
            <a:tailEnd/>
          </a:ln>
        </p:spPr>
        <p:txBody>
          <a:bodyPr anchor="ctr">
            <a:normAutofit fontScale="97500"/>
          </a:bodyPr>
          <a:lstStyle/>
          <a:p>
            <a:pPr algn="ctr">
              <a:defRPr/>
            </a:pPr>
            <a:r>
              <a:rPr lang="es-PE" sz="2800" dirty="0">
                <a:solidFill>
                  <a:schemeClr val="bg1"/>
                </a:solidFill>
                <a:latin typeface="Arial" pitchFamily="34" charset="0"/>
                <a:ea typeface="+mj-ea"/>
                <a:cs typeface="Arial" pitchFamily="34" charset="0"/>
              </a:rPr>
              <a:t>… Hablemos del COSO</a:t>
            </a:r>
            <a:endParaRPr lang="en-GB" sz="2800" dirty="0">
              <a:solidFill>
                <a:schemeClr val="bg1"/>
              </a:solidFill>
              <a:latin typeface="Arial" pitchFamily="34" charset="0"/>
              <a:ea typeface="+mj-ea"/>
              <a:cs typeface="Arial" pitchFamily="34" charset="0"/>
            </a:endParaRPr>
          </a:p>
        </p:txBody>
      </p:sp>
      <p:sp>
        <p:nvSpPr>
          <p:cNvPr id="13" name="CuadroTexto 12"/>
          <p:cNvSpPr txBox="1"/>
          <p:nvPr/>
        </p:nvSpPr>
        <p:spPr>
          <a:xfrm>
            <a:off x="94125" y="6387349"/>
            <a:ext cx="416859" cy="369332"/>
          </a:xfrm>
          <a:prstGeom prst="rect">
            <a:avLst/>
          </a:prstGeom>
          <a:noFill/>
        </p:spPr>
        <p:txBody>
          <a:bodyPr wrap="square" rtlCol="0">
            <a:spAutoFit/>
          </a:bodyPr>
          <a:lstStyle/>
          <a:p>
            <a:pPr algn="ctr"/>
            <a:r>
              <a:rPr lang="es-PE" dirty="0">
                <a:solidFill>
                  <a:srgbClr val="264CA2"/>
                </a:solidFill>
              </a:rPr>
              <a:t>4</a:t>
            </a:r>
            <a:r>
              <a:rPr lang="es-PE" dirty="0" smtClean="0">
                <a:solidFill>
                  <a:srgbClr val="264CA2"/>
                </a:solidFill>
              </a:rPr>
              <a:t>1</a:t>
            </a:r>
            <a:endParaRPr lang="es-PE" dirty="0">
              <a:solidFill>
                <a:srgbClr val="264CA2"/>
              </a:solidFill>
            </a:endParaRPr>
          </a:p>
        </p:txBody>
      </p:sp>
      <p:sp>
        <p:nvSpPr>
          <p:cNvPr id="14" name="Conector 14"/>
          <p:cNvSpPr/>
          <p:nvPr/>
        </p:nvSpPr>
        <p:spPr>
          <a:xfrm>
            <a:off x="7191843" y="754659"/>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C</a:t>
            </a:r>
          </a:p>
        </p:txBody>
      </p:sp>
      <p:sp>
        <p:nvSpPr>
          <p:cNvPr id="15" name="CuadroTexto 21"/>
          <p:cNvSpPr txBox="1"/>
          <p:nvPr/>
        </p:nvSpPr>
        <p:spPr>
          <a:xfrm>
            <a:off x="7449207" y="790136"/>
            <a:ext cx="1668630" cy="461665"/>
          </a:xfrm>
          <a:prstGeom prst="rect">
            <a:avLst/>
          </a:prstGeom>
          <a:solidFill>
            <a:srgbClr val="FF0000"/>
          </a:solidFill>
        </p:spPr>
        <p:txBody>
          <a:bodyPr wrap="square" rtlCol="0">
            <a:spAutoFit/>
          </a:bodyPr>
          <a:lstStyle/>
          <a:p>
            <a:r>
              <a:rPr lang="es-ES" sz="1200" b="1" dirty="0" smtClean="0">
                <a:solidFill>
                  <a:schemeClr val="bg1"/>
                </a:solidFill>
                <a:latin typeface="Arial" pitchFamily="34" charset="0"/>
                <a:cs typeface="Arial" pitchFamily="34" charset="0"/>
              </a:rPr>
              <a:t>Políticas y Procedimientos</a:t>
            </a:r>
            <a:endParaRPr lang="es-PE" sz="1200" b="1" dirty="0">
              <a:solidFill>
                <a:schemeClr val="bg1"/>
              </a:solidFill>
              <a:latin typeface="Arial" pitchFamily="34" charset="0"/>
              <a:cs typeface="Arial" pitchFamily="34" charset="0"/>
            </a:endParaRPr>
          </a:p>
        </p:txBody>
      </p:sp>
      <p:sp>
        <p:nvSpPr>
          <p:cNvPr id="16" name="Conector 14"/>
          <p:cNvSpPr/>
          <p:nvPr/>
        </p:nvSpPr>
        <p:spPr>
          <a:xfrm>
            <a:off x="6915936" y="76516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B</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4 Imagen" descr="Monografias.com"/>
          <p:cNvPicPr>
            <a:picLocks noChangeAspect="1" noChangeArrowheads="1"/>
          </p:cNvPicPr>
          <p:nvPr/>
        </p:nvPicPr>
        <p:blipFill>
          <a:blip r:embed="rId2" cstate="print"/>
          <a:srcRect/>
          <a:stretch>
            <a:fillRect/>
          </a:stretch>
        </p:blipFill>
        <p:spPr bwMode="auto">
          <a:xfrm>
            <a:off x="643201" y="1286434"/>
            <a:ext cx="7715034" cy="5121363"/>
          </a:xfrm>
          <a:prstGeom prst="rect">
            <a:avLst/>
          </a:prstGeom>
          <a:noFill/>
          <a:ln w="9525">
            <a:noFill/>
            <a:miter lim="800000"/>
            <a:headEnd/>
            <a:tailEnd/>
          </a:ln>
        </p:spPr>
      </p:pic>
      <p:sp>
        <p:nvSpPr>
          <p:cNvPr id="9" name="CuadroTexto 8"/>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42</a:t>
            </a:r>
            <a:endParaRPr lang="es-PE" dirty="0">
              <a:solidFill>
                <a:srgbClr val="264CA2"/>
              </a:solidFill>
            </a:endParaRPr>
          </a:p>
        </p:txBody>
      </p:sp>
      <p:sp>
        <p:nvSpPr>
          <p:cNvPr id="10" name="Conector 14"/>
          <p:cNvSpPr/>
          <p:nvPr/>
        </p:nvSpPr>
        <p:spPr>
          <a:xfrm>
            <a:off x="7191843" y="754659"/>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C</a:t>
            </a:r>
          </a:p>
        </p:txBody>
      </p:sp>
      <p:sp>
        <p:nvSpPr>
          <p:cNvPr id="11" name="CuadroTexto 21"/>
          <p:cNvSpPr txBox="1"/>
          <p:nvPr/>
        </p:nvSpPr>
        <p:spPr>
          <a:xfrm>
            <a:off x="7449207" y="790136"/>
            <a:ext cx="1668630" cy="461665"/>
          </a:xfrm>
          <a:prstGeom prst="rect">
            <a:avLst/>
          </a:prstGeom>
          <a:solidFill>
            <a:srgbClr val="FF0000"/>
          </a:solidFill>
        </p:spPr>
        <p:txBody>
          <a:bodyPr wrap="square" rtlCol="0">
            <a:spAutoFit/>
          </a:bodyPr>
          <a:lstStyle/>
          <a:p>
            <a:r>
              <a:rPr lang="es-ES" sz="1200" b="1" dirty="0" smtClean="0">
                <a:solidFill>
                  <a:schemeClr val="bg1"/>
                </a:solidFill>
                <a:latin typeface="Arial" pitchFamily="34" charset="0"/>
                <a:cs typeface="Arial" pitchFamily="34" charset="0"/>
              </a:rPr>
              <a:t>Políticas y Procedimientos</a:t>
            </a:r>
            <a:endParaRPr lang="es-PE" sz="1200" b="1" dirty="0">
              <a:solidFill>
                <a:schemeClr val="bg1"/>
              </a:solidFill>
              <a:latin typeface="Arial" pitchFamily="34" charset="0"/>
              <a:cs typeface="Arial" pitchFamily="34" charset="0"/>
            </a:endParaRPr>
          </a:p>
        </p:txBody>
      </p:sp>
      <p:sp>
        <p:nvSpPr>
          <p:cNvPr id="12" name="Conector 14"/>
          <p:cNvSpPr/>
          <p:nvPr/>
        </p:nvSpPr>
        <p:spPr>
          <a:xfrm>
            <a:off x="6915936" y="76516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B</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6 CuadroTexto"/>
          <p:cNvSpPr txBox="1">
            <a:spLocks noChangeArrowheads="1"/>
          </p:cNvSpPr>
          <p:nvPr/>
        </p:nvSpPr>
        <p:spPr bwMode="auto">
          <a:xfrm>
            <a:off x="468314" y="1076534"/>
            <a:ext cx="4248150" cy="307777"/>
          </a:xfrm>
          <a:prstGeom prst="rect">
            <a:avLst/>
          </a:prstGeom>
          <a:noFill/>
          <a:ln w="9525">
            <a:noFill/>
            <a:miter lim="800000"/>
            <a:headEnd/>
            <a:tailEnd/>
          </a:ln>
        </p:spPr>
        <p:txBody>
          <a:bodyPr>
            <a:spAutoFit/>
          </a:bodyPr>
          <a:lstStyle/>
          <a:p>
            <a:r>
              <a:rPr lang="es-PE" altLang="es-ES" sz="1400" b="1">
                <a:latin typeface="Arial" pitchFamily="34" charset="0"/>
                <a:cs typeface="Arial" pitchFamily="34" charset="0"/>
              </a:rPr>
              <a:t>COSO  : Sistema de Control Interno</a:t>
            </a:r>
          </a:p>
        </p:txBody>
      </p:sp>
      <p:sp>
        <p:nvSpPr>
          <p:cNvPr id="7" name="Rectangle 6"/>
          <p:cNvSpPr txBox="1">
            <a:spLocks noChangeArrowheads="1"/>
          </p:cNvSpPr>
          <p:nvPr/>
        </p:nvSpPr>
        <p:spPr bwMode="auto">
          <a:xfrm>
            <a:off x="591884" y="-19787"/>
            <a:ext cx="8232774" cy="863600"/>
          </a:xfrm>
          <a:prstGeom prst="rect">
            <a:avLst/>
          </a:prstGeom>
          <a:noFill/>
          <a:ln w="9525">
            <a:noFill/>
            <a:miter lim="800000"/>
            <a:headEnd/>
            <a:tailEnd/>
          </a:ln>
        </p:spPr>
        <p:txBody>
          <a:bodyPr lIns="0" tIns="36000" rIns="0" bIns="0"/>
          <a:lstStyle/>
          <a:p>
            <a:pPr algn="ctr">
              <a:lnSpc>
                <a:spcPct val="85000"/>
              </a:lnSpc>
              <a:defRPr/>
            </a:pPr>
            <a:r>
              <a:rPr lang="es-PE" sz="2800" kern="0" dirty="0">
                <a:solidFill>
                  <a:schemeClr val="bg1"/>
                </a:solidFill>
                <a:latin typeface="Arial" pitchFamily="34" charset="0"/>
                <a:ea typeface="+mj-ea"/>
                <a:cs typeface="Arial" pitchFamily="34" charset="0"/>
              </a:rPr>
              <a:t>Sistema de Control Interno</a:t>
            </a:r>
          </a:p>
          <a:p>
            <a:pPr algn="ctr">
              <a:lnSpc>
                <a:spcPct val="85000"/>
              </a:lnSpc>
              <a:defRPr/>
            </a:pPr>
            <a:r>
              <a:rPr lang="es-PE" sz="2800" kern="0" dirty="0">
                <a:solidFill>
                  <a:schemeClr val="bg1"/>
                </a:solidFill>
                <a:latin typeface="Arial" pitchFamily="34" charset="0"/>
                <a:ea typeface="+mj-ea"/>
                <a:cs typeface="Arial" pitchFamily="34" charset="0"/>
              </a:rPr>
              <a:t>17 principios de control interno efectivo</a:t>
            </a:r>
          </a:p>
        </p:txBody>
      </p:sp>
      <p:sp>
        <p:nvSpPr>
          <p:cNvPr id="6" name="5 Abrir llave"/>
          <p:cNvSpPr/>
          <p:nvPr/>
        </p:nvSpPr>
        <p:spPr>
          <a:xfrm>
            <a:off x="4500564" y="1220997"/>
            <a:ext cx="503238" cy="4968875"/>
          </a:xfrm>
          <a:prstGeom prst="leftBrace">
            <a:avLst>
              <a:gd name="adj1" fmla="val 0"/>
              <a:gd name="adj2" fmla="val 5000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sz="1600">
              <a:latin typeface="Arial" pitchFamily="34" charset="0"/>
              <a:cs typeface="Arial" pitchFamily="34" charset="0"/>
            </a:endParaRPr>
          </a:p>
        </p:txBody>
      </p:sp>
      <p:sp>
        <p:nvSpPr>
          <p:cNvPr id="57349" name="8 CuadroTexto"/>
          <p:cNvSpPr txBox="1">
            <a:spLocks noChangeArrowheads="1"/>
          </p:cNvSpPr>
          <p:nvPr/>
        </p:nvSpPr>
        <p:spPr bwMode="auto">
          <a:xfrm>
            <a:off x="5076826" y="1149559"/>
            <a:ext cx="3816351" cy="5663089"/>
          </a:xfrm>
          <a:prstGeom prst="rect">
            <a:avLst/>
          </a:prstGeom>
          <a:noFill/>
          <a:ln w="9525">
            <a:noFill/>
            <a:miter lim="800000"/>
            <a:headEnd/>
            <a:tailEnd/>
          </a:ln>
        </p:spPr>
        <p:txBody>
          <a:bodyPr>
            <a:spAutoFit/>
          </a:bodyPr>
          <a:lstStyle/>
          <a:p>
            <a:r>
              <a:rPr lang="es-PE" altLang="es-ES" sz="1600" b="1" u="sng" dirty="0">
                <a:latin typeface="Arial" pitchFamily="34" charset="0"/>
                <a:cs typeface="Arial" pitchFamily="34" charset="0"/>
              </a:rPr>
              <a:t>Ambiente de Control:</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1:</a:t>
            </a:r>
          </a:p>
          <a:p>
            <a:r>
              <a:rPr lang="es-PE" altLang="es-ES" sz="1600" dirty="0">
                <a:latin typeface="Arial" pitchFamily="34" charset="0"/>
                <a:cs typeface="Arial" pitchFamily="34" charset="0"/>
              </a:rPr>
              <a:t>Demuestra compromiso con la integridad y los valores éticos.</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2:</a:t>
            </a:r>
          </a:p>
          <a:p>
            <a:r>
              <a:rPr lang="es-PE" altLang="es-ES" sz="1600" dirty="0">
                <a:latin typeface="Arial" pitchFamily="34" charset="0"/>
                <a:cs typeface="Arial" pitchFamily="34" charset="0"/>
              </a:rPr>
              <a:t>Ejerce responsabilidades de la supervisión.</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3:</a:t>
            </a:r>
          </a:p>
          <a:p>
            <a:r>
              <a:rPr lang="es-PE" altLang="es-ES" sz="1600" dirty="0">
                <a:latin typeface="Arial" pitchFamily="34" charset="0"/>
                <a:cs typeface="Arial" pitchFamily="34" charset="0"/>
              </a:rPr>
              <a:t>Establece estructura, autoridad y responsabilidad.</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4:</a:t>
            </a:r>
          </a:p>
          <a:p>
            <a:r>
              <a:rPr lang="es-PE" altLang="es-ES" sz="1600" dirty="0">
                <a:latin typeface="Arial" pitchFamily="34" charset="0"/>
                <a:cs typeface="Arial" pitchFamily="34" charset="0"/>
              </a:rPr>
              <a:t>Demuestra compromiso con la competencia.</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5:</a:t>
            </a:r>
          </a:p>
          <a:p>
            <a:r>
              <a:rPr lang="es-PE" altLang="es-ES" sz="1600" dirty="0">
                <a:latin typeface="Arial" pitchFamily="34" charset="0"/>
                <a:cs typeface="Arial" pitchFamily="34" charset="0"/>
              </a:rPr>
              <a:t>Exige hacerse responsable</a:t>
            </a:r>
          </a:p>
          <a:p>
            <a:endParaRPr lang="es-PE" altLang="es-ES" sz="1600" dirty="0">
              <a:latin typeface="Arial" pitchFamily="34" charset="0"/>
              <a:cs typeface="Arial" pitchFamily="34" charset="0"/>
            </a:endParaRPr>
          </a:p>
          <a:p>
            <a:endParaRPr lang="es-PE" altLang="es-ES" sz="1600" dirty="0">
              <a:latin typeface="Arial" pitchFamily="34" charset="0"/>
              <a:cs typeface="Arial" pitchFamily="34" charset="0"/>
            </a:endParaRPr>
          </a:p>
        </p:txBody>
      </p:sp>
      <p:graphicFrame>
        <p:nvGraphicFramePr>
          <p:cNvPr id="246785" name="Object 3"/>
          <p:cNvGraphicFramePr>
            <a:graphicFrameLocks noChangeAspect="1"/>
          </p:cNvGraphicFramePr>
          <p:nvPr>
            <p:extLst>
              <p:ext uri="{D42A27DB-BD31-4B8C-83A1-F6EECF244321}">
                <p14:modId xmlns:p14="http://schemas.microsoft.com/office/powerpoint/2010/main" val="1475657097"/>
              </p:ext>
            </p:extLst>
          </p:nvPr>
        </p:nvGraphicFramePr>
        <p:xfrm>
          <a:off x="473459" y="1607413"/>
          <a:ext cx="3929062" cy="4038600"/>
        </p:xfrm>
        <a:graphic>
          <a:graphicData uri="http://schemas.openxmlformats.org/presentationml/2006/ole">
            <mc:AlternateContent xmlns:mc="http://schemas.openxmlformats.org/markup-compatibility/2006">
              <mc:Choice xmlns:v="urn:schemas-microsoft-com:vml" Requires="v">
                <p:oleObj spid="_x0000_s178271" name="CorelDRAW" r:id="rId3" imgW="4611960" imgH="3734280" progId="">
                  <p:embed/>
                </p:oleObj>
              </mc:Choice>
              <mc:Fallback>
                <p:oleObj name="CorelDRAW" r:id="rId3" imgW="4611960" imgH="37342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59" y="1607413"/>
                        <a:ext cx="3929062" cy="40386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Conector 14"/>
          <p:cNvSpPr/>
          <p:nvPr/>
        </p:nvSpPr>
        <p:spPr>
          <a:xfrm>
            <a:off x="7216557" y="698387"/>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t>
            </a:r>
          </a:p>
        </p:txBody>
      </p:sp>
      <p:sp>
        <p:nvSpPr>
          <p:cNvPr id="17" name="CuadroTexto 21"/>
          <p:cNvSpPr txBox="1"/>
          <p:nvPr/>
        </p:nvSpPr>
        <p:spPr>
          <a:xfrm>
            <a:off x="7473921" y="733864"/>
            <a:ext cx="1668630" cy="461665"/>
          </a:xfrm>
          <a:prstGeom prst="rect">
            <a:avLst/>
          </a:prstGeom>
          <a:solidFill>
            <a:srgbClr val="FF0000"/>
          </a:solidFill>
        </p:spPr>
        <p:txBody>
          <a:bodyPr wrap="square" rtlCol="0">
            <a:spAutoFit/>
          </a:bodyPr>
          <a:lstStyle/>
          <a:p>
            <a:r>
              <a:rPr lang="es-ES" sz="1200" b="1" dirty="0">
                <a:solidFill>
                  <a:schemeClr val="bg1"/>
                </a:solidFill>
              </a:rPr>
              <a:t>POLÍTICAS Y PROCEDIMIENTOS</a:t>
            </a:r>
            <a:endParaRPr lang="es-PE" sz="1200" b="1" dirty="0">
              <a:solidFill>
                <a:schemeClr val="bg1"/>
              </a:solidFill>
            </a:endParaRPr>
          </a:p>
        </p:txBody>
      </p:sp>
      <p:sp>
        <p:nvSpPr>
          <p:cNvPr id="18" name="Conector 14"/>
          <p:cNvSpPr/>
          <p:nvPr/>
        </p:nvSpPr>
        <p:spPr>
          <a:xfrm>
            <a:off x="6940650" y="708893"/>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B</a:t>
            </a:r>
          </a:p>
        </p:txBody>
      </p:sp>
      <p:sp>
        <p:nvSpPr>
          <p:cNvPr id="10" name="CuadroTexto 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43</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8 CuadroTexto"/>
          <p:cNvSpPr txBox="1">
            <a:spLocks noChangeArrowheads="1"/>
          </p:cNvSpPr>
          <p:nvPr/>
        </p:nvSpPr>
        <p:spPr bwMode="auto">
          <a:xfrm>
            <a:off x="435064" y="1075975"/>
            <a:ext cx="3816351" cy="5663089"/>
          </a:xfrm>
          <a:prstGeom prst="rect">
            <a:avLst/>
          </a:prstGeom>
          <a:noFill/>
          <a:ln w="9525">
            <a:noFill/>
            <a:miter lim="800000"/>
            <a:headEnd/>
            <a:tailEnd/>
          </a:ln>
        </p:spPr>
        <p:txBody>
          <a:bodyPr>
            <a:spAutoFit/>
          </a:bodyPr>
          <a:lstStyle/>
          <a:p>
            <a:r>
              <a:rPr lang="es-PE" altLang="es-ES" sz="1600" b="1" u="sng" dirty="0">
                <a:latin typeface="Arial" pitchFamily="34" charset="0"/>
                <a:cs typeface="Arial" pitchFamily="34" charset="0"/>
              </a:rPr>
              <a:t>Ambiente de Control:</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1:</a:t>
            </a:r>
          </a:p>
          <a:p>
            <a:r>
              <a:rPr lang="es-PE" altLang="es-ES" sz="1600" dirty="0">
                <a:latin typeface="Arial" pitchFamily="34" charset="0"/>
                <a:cs typeface="Arial" pitchFamily="34" charset="0"/>
              </a:rPr>
              <a:t>Demuestra compromiso con la integridad y los valores éticos.</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2:</a:t>
            </a:r>
          </a:p>
          <a:p>
            <a:r>
              <a:rPr lang="es-PE" altLang="es-ES" sz="1600" dirty="0">
                <a:latin typeface="Arial" pitchFamily="34" charset="0"/>
                <a:cs typeface="Arial" pitchFamily="34" charset="0"/>
              </a:rPr>
              <a:t>Ejerce responsabilidades de la supervisión.</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3:</a:t>
            </a:r>
          </a:p>
          <a:p>
            <a:r>
              <a:rPr lang="es-PE" altLang="es-ES" sz="1600" dirty="0">
                <a:latin typeface="Arial" pitchFamily="34" charset="0"/>
                <a:cs typeface="Arial" pitchFamily="34" charset="0"/>
              </a:rPr>
              <a:t>Establece estructura, autoridad y responsabilidad.</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4:</a:t>
            </a:r>
          </a:p>
          <a:p>
            <a:r>
              <a:rPr lang="es-PE" altLang="es-ES" sz="1600" dirty="0">
                <a:latin typeface="Arial" pitchFamily="34" charset="0"/>
                <a:cs typeface="Arial" pitchFamily="34" charset="0"/>
              </a:rPr>
              <a:t>Demuestra compromiso con la competencia.</a:t>
            </a:r>
          </a:p>
          <a:p>
            <a:endParaRPr lang="es-PE" altLang="es-ES" sz="1600" b="1" dirty="0">
              <a:latin typeface="Arial" pitchFamily="34" charset="0"/>
              <a:cs typeface="Arial" pitchFamily="34" charset="0"/>
            </a:endParaRPr>
          </a:p>
          <a:p>
            <a:r>
              <a:rPr lang="es-PE" altLang="es-ES" sz="1600" b="1" dirty="0">
                <a:latin typeface="Arial" pitchFamily="34" charset="0"/>
                <a:cs typeface="Arial" pitchFamily="34" charset="0"/>
              </a:rPr>
              <a:t>Principio 5:</a:t>
            </a:r>
          </a:p>
          <a:p>
            <a:r>
              <a:rPr lang="es-PE" altLang="es-ES" sz="1600" dirty="0">
                <a:latin typeface="Arial" pitchFamily="34" charset="0"/>
                <a:cs typeface="Arial" pitchFamily="34" charset="0"/>
              </a:rPr>
              <a:t>Exige hacerse responsable</a:t>
            </a:r>
          </a:p>
          <a:p>
            <a:endParaRPr lang="es-PE" altLang="es-ES" sz="1600" dirty="0">
              <a:latin typeface="Arial" pitchFamily="34" charset="0"/>
              <a:cs typeface="Arial" pitchFamily="34" charset="0"/>
            </a:endParaRPr>
          </a:p>
          <a:p>
            <a:endParaRPr lang="es-PE" altLang="es-ES" sz="1600" dirty="0">
              <a:latin typeface="Arial" pitchFamily="34" charset="0"/>
              <a:cs typeface="Arial" pitchFamily="34" charset="0"/>
            </a:endParaRPr>
          </a:p>
        </p:txBody>
      </p:sp>
      <p:sp>
        <p:nvSpPr>
          <p:cNvPr id="9" name="8 Cerrar llave"/>
          <p:cNvSpPr/>
          <p:nvPr/>
        </p:nvSpPr>
        <p:spPr>
          <a:xfrm>
            <a:off x="4106952" y="1112486"/>
            <a:ext cx="936626" cy="4895850"/>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sz="1600">
              <a:latin typeface="Arial" pitchFamily="34" charset="0"/>
              <a:cs typeface="Arial" pitchFamily="34" charset="0"/>
            </a:endParaRPr>
          </a:p>
        </p:txBody>
      </p:sp>
      <p:sp>
        <p:nvSpPr>
          <p:cNvPr id="58373" name="9 CuadroTexto"/>
          <p:cNvSpPr txBox="1">
            <a:spLocks noChangeArrowheads="1"/>
          </p:cNvSpPr>
          <p:nvPr/>
        </p:nvSpPr>
        <p:spPr bwMode="auto">
          <a:xfrm>
            <a:off x="5188039" y="2404712"/>
            <a:ext cx="3671888" cy="1815882"/>
          </a:xfrm>
          <a:prstGeom prst="rect">
            <a:avLst/>
          </a:prstGeom>
          <a:noFill/>
          <a:ln w="9525">
            <a:noFill/>
            <a:miter lim="800000"/>
            <a:headEnd/>
            <a:tailEnd/>
          </a:ln>
        </p:spPr>
        <p:txBody>
          <a:bodyPr>
            <a:spAutoFit/>
          </a:bodyPr>
          <a:lstStyle/>
          <a:p>
            <a:pPr marL="342900" indent="-342900" algn="just">
              <a:buFontTx/>
              <a:buAutoNum type="arabicParenR"/>
            </a:pPr>
            <a:r>
              <a:rPr lang="es-PE" altLang="es-ES" sz="1600" dirty="0">
                <a:latin typeface="Arial" pitchFamily="34" charset="0"/>
                <a:cs typeface="Arial" pitchFamily="34" charset="0"/>
              </a:rPr>
              <a:t>No existe un requisito para evaluar por separado si los puntos de foco se encuentran disponibles.</a:t>
            </a:r>
          </a:p>
          <a:p>
            <a:pPr marL="342900" indent="-342900" algn="just">
              <a:buFontTx/>
              <a:buAutoNum type="arabicParenR"/>
            </a:pPr>
            <a:endParaRPr lang="es-PE" altLang="es-ES" sz="1600" dirty="0">
              <a:latin typeface="Arial" pitchFamily="34" charset="0"/>
              <a:cs typeface="Arial" pitchFamily="34" charset="0"/>
            </a:endParaRPr>
          </a:p>
          <a:p>
            <a:pPr marL="342900" indent="-342900" algn="just">
              <a:buFontTx/>
              <a:buAutoNum type="arabicParenR"/>
            </a:pPr>
            <a:r>
              <a:rPr lang="es-PE" altLang="es-ES" sz="1600" dirty="0">
                <a:latin typeface="Arial" pitchFamily="34" charset="0"/>
                <a:cs typeface="Arial" pitchFamily="34" charset="0"/>
              </a:rPr>
              <a:t>Controles implícitos en otros componentes pueden afectar este principio</a:t>
            </a:r>
          </a:p>
        </p:txBody>
      </p:sp>
      <p:sp>
        <p:nvSpPr>
          <p:cNvPr id="6" name="Conector 14"/>
          <p:cNvSpPr/>
          <p:nvPr/>
        </p:nvSpPr>
        <p:spPr>
          <a:xfrm>
            <a:off x="7216557" y="62424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t>
            </a:r>
          </a:p>
        </p:txBody>
      </p:sp>
      <p:sp>
        <p:nvSpPr>
          <p:cNvPr id="8" name="CuadroTexto 21"/>
          <p:cNvSpPr txBox="1"/>
          <p:nvPr/>
        </p:nvSpPr>
        <p:spPr>
          <a:xfrm>
            <a:off x="7473921" y="659722"/>
            <a:ext cx="1668630" cy="461665"/>
          </a:xfrm>
          <a:prstGeom prst="rect">
            <a:avLst/>
          </a:prstGeom>
          <a:solidFill>
            <a:srgbClr val="FF0000"/>
          </a:solidFill>
        </p:spPr>
        <p:txBody>
          <a:bodyPr wrap="square" rtlCol="0">
            <a:spAutoFit/>
          </a:bodyPr>
          <a:lstStyle/>
          <a:p>
            <a:r>
              <a:rPr lang="es-ES" sz="1200" b="1" dirty="0">
                <a:solidFill>
                  <a:schemeClr val="bg1"/>
                </a:solidFill>
              </a:rPr>
              <a:t>POLÍTICAS Y PROCEDIMIENTOS</a:t>
            </a:r>
            <a:endParaRPr lang="es-PE" sz="1200" b="1" dirty="0">
              <a:solidFill>
                <a:schemeClr val="bg1"/>
              </a:solidFill>
            </a:endParaRPr>
          </a:p>
        </p:txBody>
      </p:sp>
      <p:sp>
        <p:nvSpPr>
          <p:cNvPr id="10" name="Conector 14"/>
          <p:cNvSpPr/>
          <p:nvPr/>
        </p:nvSpPr>
        <p:spPr>
          <a:xfrm>
            <a:off x="6940650" y="634751"/>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B</a:t>
            </a:r>
          </a:p>
        </p:txBody>
      </p:sp>
      <p:sp>
        <p:nvSpPr>
          <p:cNvPr id="11" name="Rectangle 6"/>
          <p:cNvSpPr txBox="1">
            <a:spLocks noChangeArrowheads="1"/>
          </p:cNvSpPr>
          <p:nvPr/>
        </p:nvSpPr>
        <p:spPr bwMode="auto">
          <a:xfrm>
            <a:off x="591884" y="-19787"/>
            <a:ext cx="8232774" cy="863600"/>
          </a:xfrm>
          <a:prstGeom prst="rect">
            <a:avLst/>
          </a:prstGeom>
          <a:noFill/>
          <a:ln w="9525">
            <a:noFill/>
            <a:miter lim="800000"/>
            <a:headEnd/>
            <a:tailEnd/>
          </a:ln>
        </p:spPr>
        <p:txBody>
          <a:bodyPr lIns="0" tIns="36000" rIns="0" bIns="0"/>
          <a:lstStyle/>
          <a:p>
            <a:pPr algn="ctr">
              <a:lnSpc>
                <a:spcPct val="85000"/>
              </a:lnSpc>
              <a:defRPr/>
            </a:pPr>
            <a:r>
              <a:rPr lang="es-PE" sz="2800" kern="0" dirty="0">
                <a:solidFill>
                  <a:schemeClr val="bg1"/>
                </a:solidFill>
                <a:latin typeface="Arial" pitchFamily="34" charset="0"/>
                <a:ea typeface="+mj-ea"/>
                <a:cs typeface="Arial" pitchFamily="34" charset="0"/>
              </a:rPr>
              <a:t>Sistema de Control Interno</a:t>
            </a:r>
          </a:p>
          <a:p>
            <a:pPr algn="ctr">
              <a:lnSpc>
                <a:spcPct val="85000"/>
              </a:lnSpc>
              <a:defRPr/>
            </a:pPr>
            <a:r>
              <a:rPr lang="es-PE" sz="2800" kern="0" dirty="0">
                <a:solidFill>
                  <a:schemeClr val="bg1"/>
                </a:solidFill>
                <a:latin typeface="Arial" pitchFamily="34" charset="0"/>
                <a:ea typeface="+mj-ea"/>
                <a:cs typeface="Arial" pitchFamily="34" charset="0"/>
              </a:rPr>
              <a:t>17 principios de control interno efectivo</a:t>
            </a:r>
          </a:p>
        </p:txBody>
      </p:sp>
      <p:sp>
        <p:nvSpPr>
          <p:cNvPr id="12" name="CuadroTexto 11"/>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44</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bwMode="auto">
          <a:xfrm>
            <a:off x="1107485" y="34114"/>
            <a:ext cx="8232774" cy="503237"/>
          </a:xfrm>
          <a:prstGeom prst="rect">
            <a:avLst/>
          </a:prstGeom>
          <a:noFill/>
          <a:ln w="9525">
            <a:noFill/>
            <a:miter lim="800000"/>
            <a:headEnd/>
            <a:tailEnd/>
          </a:ln>
        </p:spPr>
        <p:txBody>
          <a:bodyPr lIns="0" tIns="36000" rIns="0" bIns="0"/>
          <a:lstStyle/>
          <a:p>
            <a:pPr algn="ctr">
              <a:lnSpc>
                <a:spcPct val="85000"/>
              </a:lnSpc>
              <a:defRPr/>
            </a:pPr>
            <a:r>
              <a:rPr lang="es-PE" sz="2800" kern="0" dirty="0">
                <a:solidFill>
                  <a:schemeClr val="bg1"/>
                </a:solidFill>
                <a:latin typeface="Arial" pitchFamily="34" charset="0"/>
                <a:ea typeface="+mj-ea"/>
                <a:cs typeface="Arial" pitchFamily="34" charset="0"/>
              </a:rPr>
              <a:t>Marco de Referencia Sistema de Control Interno </a:t>
            </a:r>
          </a:p>
          <a:p>
            <a:pPr algn="ctr">
              <a:lnSpc>
                <a:spcPct val="85000"/>
              </a:lnSpc>
              <a:defRPr/>
            </a:pPr>
            <a:r>
              <a:rPr lang="es-PE" sz="2800" kern="0" dirty="0">
                <a:solidFill>
                  <a:schemeClr val="bg1"/>
                </a:solidFill>
                <a:latin typeface="Arial" pitchFamily="34" charset="0"/>
                <a:ea typeface="+mj-ea"/>
                <a:cs typeface="Arial" pitchFamily="34" charset="0"/>
              </a:rPr>
              <a:t>Antes del COSO 2013 </a:t>
            </a:r>
          </a:p>
        </p:txBody>
      </p:sp>
      <p:sp>
        <p:nvSpPr>
          <p:cNvPr id="6" name="Rectangle 2"/>
          <p:cNvSpPr>
            <a:spLocks noChangeArrowheads="1"/>
          </p:cNvSpPr>
          <p:nvPr/>
        </p:nvSpPr>
        <p:spPr bwMode="auto">
          <a:xfrm>
            <a:off x="259924" y="1703011"/>
            <a:ext cx="3863526" cy="3478517"/>
          </a:xfrm>
          <a:prstGeom prst="rect">
            <a:avLst/>
          </a:prstGeom>
          <a:noFill/>
          <a:ln w="9525">
            <a:noFill/>
            <a:miter lim="800000"/>
            <a:headEnd/>
            <a:tailEnd/>
          </a:ln>
        </p:spPr>
        <p:txBody>
          <a:bodyPr wrap="square" lIns="92075" tIns="46038" rIns="92075" bIns="46038">
            <a:spAutoFit/>
          </a:bodyPr>
          <a:lstStyle/>
          <a:p>
            <a:pPr marL="739775" lvl="1" indent="-15875" algn="just">
              <a:tabLst>
                <a:tab pos="723900" algn="l"/>
              </a:tabLst>
            </a:pPr>
            <a:endParaRPr lang="es-AR" altLang="es-ES" sz="2000" dirty="0">
              <a:solidFill>
                <a:srgbClr val="07090D"/>
              </a:solidFill>
              <a:latin typeface="Arial" pitchFamily="34" charset="0"/>
              <a:cs typeface="Arial" pitchFamily="34" charset="0"/>
            </a:endParaRPr>
          </a:p>
          <a:p>
            <a:pPr marL="358775" lvl="1" indent="-358775" algn="just">
              <a:tabLst>
                <a:tab pos="358775" algn="l"/>
              </a:tabLst>
            </a:pPr>
            <a:r>
              <a:rPr lang="es-AR" altLang="es-ES" sz="2000" dirty="0">
                <a:solidFill>
                  <a:srgbClr val="000000"/>
                </a:solidFill>
                <a:latin typeface="Arial" pitchFamily="34" charset="0"/>
                <a:cs typeface="Arial" pitchFamily="34" charset="0"/>
              </a:rPr>
              <a:t>a</a:t>
            </a:r>
            <a:r>
              <a:rPr lang="es-AR" altLang="es-ES" sz="2000" dirty="0" smtClean="0">
                <a:solidFill>
                  <a:srgbClr val="000000"/>
                </a:solidFill>
                <a:latin typeface="Arial" pitchFamily="34" charset="0"/>
                <a:cs typeface="Arial" pitchFamily="34" charset="0"/>
              </a:rPr>
              <a:t>)	Se </a:t>
            </a:r>
            <a:r>
              <a:rPr lang="es-AR" altLang="es-ES" sz="2000" dirty="0">
                <a:solidFill>
                  <a:srgbClr val="000000"/>
                </a:solidFill>
                <a:latin typeface="Arial" pitchFamily="34" charset="0"/>
                <a:cs typeface="Arial" pitchFamily="34" charset="0"/>
              </a:rPr>
              <a:t>debe contar con una definición de principios y valores.</a:t>
            </a:r>
          </a:p>
          <a:p>
            <a:pPr marL="358775" lvl="1" indent="-358775" algn="just">
              <a:tabLst>
                <a:tab pos="271463" algn="l"/>
              </a:tabLst>
            </a:pPr>
            <a:r>
              <a:rPr lang="es-AR" altLang="es-ES" sz="2000" dirty="0">
                <a:solidFill>
                  <a:srgbClr val="000000"/>
                </a:solidFill>
                <a:latin typeface="Arial" pitchFamily="34" charset="0"/>
                <a:cs typeface="Arial" pitchFamily="34" charset="0"/>
              </a:rPr>
              <a:t>b</a:t>
            </a:r>
            <a:r>
              <a:rPr lang="es-AR" altLang="es-ES" sz="2000" dirty="0" smtClean="0">
                <a:solidFill>
                  <a:srgbClr val="000000"/>
                </a:solidFill>
                <a:latin typeface="Arial" pitchFamily="34" charset="0"/>
                <a:cs typeface="Arial" pitchFamily="34" charset="0"/>
              </a:rPr>
              <a:t>)		Se </a:t>
            </a:r>
            <a:r>
              <a:rPr lang="es-AR" altLang="es-ES" sz="2000" dirty="0">
                <a:solidFill>
                  <a:srgbClr val="000000"/>
                </a:solidFill>
                <a:latin typeface="Arial" pitchFamily="34" charset="0"/>
                <a:cs typeface="Arial" pitchFamily="34" charset="0"/>
              </a:rPr>
              <a:t>debe crear, mantener y desarrollar una cultura basada en valores.</a:t>
            </a:r>
          </a:p>
          <a:p>
            <a:pPr marL="358775" lvl="1" indent="-358775" algn="just">
              <a:tabLst>
                <a:tab pos="271463" algn="l"/>
              </a:tabLst>
            </a:pPr>
            <a:r>
              <a:rPr lang="es-AR" altLang="es-ES" sz="2000" dirty="0">
                <a:solidFill>
                  <a:srgbClr val="000000"/>
                </a:solidFill>
                <a:latin typeface="Arial" pitchFamily="34" charset="0"/>
                <a:cs typeface="Arial" pitchFamily="34" charset="0"/>
              </a:rPr>
              <a:t>c</a:t>
            </a:r>
            <a:r>
              <a:rPr lang="es-AR" altLang="es-ES" sz="2000" dirty="0" smtClean="0">
                <a:solidFill>
                  <a:srgbClr val="000000"/>
                </a:solidFill>
                <a:latin typeface="Arial" pitchFamily="34" charset="0"/>
                <a:cs typeface="Arial" pitchFamily="34" charset="0"/>
              </a:rPr>
              <a:t>)		La </a:t>
            </a:r>
            <a:r>
              <a:rPr lang="es-AR" altLang="es-ES" sz="2000" dirty="0">
                <a:solidFill>
                  <a:srgbClr val="07090D"/>
                </a:solidFill>
                <a:latin typeface="Arial" pitchFamily="34" charset="0"/>
                <a:cs typeface="Arial" pitchFamily="34" charset="0"/>
              </a:rPr>
              <a:t>Dirección debe demostrar e insistir que una conducta ética es de vital importancia para el Control Interno</a:t>
            </a:r>
          </a:p>
        </p:txBody>
      </p:sp>
      <p:sp>
        <p:nvSpPr>
          <p:cNvPr id="59396" name="Rectangle 3"/>
          <p:cNvSpPr>
            <a:spLocks noChangeArrowheads="1"/>
          </p:cNvSpPr>
          <p:nvPr/>
        </p:nvSpPr>
        <p:spPr bwMode="auto">
          <a:xfrm>
            <a:off x="115807" y="1121387"/>
            <a:ext cx="8015286" cy="405305"/>
          </a:xfrm>
          <a:prstGeom prst="rect">
            <a:avLst/>
          </a:prstGeom>
          <a:noFill/>
          <a:ln w="9525">
            <a:noFill/>
            <a:miter lim="800000"/>
            <a:headEnd/>
            <a:tailEnd/>
          </a:ln>
        </p:spPr>
        <p:txBody>
          <a:bodyPr lIns="92075" tIns="46038" rIns="92075" bIns="46038">
            <a:spAutoFit/>
          </a:bodyPr>
          <a:lstStyle/>
          <a:p>
            <a:pPr marL="609600" indent="-609600" algn="ctr">
              <a:lnSpc>
                <a:spcPct val="110000"/>
              </a:lnSpc>
              <a:buClr>
                <a:schemeClr val="tx1"/>
              </a:buClr>
            </a:pPr>
            <a:r>
              <a:rPr lang="es-AR" altLang="es-ES" sz="2000" dirty="0">
                <a:solidFill>
                  <a:srgbClr val="07090D"/>
                </a:solidFill>
                <a:latin typeface="Arial" pitchFamily="34" charset="0"/>
                <a:cs typeface="Arial" pitchFamily="34" charset="0"/>
              </a:rPr>
              <a:t>EJEMPLO 1 :¿Qué necesito para cumplir con el Ambiente Interno</a:t>
            </a:r>
            <a:r>
              <a:rPr lang="es-ES_tradnl" altLang="es-ES" sz="2000" dirty="0">
                <a:solidFill>
                  <a:srgbClr val="07090D"/>
                </a:solidFill>
                <a:latin typeface="Arial" pitchFamily="34" charset="0"/>
                <a:cs typeface="Arial" pitchFamily="34" charset="0"/>
              </a:rPr>
              <a:t>?</a:t>
            </a:r>
          </a:p>
        </p:txBody>
      </p:sp>
      <p:pic>
        <p:nvPicPr>
          <p:cNvPr id="244738" name="Picture 2" descr="Resultado de imagen para BUROCRACIA"/>
          <p:cNvPicPr>
            <a:picLocks noChangeAspect="1" noChangeArrowheads="1"/>
          </p:cNvPicPr>
          <p:nvPr/>
        </p:nvPicPr>
        <p:blipFill>
          <a:blip r:embed="rId2" cstate="print"/>
          <a:srcRect/>
          <a:stretch>
            <a:fillRect/>
          </a:stretch>
        </p:blipFill>
        <p:spPr bwMode="auto">
          <a:xfrm>
            <a:off x="5223872" y="2051222"/>
            <a:ext cx="2844430" cy="3348257"/>
          </a:xfrm>
          <a:prstGeom prst="rect">
            <a:avLst/>
          </a:prstGeom>
          <a:noFill/>
        </p:spPr>
      </p:pic>
      <p:sp>
        <p:nvSpPr>
          <p:cNvPr id="8" name="Conector 14"/>
          <p:cNvSpPr/>
          <p:nvPr/>
        </p:nvSpPr>
        <p:spPr>
          <a:xfrm>
            <a:off x="7216557" y="62424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t>
            </a:r>
          </a:p>
        </p:txBody>
      </p:sp>
      <p:sp>
        <p:nvSpPr>
          <p:cNvPr id="9" name="CuadroTexto 21"/>
          <p:cNvSpPr txBox="1"/>
          <p:nvPr/>
        </p:nvSpPr>
        <p:spPr>
          <a:xfrm>
            <a:off x="7473921" y="659722"/>
            <a:ext cx="1668630" cy="461665"/>
          </a:xfrm>
          <a:prstGeom prst="rect">
            <a:avLst/>
          </a:prstGeom>
          <a:solidFill>
            <a:srgbClr val="FF0000"/>
          </a:solidFill>
        </p:spPr>
        <p:txBody>
          <a:bodyPr wrap="square" rtlCol="0">
            <a:spAutoFit/>
          </a:bodyPr>
          <a:lstStyle/>
          <a:p>
            <a:r>
              <a:rPr lang="es-ES" sz="1200" b="1" dirty="0">
                <a:solidFill>
                  <a:schemeClr val="bg1"/>
                </a:solidFill>
              </a:rPr>
              <a:t>POLÍTICAS Y PROCEDIMIENTOS</a:t>
            </a:r>
            <a:endParaRPr lang="es-PE" sz="1200" b="1" dirty="0">
              <a:solidFill>
                <a:schemeClr val="bg1"/>
              </a:solidFill>
            </a:endParaRPr>
          </a:p>
        </p:txBody>
      </p:sp>
      <p:sp>
        <p:nvSpPr>
          <p:cNvPr id="10" name="Conector 14"/>
          <p:cNvSpPr/>
          <p:nvPr/>
        </p:nvSpPr>
        <p:spPr>
          <a:xfrm>
            <a:off x="6940650" y="634751"/>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B</a:t>
            </a:r>
          </a:p>
        </p:txBody>
      </p:sp>
      <p:sp>
        <p:nvSpPr>
          <p:cNvPr id="11" name="CuadroTexto 10"/>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45</a:t>
            </a:r>
            <a:endParaRPr lang="es-PE" dirty="0">
              <a:solidFill>
                <a:srgbClr val="264C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23851" y="1112887"/>
            <a:ext cx="8638846" cy="3877985"/>
          </a:xfrm>
          <a:prstGeom prst="rect">
            <a:avLst/>
          </a:prstGeom>
          <a:noFill/>
        </p:spPr>
        <p:txBody>
          <a:bodyPr wrap="square">
            <a:spAutoFit/>
          </a:bodyPr>
          <a:lstStyle/>
          <a:p>
            <a:pPr marL="342900" indent="-342900" algn="just">
              <a:buFontTx/>
              <a:buAutoNum type="alphaLcParenR"/>
              <a:defRPr/>
            </a:pPr>
            <a:r>
              <a:rPr lang="es-ES_tradnl" sz="1600" dirty="0">
                <a:latin typeface="Arial" pitchFamily="34" charset="0"/>
                <a:cs typeface="Arial" pitchFamily="34" charset="0"/>
              </a:rPr>
              <a:t>La entidad debe contar con un documento único que defina el código de conducta de manera integrada, el cual debe de ser consistente con el Reglamento Interno de Trabajo y el Código de Ética.  Asimismo, se deberán </a:t>
            </a:r>
            <a:r>
              <a:rPr lang="es-AR" sz="1600" dirty="0">
                <a:latin typeface="Arial" pitchFamily="34" charset="0"/>
                <a:cs typeface="Arial" pitchFamily="34" charset="0"/>
              </a:rPr>
              <a:t>desarrollar mecanismos de difusión y monitoreo del código de conducta elaborado, que permitan la medición del grado de conocimiento y aplicación de dicho documento, suscribiendo un acta de compromiso que acredite el conocimiento y cumplimiento de dichos documentos.</a:t>
            </a:r>
          </a:p>
          <a:p>
            <a:pPr marL="342900" indent="-342900" algn="just">
              <a:buFontTx/>
              <a:buAutoNum type="alphaLcParenR"/>
              <a:defRPr/>
            </a:pPr>
            <a:endParaRPr lang="es-AR" sz="1600" dirty="0">
              <a:latin typeface="Arial" pitchFamily="34" charset="0"/>
              <a:cs typeface="Arial" pitchFamily="34" charset="0"/>
            </a:endParaRPr>
          </a:p>
          <a:p>
            <a:pPr marL="342900" indent="-342900" algn="just">
              <a:buFontTx/>
              <a:buAutoNum type="alphaLcParenR"/>
              <a:defRPr/>
            </a:pPr>
            <a:r>
              <a:rPr lang="es-ES_tradnl" sz="1600" dirty="0">
                <a:latin typeface="Arial" pitchFamily="34" charset="0"/>
                <a:cs typeface="Arial" pitchFamily="34" charset="0"/>
              </a:rPr>
              <a:t>El desarrollo e implementación de un código de ética permitirá especificar los aspectos a tener en cuenta en las relaciones de trabajo internas, así como con las que se tienen con terceros, en función del cargo. Además, la administración lo tendrá en consideración en la evaluación del personal.</a:t>
            </a:r>
          </a:p>
          <a:p>
            <a:pPr marL="342900" indent="-342900" algn="just">
              <a:buFontTx/>
              <a:buAutoNum type="alphaLcParenR"/>
              <a:defRPr/>
            </a:pPr>
            <a:endParaRPr lang="es-ES_tradnl" sz="1600" dirty="0">
              <a:latin typeface="Arial" pitchFamily="34" charset="0"/>
              <a:cs typeface="Arial" pitchFamily="34" charset="0"/>
            </a:endParaRPr>
          </a:p>
          <a:p>
            <a:pPr marL="342900" indent="-342900" algn="just">
              <a:buFontTx/>
              <a:buAutoNum type="alphaLcParenR"/>
              <a:defRPr/>
            </a:pPr>
            <a:r>
              <a:rPr lang="es-ES_tradnl" sz="1600" dirty="0">
                <a:latin typeface="Arial" pitchFamily="34" charset="0"/>
                <a:cs typeface="Arial" pitchFamily="34" charset="0"/>
              </a:rPr>
              <a:t>La entidad definirá sus principios y valores, y contará con mecanismos para desarrollar, incentivar y difundir la cultura y valores en los empleados (comunicaciones, publicaciones, entre otros). </a:t>
            </a:r>
            <a:endParaRPr lang="es-PE" sz="1600" dirty="0">
              <a:latin typeface="Arial" pitchFamily="34" charset="0"/>
              <a:cs typeface="Arial" pitchFamily="34" charset="0"/>
            </a:endParaRPr>
          </a:p>
        </p:txBody>
      </p:sp>
      <p:sp>
        <p:nvSpPr>
          <p:cNvPr id="4" name="Rectangle 6"/>
          <p:cNvSpPr txBox="1">
            <a:spLocks noChangeArrowheads="1"/>
          </p:cNvSpPr>
          <p:nvPr/>
        </p:nvSpPr>
        <p:spPr bwMode="auto">
          <a:xfrm>
            <a:off x="774027" y="21758"/>
            <a:ext cx="8232774" cy="503237"/>
          </a:xfrm>
          <a:prstGeom prst="rect">
            <a:avLst/>
          </a:prstGeom>
          <a:noFill/>
          <a:ln w="9525">
            <a:noFill/>
            <a:miter lim="800000"/>
            <a:headEnd/>
            <a:tailEnd/>
          </a:ln>
        </p:spPr>
        <p:txBody>
          <a:bodyPr lIns="0" tIns="36000" rIns="0" bIns="0"/>
          <a:lstStyle/>
          <a:p>
            <a:pPr algn="ctr">
              <a:lnSpc>
                <a:spcPct val="85000"/>
              </a:lnSpc>
              <a:defRPr/>
            </a:pPr>
            <a:r>
              <a:rPr lang="es-PE" sz="2400" kern="0" dirty="0">
                <a:solidFill>
                  <a:schemeClr val="bg1"/>
                </a:solidFill>
                <a:latin typeface="Arial" pitchFamily="34" charset="0"/>
                <a:ea typeface="+mj-ea"/>
                <a:cs typeface="Arial" pitchFamily="34" charset="0"/>
              </a:rPr>
              <a:t>Marco de Referencia Sistema de Control Interno </a:t>
            </a:r>
          </a:p>
          <a:p>
            <a:pPr algn="ctr">
              <a:lnSpc>
                <a:spcPct val="85000"/>
              </a:lnSpc>
              <a:defRPr/>
            </a:pPr>
            <a:r>
              <a:rPr lang="es-PE" sz="2400" kern="0" dirty="0">
                <a:solidFill>
                  <a:schemeClr val="bg1"/>
                </a:solidFill>
                <a:latin typeface="Arial" pitchFamily="34" charset="0"/>
                <a:ea typeface="+mj-ea"/>
                <a:cs typeface="Arial" pitchFamily="34" charset="0"/>
              </a:rPr>
              <a:t>Ahora – Preparados para el nuevo COSO 2013</a:t>
            </a:r>
          </a:p>
        </p:txBody>
      </p:sp>
      <p:sp>
        <p:nvSpPr>
          <p:cNvPr id="5" name="Conector 14"/>
          <p:cNvSpPr/>
          <p:nvPr/>
        </p:nvSpPr>
        <p:spPr>
          <a:xfrm>
            <a:off x="7216557" y="648959"/>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t>
            </a:r>
          </a:p>
        </p:txBody>
      </p:sp>
      <p:sp>
        <p:nvSpPr>
          <p:cNvPr id="6" name="CuadroTexto 21"/>
          <p:cNvSpPr txBox="1"/>
          <p:nvPr/>
        </p:nvSpPr>
        <p:spPr>
          <a:xfrm>
            <a:off x="7473921" y="684436"/>
            <a:ext cx="1668630" cy="461665"/>
          </a:xfrm>
          <a:prstGeom prst="rect">
            <a:avLst/>
          </a:prstGeom>
          <a:solidFill>
            <a:srgbClr val="FF0000"/>
          </a:solidFill>
        </p:spPr>
        <p:txBody>
          <a:bodyPr wrap="square" rtlCol="0">
            <a:spAutoFit/>
          </a:bodyPr>
          <a:lstStyle/>
          <a:p>
            <a:r>
              <a:rPr lang="es-ES" sz="1200" b="1" dirty="0">
                <a:solidFill>
                  <a:schemeClr val="bg1"/>
                </a:solidFill>
              </a:rPr>
              <a:t>POLÍTICAS Y PROCEDIMIENTOS</a:t>
            </a:r>
            <a:endParaRPr lang="es-PE" sz="1200" b="1" dirty="0">
              <a:solidFill>
                <a:schemeClr val="bg1"/>
              </a:solidFill>
            </a:endParaRPr>
          </a:p>
        </p:txBody>
      </p:sp>
      <p:sp>
        <p:nvSpPr>
          <p:cNvPr id="7" name="Conector 14"/>
          <p:cNvSpPr/>
          <p:nvPr/>
        </p:nvSpPr>
        <p:spPr>
          <a:xfrm>
            <a:off x="6940650" y="65946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B</a:t>
            </a:r>
          </a:p>
        </p:txBody>
      </p:sp>
      <p:pic>
        <p:nvPicPr>
          <p:cNvPr id="243714" name="Picture 2" descr="Resultado de imagen para EFICIENC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5252" y="4752417"/>
            <a:ext cx="1927445" cy="1710170"/>
          </a:xfrm>
          <a:prstGeom prst="rect">
            <a:avLst/>
          </a:prstGeom>
          <a:noFill/>
        </p:spPr>
      </p:pic>
      <p:sp>
        <p:nvSpPr>
          <p:cNvPr id="8" name="7 CuadroTexto"/>
          <p:cNvSpPr txBox="1"/>
          <p:nvPr/>
        </p:nvSpPr>
        <p:spPr>
          <a:xfrm>
            <a:off x="319251" y="5044965"/>
            <a:ext cx="6503277" cy="1323439"/>
          </a:xfrm>
          <a:prstGeom prst="rect">
            <a:avLst/>
          </a:prstGeom>
          <a:noFill/>
        </p:spPr>
        <p:txBody>
          <a:bodyPr wrap="square" rtlCol="0">
            <a:spAutoFit/>
          </a:bodyPr>
          <a:lstStyle/>
          <a:p>
            <a:pPr marL="342900" indent="-342900" algn="just">
              <a:defRPr/>
            </a:pPr>
            <a:r>
              <a:rPr lang="es-ES_tradnl" sz="1600" dirty="0">
                <a:latin typeface="Arial" pitchFamily="34" charset="0"/>
                <a:cs typeface="Arial" pitchFamily="34" charset="0"/>
              </a:rPr>
              <a:t>	La entidad deberá centralizar todas las sanciones dispuestas en un área específica, que le permita su adecuada administración y ejecución.  Cualquier sanción al personal, deberá contar con toda la documentación de evidencia y formará parte del "</a:t>
            </a:r>
            <a:r>
              <a:rPr lang="es-ES_tradnl" sz="1600" dirty="0" err="1">
                <a:latin typeface="Arial" pitchFamily="34" charset="0"/>
                <a:cs typeface="Arial" pitchFamily="34" charset="0"/>
              </a:rPr>
              <a:t>File</a:t>
            </a:r>
            <a:r>
              <a:rPr lang="es-ES_tradnl" sz="1600" dirty="0">
                <a:latin typeface="Arial" pitchFamily="34" charset="0"/>
                <a:cs typeface="Arial" pitchFamily="34" charset="0"/>
              </a:rPr>
              <a:t> Personal" del trabajador.</a:t>
            </a:r>
            <a:endParaRPr lang="es-PE" sz="1600" dirty="0">
              <a:latin typeface="Arial" pitchFamily="34" charset="0"/>
              <a:cs typeface="Arial" pitchFamily="34" charset="0"/>
            </a:endParaRPr>
          </a:p>
        </p:txBody>
      </p:sp>
      <p:sp>
        <p:nvSpPr>
          <p:cNvPr id="10" name="CuadroTexto 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46</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50625"/>
            <a:ext cx="9144000" cy="5445458"/>
          </a:xfrm>
          <a:prstGeom prst="rect">
            <a:avLst/>
          </a:prstGeom>
        </p:spPr>
      </p:pic>
      <p:sp>
        <p:nvSpPr>
          <p:cNvPr id="7" name="CuadroTexto 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2</a:t>
            </a:r>
            <a:endParaRPr lang="es-PE" dirty="0">
              <a:solidFill>
                <a:srgbClr val="264CA2"/>
              </a:solidFill>
            </a:endParaRPr>
          </a:p>
        </p:txBody>
      </p:sp>
      <p:sp>
        <p:nvSpPr>
          <p:cNvPr id="2064" name="Text Box 16"/>
          <p:cNvSpPr txBox="1">
            <a:spLocks noChangeArrowheads="1"/>
          </p:cNvSpPr>
          <p:nvPr/>
        </p:nvSpPr>
        <p:spPr bwMode="auto">
          <a:xfrm>
            <a:off x="302554" y="2824079"/>
            <a:ext cx="7729538" cy="1938992"/>
          </a:xfrm>
          <a:prstGeom prst="rect">
            <a:avLst/>
          </a:prstGeom>
          <a:noFill/>
          <a:ln w="9525">
            <a:noFill/>
            <a:miter lim="800000"/>
            <a:headEnd/>
            <a:tailEnd/>
          </a:ln>
          <a:effectLst/>
        </p:spPr>
        <p:txBody>
          <a:bodyPr>
            <a:spAutoFit/>
          </a:bodyPr>
          <a:lstStyle/>
          <a:p>
            <a:pPr>
              <a:defRPr/>
            </a:pPr>
            <a:r>
              <a:rPr lang="es-MX" sz="6000" dirty="0">
                <a:solidFill>
                  <a:schemeClr val="bg1"/>
                </a:solidFill>
                <a:effectLst>
                  <a:outerShdw blurRad="38100" dist="38100" dir="2700000" algn="tl">
                    <a:srgbClr val="000000">
                      <a:alpha val="43137"/>
                    </a:srgbClr>
                  </a:outerShdw>
                </a:effectLst>
                <a:latin typeface="Arial" pitchFamily="34" charset="0"/>
                <a:cs typeface="Arial" pitchFamily="34" charset="0"/>
              </a:rPr>
              <a:t>El Control </a:t>
            </a:r>
            <a:r>
              <a:rPr lang="es-MX" sz="6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Interno en el Ámbito Empresarial</a:t>
            </a:r>
            <a:endParaRPr lang="es-ES" sz="6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bwMode="auto">
          <a:xfrm>
            <a:off x="909777" y="2240"/>
            <a:ext cx="8232774" cy="863600"/>
          </a:xfrm>
          <a:prstGeom prst="rect">
            <a:avLst/>
          </a:prstGeom>
          <a:noFill/>
          <a:ln w="9525">
            <a:noFill/>
            <a:miter lim="800000"/>
            <a:headEnd/>
            <a:tailEnd/>
          </a:ln>
        </p:spPr>
        <p:txBody>
          <a:bodyPr lIns="0" tIns="36000" rIns="0" bIns="0"/>
          <a:lstStyle/>
          <a:p>
            <a:pPr algn="ctr">
              <a:lnSpc>
                <a:spcPct val="85000"/>
              </a:lnSpc>
              <a:defRPr/>
            </a:pPr>
            <a:r>
              <a:rPr lang="es-PE" sz="2800" kern="0" dirty="0">
                <a:solidFill>
                  <a:schemeClr val="bg1"/>
                </a:solidFill>
                <a:latin typeface="Arial" pitchFamily="34" charset="0"/>
                <a:ea typeface="+mj-ea"/>
                <a:cs typeface="Arial" pitchFamily="34" charset="0"/>
              </a:rPr>
              <a:t>Evaluación del Sistema de Control Interno</a:t>
            </a:r>
          </a:p>
          <a:p>
            <a:pPr algn="ctr">
              <a:lnSpc>
                <a:spcPct val="85000"/>
              </a:lnSpc>
              <a:defRPr/>
            </a:pPr>
            <a:r>
              <a:rPr lang="es-PE" sz="2800" kern="0" dirty="0">
                <a:solidFill>
                  <a:schemeClr val="bg1"/>
                </a:solidFill>
                <a:latin typeface="Arial" pitchFamily="34" charset="0"/>
                <a:ea typeface="+mj-ea"/>
                <a:cs typeface="Arial" pitchFamily="34" charset="0"/>
              </a:rPr>
              <a:t>17 principios de control interno efectivo</a:t>
            </a:r>
          </a:p>
        </p:txBody>
      </p:sp>
      <p:sp>
        <p:nvSpPr>
          <p:cNvPr id="61443" name="8 CuadroTexto"/>
          <p:cNvSpPr txBox="1">
            <a:spLocks noChangeArrowheads="1"/>
          </p:cNvSpPr>
          <p:nvPr/>
        </p:nvSpPr>
        <p:spPr bwMode="auto">
          <a:xfrm>
            <a:off x="573225" y="915757"/>
            <a:ext cx="8569326" cy="1754326"/>
          </a:xfrm>
          <a:prstGeom prst="rect">
            <a:avLst/>
          </a:prstGeom>
          <a:noFill/>
          <a:ln w="9525">
            <a:noFill/>
            <a:miter lim="800000"/>
            <a:headEnd/>
            <a:tailEnd/>
          </a:ln>
        </p:spPr>
        <p:txBody>
          <a:bodyPr>
            <a:spAutoFit/>
          </a:bodyPr>
          <a:lstStyle/>
          <a:p>
            <a:r>
              <a:rPr lang="es-PE" altLang="es-ES" b="1" u="sng" dirty="0">
                <a:latin typeface="Arial" pitchFamily="34" charset="0"/>
                <a:cs typeface="Arial" pitchFamily="34" charset="0"/>
              </a:rPr>
              <a:t>Ambiente de Control:</a:t>
            </a:r>
          </a:p>
          <a:p>
            <a:endParaRPr lang="es-PE" altLang="es-ES" b="1" dirty="0">
              <a:latin typeface="Arial" pitchFamily="34" charset="0"/>
              <a:cs typeface="Arial" pitchFamily="34" charset="0"/>
            </a:endParaRPr>
          </a:p>
          <a:p>
            <a:r>
              <a:rPr lang="es-PE" altLang="es-ES" b="1" dirty="0">
                <a:latin typeface="Arial" pitchFamily="34" charset="0"/>
                <a:cs typeface="Arial" pitchFamily="34" charset="0"/>
              </a:rPr>
              <a:t>Principio 1:    </a:t>
            </a:r>
            <a:r>
              <a:rPr lang="es-PE" altLang="es-ES" dirty="0">
                <a:latin typeface="Arial" pitchFamily="34" charset="0"/>
                <a:cs typeface="Arial" pitchFamily="34" charset="0"/>
              </a:rPr>
              <a:t>Demuestra compromiso con la integridad y los valores éticos.</a:t>
            </a:r>
          </a:p>
          <a:p>
            <a:endParaRPr lang="es-PE" altLang="es-ES" b="1" dirty="0">
              <a:latin typeface="Arial" pitchFamily="34" charset="0"/>
              <a:cs typeface="Arial" pitchFamily="34" charset="0"/>
            </a:endParaRPr>
          </a:p>
          <a:p>
            <a:endParaRPr lang="es-PE" altLang="es-ES" dirty="0">
              <a:latin typeface="Arial" pitchFamily="34" charset="0"/>
              <a:cs typeface="Arial" pitchFamily="34" charset="0"/>
            </a:endParaRPr>
          </a:p>
          <a:p>
            <a:endParaRPr lang="es-PE" altLang="es-ES" dirty="0">
              <a:latin typeface="Arial" pitchFamily="34" charset="0"/>
              <a:cs typeface="Arial" pitchFamily="34" charset="0"/>
            </a:endParaRPr>
          </a:p>
        </p:txBody>
      </p:sp>
      <p:sp>
        <p:nvSpPr>
          <p:cNvPr id="9" name="8 Cerrar llave"/>
          <p:cNvSpPr/>
          <p:nvPr/>
        </p:nvSpPr>
        <p:spPr>
          <a:xfrm rot="5400000">
            <a:off x="4341371" y="-2343303"/>
            <a:ext cx="719138" cy="8569326"/>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p>
        </p:txBody>
      </p:sp>
      <p:graphicFrame>
        <p:nvGraphicFramePr>
          <p:cNvPr id="6" name="5 Tabla"/>
          <p:cNvGraphicFramePr>
            <a:graphicFrameLocks noGrp="1"/>
          </p:cNvGraphicFramePr>
          <p:nvPr>
            <p:extLst>
              <p:ext uri="{D42A27DB-BD31-4B8C-83A1-F6EECF244321}">
                <p14:modId xmlns:p14="http://schemas.microsoft.com/office/powerpoint/2010/main" val="3591572409"/>
              </p:ext>
            </p:extLst>
          </p:nvPr>
        </p:nvGraphicFramePr>
        <p:xfrm>
          <a:off x="612778" y="2300929"/>
          <a:ext cx="8280399" cy="3882464"/>
        </p:xfrm>
        <a:graphic>
          <a:graphicData uri="http://schemas.openxmlformats.org/drawingml/2006/table">
            <a:tbl>
              <a:tblPr firstRow="1" bandRow="1">
                <a:tableStyleId>{7DF18680-E054-41AD-8BC1-D1AEF772440D}</a:tableStyleId>
              </a:tblPr>
              <a:tblGrid>
                <a:gridCol w="6408309">
                  <a:extLst>
                    <a:ext uri="{9D8B030D-6E8A-4147-A177-3AD203B41FA5}">
                      <a16:colId xmlns="" xmlns:a16="http://schemas.microsoft.com/office/drawing/2014/main" val="20000"/>
                    </a:ext>
                  </a:extLst>
                </a:gridCol>
                <a:gridCol w="1872090">
                  <a:extLst>
                    <a:ext uri="{9D8B030D-6E8A-4147-A177-3AD203B41FA5}">
                      <a16:colId xmlns="" xmlns:a16="http://schemas.microsoft.com/office/drawing/2014/main" val="20001"/>
                    </a:ext>
                  </a:extLst>
                </a:gridCol>
              </a:tblGrid>
              <a:tr h="333632">
                <a:tc>
                  <a:txBody>
                    <a:bodyPr/>
                    <a:lstStyle/>
                    <a:p>
                      <a:pPr algn="ctr"/>
                      <a:r>
                        <a:rPr lang="es-PE" sz="1200" dirty="0">
                          <a:solidFill>
                            <a:schemeClr val="bg1"/>
                          </a:solidFill>
                          <a:latin typeface="Arial" pitchFamily="34" charset="0"/>
                          <a:cs typeface="Arial" pitchFamily="34" charset="0"/>
                        </a:rPr>
                        <a:t>Controles</a:t>
                      </a:r>
                      <a:r>
                        <a:rPr lang="es-PE" sz="1200" baseline="0" dirty="0">
                          <a:solidFill>
                            <a:schemeClr val="bg1"/>
                          </a:solidFill>
                          <a:latin typeface="Arial" pitchFamily="34" charset="0"/>
                          <a:cs typeface="Arial" pitchFamily="34" charset="0"/>
                        </a:rPr>
                        <a:t> Implícitos - Mecanismos</a:t>
                      </a:r>
                      <a:endParaRPr lang="es-PE" sz="1200" dirty="0">
                        <a:solidFill>
                          <a:schemeClr val="bg1"/>
                        </a:solidFill>
                        <a:latin typeface="Arial" pitchFamily="34" charset="0"/>
                        <a:cs typeface="Arial" pitchFamily="34" charset="0"/>
                      </a:endParaRPr>
                    </a:p>
                  </a:txBody>
                  <a:tcPr marL="91434" marR="91434" marT="45715" marB="45715">
                    <a:solidFill>
                      <a:schemeClr val="tx1"/>
                    </a:solidFill>
                  </a:tcPr>
                </a:tc>
                <a:tc>
                  <a:txBody>
                    <a:bodyPr/>
                    <a:lstStyle/>
                    <a:p>
                      <a:pPr algn="ctr"/>
                      <a:r>
                        <a:rPr lang="es-PE" sz="1200" dirty="0">
                          <a:solidFill>
                            <a:schemeClr val="bg1"/>
                          </a:solidFill>
                          <a:latin typeface="Arial" pitchFamily="34" charset="0"/>
                          <a:cs typeface="Arial" pitchFamily="34" charset="0"/>
                        </a:rPr>
                        <a:t>Componente</a:t>
                      </a:r>
                    </a:p>
                  </a:txBody>
                  <a:tcPr marL="91434" marR="91434" marT="45715" marB="45715">
                    <a:solidFill>
                      <a:schemeClr val="tx1"/>
                    </a:solidFill>
                  </a:tcPr>
                </a:tc>
                <a:extLst>
                  <a:ext uri="{0D108BD9-81ED-4DB2-BD59-A6C34878D82A}">
                    <a16:rowId xmlns="" xmlns:a16="http://schemas.microsoft.com/office/drawing/2014/main" val="10000"/>
                  </a:ext>
                </a:extLst>
              </a:tr>
              <a:tr h="1103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a:solidFill>
                            <a:schemeClr val="dk1"/>
                          </a:solidFill>
                          <a:latin typeface="Arial" pitchFamily="34" charset="0"/>
                          <a:ea typeface="+mn-ea"/>
                          <a:cs typeface="Arial" pitchFamily="34" charset="0"/>
                        </a:rPr>
                        <a:t>a)</a:t>
                      </a:r>
                      <a:r>
                        <a:rPr lang="es-ES_tradnl" sz="1200" kern="1200" dirty="0">
                          <a:solidFill>
                            <a:schemeClr val="dk1"/>
                          </a:solidFill>
                          <a:latin typeface="Arial" pitchFamily="34" charset="0"/>
                          <a:ea typeface="+mn-ea"/>
                          <a:cs typeface="Arial" pitchFamily="34" charset="0"/>
                        </a:rPr>
                        <a:t> La entidad debe contar con un documento único que defina el código de conducta de manera integrada, el cual debe de ser consistente con el Reglamento Interno de Trabajo y el Código de Ética.  Asimismo, se deberán </a:t>
                      </a:r>
                      <a:r>
                        <a:rPr lang="es-AR" sz="1200" kern="1200" dirty="0">
                          <a:solidFill>
                            <a:schemeClr val="dk1"/>
                          </a:solidFill>
                          <a:latin typeface="Arial" pitchFamily="34" charset="0"/>
                          <a:ea typeface="+mn-ea"/>
                          <a:cs typeface="Arial" pitchFamily="34" charset="0"/>
                        </a:rPr>
                        <a:t>desarrollar mecanismos de difusión y monitoreo del código de conducta elaborado, que permitan la medición del grado de conocimiento y aplicación de dicho documento, suscribiendo un acta de compromiso que acredite el conocimiento y cumplimiento de dichos documentos.</a:t>
                      </a:r>
                      <a:endParaRPr lang="es-PE" sz="1200" dirty="0">
                        <a:latin typeface="Arial" pitchFamily="34" charset="0"/>
                        <a:cs typeface="Arial" pitchFamily="34" charset="0"/>
                      </a:endParaRPr>
                    </a:p>
                  </a:txBody>
                  <a:tcPr marL="91434" marR="91434" marT="45715" marB="45715"/>
                </a:tc>
                <a:tc>
                  <a:txBody>
                    <a:bodyPr/>
                    <a:lstStyle/>
                    <a:p>
                      <a:pPr algn="ctr"/>
                      <a:r>
                        <a:rPr lang="es-PE" sz="1200" dirty="0">
                          <a:latin typeface="Arial" pitchFamily="34" charset="0"/>
                          <a:cs typeface="Arial" pitchFamily="34" charset="0"/>
                        </a:rPr>
                        <a:t>Ambiente Interno</a:t>
                      </a:r>
                    </a:p>
                  </a:txBody>
                  <a:tcPr marL="91434" marR="91434" marT="45715" marB="45715"/>
                </a:tc>
                <a:extLst>
                  <a:ext uri="{0D108BD9-81ED-4DB2-BD59-A6C34878D82A}">
                    <a16:rowId xmlns="" xmlns:a16="http://schemas.microsoft.com/office/drawing/2014/main" val="10001"/>
                  </a:ext>
                </a:extLst>
              </a:tr>
              <a:tr h="623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dk1"/>
                          </a:solidFill>
                          <a:latin typeface="Arial" pitchFamily="34" charset="0"/>
                          <a:ea typeface="+mn-ea"/>
                          <a:cs typeface="Arial" pitchFamily="34" charset="0"/>
                        </a:rPr>
                        <a:t>b) La entidad deberá definir un mecanismo para el reporte de cualquier acto de fraude o en</a:t>
                      </a:r>
                      <a:r>
                        <a:rPr lang="es-ES_tradnl" sz="1200" b="0" kern="1200" baseline="0" dirty="0">
                          <a:solidFill>
                            <a:schemeClr val="dk1"/>
                          </a:solidFill>
                          <a:latin typeface="Arial" pitchFamily="34" charset="0"/>
                          <a:ea typeface="+mn-ea"/>
                          <a:cs typeface="Arial" pitchFamily="34" charset="0"/>
                        </a:rPr>
                        <a:t> contra del Código de Conducta (Línea de Ética) y ésta deberá ser soportada por un Procedimiento de Denuncias de Prácticas Cuestionables.</a:t>
                      </a:r>
                      <a:endParaRPr lang="es-PE" sz="1200" dirty="0">
                        <a:latin typeface="Arial" pitchFamily="34" charset="0"/>
                        <a:cs typeface="Arial" pitchFamily="34" charset="0"/>
                      </a:endParaRPr>
                    </a:p>
                  </a:txBody>
                  <a:tcPr marL="91434" marR="91434" marT="45715" marB="45715"/>
                </a:tc>
                <a:tc>
                  <a:txBody>
                    <a:bodyPr/>
                    <a:lstStyle/>
                    <a:p>
                      <a:pPr algn="ctr"/>
                      <a:r>
                        <a:rPr lang="es-PE" sz="1200" dirty="0">
                          <a:latin typeface="Arial" pitchFamily="34" charset="0"/>
                          <a:cs typeface="Arial" pitchFamily="34" charset="0"/>
                        </a:rPr>
                        <a:t>Actividad de Control</a:t>
                      </a:r>
                    </a:p>
                  </a:txBody>
                  <a:tcPr marL="91434" marR="91434" marT="45715" marB="45715"/>
                </a:tc>
                <a:extLst>
                  <a:ext uri="{0D108BD9-81ED-4DB2-BD59-A6C34878D82A}">
                    <a16:rowId xmlns="" xmlns:a16="http://schemas.microsoft.com/office/drawing/2014/main" val="10002"/>
                  </a:ext>
                </a:extLst>
              </a:tr>
              <a:tr h="952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dk1"/>
                          </a:solidFill>
                          <a:latin typeface="Arial" pitchFamily="34" charset="0"/>
                          <a:ea typeface="+mn-ea"/>
                          <a:cs typeface="Arial" pitchFamily="34" charset="0"/>
                        </a:rPr>
                        <a:t>c) La entidad definirá sus canales de transmisión de información, la cual puede ser a través de Intranet, correo electrónico o cualquier otro medio que considere necesario, debiendo designar a un responsable para el mantenimiento de la información.  Por otro lado, la entidad debería definir un reglamento para la difusión de la información a través del canal que haya definido.</a:t>
                      </a:r>
                      <a:endParaRPr lang="es-PE" sz="1200" dirty="0">
                        <a:latin typeface="Arial" pitchFamily="34" charset="0"/>
                        <a:cs typeface="Arial" pitchFamily="34" charset="0"/>
                      </a:endParaRPr>
                    </a:p>
                  </a:txBody>
                  <a:tcPr marL="91434" marR="91434" marT="45715" marB="45715"/>
                </a:tc>
                <a:tc>
                  <a:txBody>
                    <a:bodyPr/>
                    <a:lstStyle/>
                    <a:p>
                      <a:pPr algn="ctr"/>
                      <a:r>
                        <a:rPr lang="es-PE" sz="1200" dirty="0">
                          <a:latin typeface="Arial" pitchFamily="34" charset="0"/>
                          <a:cs typeface="Arial" pitchFamily="34" charset="0"/>
                        </a:rPr>
                        <a:t>Información y Comunicación</a:t>
                      </a:r>
                    </a:p>
                  </a:txBody>
                  <a:tcPr marL="91434" marR="91434" marT="45715" marB="45715"/>
                </a:tc>
                <a:extLst>
                  <a:ext uri="{0D108BD9-81ED-4DB2-BD59-A6C34878D82A}">
                    <a16:rowId xmlns="" xmlns:a16="http://schemas.microsoft.com/office/drawing/2014/main" val="10003"/>
                  </a:ext>
                </a:extLst>
              </a:tr>
              <a:tr h="714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dk1"/>
                          </a:solidFill>
                          <a:latin typeface="Arial" pitchFamily="34" charset="0"/>
                          <a:ea typeface="+mn-ea"/>
                          <a:cs typeface="Arial" pitchFamily="34" charset="0"/>
                        </a:rPr>
                        <a:t>d) La entidad deberá contar con herramientas para realizar un monitoreo general de cumplimiento en relación al</a:t>
                      </a:r>
                      <a:r>
                        <a:rPr lang="es-ES_tradnl" sz="1200" b="0" kern="1200" baseline="0" dirty="0">
                          <a:solidFill>
                            <a:schemeClr val="dk1"/>
                          </a:solidFill>
                          <a:latin typeface="Arial" pitchFamily="34" charset="0"/>
                          <a:ea typeface="+mn-ea"/>
                          <a:cs typeface="Arial" pitchFamily="34" charset="0"/>
                        </a:rPr>
                        <a:t> comportamiento de sus empleados, indagando los resultados de las denuncias reportadas en la línea de ética, la cual es evaluada por Auditoría Interna.</a:t>
                      </a:r>
                      <a:endParaRPr lang="es-PE" sz="1200" b="0" kern="1200" dirty="0">
                        <a:solidFill>
                          <a:schemeClr val="dk1"/>
                        </a:solidFill>
                        <a:latin typeface="Arial" pitchFamily="34" charset="0"/>
                        <a:ea typeface="+mn-ea"/>
                        <a:cs typeface="Arial" pitchFamily="34" charset="0"/>
                      </a:endParaRPr>
                    </a:p>
                  </a:txBody>
                  <a:tcPr marL="91434" marR="91434" marT="45715" marB="45715"/>
                </a:tc>
                <a:tc>
                  <a:txBody>
                    <a:bodyPr/>
                    <a:lstStyle/>
                    <a:p>
                      <a:pPr algn="ctr"/>
                      <a:r>
                        <a:rPr lang="es-PE" sz="1200" dirty="0">
                          <a:latin typeface="Arial" pitchFamily="34" charset="0"/>
                          <a:cs typeface="Arial" pitchFamily="34" charset="0"/>
                        </a:rPr>
                        <a:t>Monitoreo</a:t>
                      </a:r>
                    </a:p>
                  </a:txBody>
                  <a:tcPr marL="91434" marR="91434" marT="45715" marB="45715"/>
                </a:tc>
                <a:extLst>
                  <a:ext uri="{0D108BD9-81ED-4DB2-BD59-A6C34878D82A}">
                    <a16:rowId xmlns="" xmlns:a16="http://schemas.microsoft.com/office/drawing/2014/main" val="10004"/>
                  </a:ext>
                </a:extLst>
              </a:tr>
            </a:tbl>
          </a:graphicData>
        </a:graphic>
      </p:graphicFrame>
      <p:sp>
        <p:nvSpPr>
          <p:cNvPr id="12" name="Conector 14"/>
          <p:cNvSpPr/>
          <p:nvPr/>
        </p:nvSpPr>
        <p:spPr>
          <a:xfrm>
            <a:off x="7216557" y="648959"/>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t>
            </a:r>
          </a:p>
        </p:txBody>
      </p:sp>
      <p:sp>
        <p:nvSpPr>
          <p:cNvPr id="13" name="CuadroTexto 21"/>
          <p:cNvSpPr txBox="1"/>
          <p:nvPr/>
        </p:nvSpPr>
        <p:spPr>
          <a:xfrm>
            <a:off x="7473921" y="684436"/>
            <a:ext cx="1668630" cy="461665"/>
          </a:xfrm>
          <a:prstGeom prst="rect">
            <a:avLst/>
          </a:prstGeom>
          <a:solidFill>
            <a:srgbClr val="FF0000"/>
          </a:solidFill>
        </p:spPr>
        <p:txBody>
          <a:bodyPr wrap="square" rtlCol="0">
            <a:spAutoFit/>
          </a:bodyPr>
          <a:lstStyle/>
          <a:p>
            <a:r>
              <a:rPr lang="es-ES" sz="1200" b="1" dirty="0">
                <a:solidFill>
                  <a:schemeClr val="bg1"/>
                </a:solidFill>
              </a:rPr>
              <a:t>POLÍTICAS Y PROCEDIMIENTOS</a:t>
            </a:r>
            <a:endParaRPr lang="es-PE" sz="1200" b="1" dirty="0">
              <a:solidFill>
                <a:schemeClr val="bg1"/>
              </a:solidFill>
            </a:endParaRPr>
          </a:p>
        </p:txBody>
      </p:sp>
      <p:sp>
        <p:nvSpPr>
          <p:cNvPr id="14" name="Conector 14"/>
          <p:cNvSpPr/>
          <p:nvPr/>
        </p:nvSpPr>
        <p:spPr>
          <a:xfrm>
            <a:off x="6940650" y="65946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B</a:t>
            </a:r>
          </a:p>
        </p:txBody>
      </p:sp>
      <p:sp>
        <p:nvSpPr>
          <p:cNvPr id="10" name="CuadroTexto 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47</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578" name="Object 3"/>
          <p:cNvGraphicFramePr>
            <a:graphicFrameLocks noChangeAspect="1"/>
          </p:cNvGraphicFramePr>
          <p:nvPr>
            <p:extLst>
              <p:ext uri="{D42A27DB-BD31-4B8C-83A1-F6EECF244321}">
                <p14:modId xmlns:p14="http://schemas.microsoft.com/office/powerpoint/2010/main" val="1732573440"/>
              </p:ext>
            </p:extLst>
          </p:nvPr>
        </p:nvGraphicFramePr>
        <p:xfrm>
          <a:off x="355629" y="1423997"/>
          <a:ext cx="3929062" cy="4038600"/>
        </p:xfrm>
        <a:graphic>
          <a:graphicData uri="http://schemas.openxmlformats.org/presentationml/2006/ole">
            <mc:AlternateContent xmlns:mc="http://schemas.openxmlformats.org/markup-compatibility/2006">
              <mc:Choice xmlns:v="urn:schemas-microsoft-com:vml" Requires="v">
                <p:oleObj spid="_x0000_s179296" name="CorelDRAW" r:id="rId3" imgW="4611960" imgH="3734280" progId="">
                  <p:embed/>
                </p:oleObj>
              </mc:Choice>
              <mc:Fallback>
                <p:oleObj name="CorelDRAW" r:id="rId3" imgW="4611960" imgH="37342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29" y="1423997"/>
                        <a:ext cx="3929062" cy="40386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11 CuadroTexto"/>
          <p:cNvSpPr txBox="1"/>
          <p:nvPr/>
        </p:nvSpPr>
        <p:spPr>
          <a:xfrm>
            <a:off x="625305" y="146649"/>
            <a:ext cx="8872153" cy="461665"/>
          </a:xfrm>
          <a:prstGeom prst="rect">
            <a:avLst/>
          </a:prstGeom>
          <a:noFill/>
        </p:spPr>
        <p:txBody>
          <a:bodyPr wrap="square" rtlCol="0">
            <a:spAutoFit/>
          </a:bodyPr>
          <a:lstStyle/>
          <a:p>
            <a:pPr algn="ctr"/>
            <a:r>
              <a:rPr lang="es-ES" sz="2400" dirty="0" smtClean="0">
                <a:solidFill>
                  <a:schemeClr val="bg1"/>
                </a:solidFill>
                <a:latin typeface="Arial" pitchFamily="34" charset="0"/>
                <a:cs typeface="Arial" pitchFamily="34" charset="0"/>
              </a:rPr>
              <a:t>Implementar el </a:t>
            </a:r>
            <a:r>
              <a:rPr lang="es-PE" sz="2400" dirty="0" smtClean="0">
                <a:solidFill>
                  <a:schemeClr val="bg1"/>
                </a:solidFill>
                <a:latin typeface="Arial" pitchFamily="34" charset="0"/>
                <a:cs typeface="Arial" pitchFamily="34" charset="0"/>
              </a:rPr>
              <a:t>S</a:t>
            </a:r>
            <a:r>
              <a:rPr lang="es-ES" sz="2400" dirty="0" err="1" smtClean="0">
                <a:solidFill>
                  <a:schemeClr val="bg1"/>
                </a:solidFill>
                <a:latin typeface="Arial" pitchFamily="34" charset="0"/>
                <a:cs typeface="Arial" pitchFamily="34" charset="0"/>
              </a:rPr>
              <a:t>istema</a:t>
            </a:r>
            <a:r>
              <a:rPr lang="es-ES" sz="2400" dirty="0" smtClean="0">
                <a:solidFill>
                  <a:schemeClr val="bg1"/>
                </a:solidFill>
                <a:latin typeface="Arial" pitchFamily="34" charset="0"/>
                <a:cs typeface="Arial" pitchFamily="34" charset="0"/>
              </a:rPr>
              <a:t> de Control Interno COSO</a:t>
            </a:r>
            <a:endParaRPr lang="es-ES" sz="2400" dirty="0">
              <a:solidFill>
                <a:schemeClr val="bg1"/>
              </a:solidFill>
              <a:latin typeface="Arial" pitchFamily="34" charset="0"/>
              <a:cs typeface="Arial" pitchFamily="34" charset="0"/>
            </a:endParaRPr>
          </a:p>
        </p:txBody>
      </p:sp>
      <p:sp>
        <p:nvSpPr>
          <p:cNvPr id="13" name="12 Flecha derecha"/>
          <p:cNvSpPr/>
          <p:nvPr/>
        </p:nvSpPr>
        <p:spPr>
          <a:xfrm>
            <a:off x="4643475" y="1533498"/>
            <a:ext cx="1229710" cy="788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rial" pitchFamily="34" charset="0"/>
                <a:cs typeface="Arial" pitchFamily="34" charset="0"/>
              </a:rPr>
              <a:t>NO</a:t>
            </a:r>
          </a:p>
        </p:txBody>
      </p:sp>
      <p:pic>
        <p:nvPicPr>
          <p:cNvPr id="14" name="Picture 2" descr="Resultado de imagen para BUROCRAC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98011" y="1322363"/>
            <a:ext cx="1698051" cy="1998822"/>
          </a:xfrm>
          <a:prstGeom prst="rect">
            <a:avLst/>
          </a:prstGeom>
          <a:noFill/>
        </p:spPr>
      </p:pic>
      <p:sp>
        <p:nvSpPr>
          <p:cNvPr id="15" name="14 Flecha derecha"/>
          <p:cNvSpPr/>
          <p:nvPr/>
        </p:nvSpPr>
        <p:spPr>
          <a:xfrm>
            <a:off x="4631119" y="4052032"/>
            <a:ext cx="1229710" cy="788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rial" pitchFamily="34" charset="0"/>
                <a:cs typeface="Arial" pitchFamily="34" charset="0"/>
              </a:rPr>
              <a:t>SI</a:t>
            </a:r>
          </a:p>
        </p:txBody>
      </p:sp>
      <p:pic>
        <p:nvPicPr>
          <p:cNvPr id="16" name="Picture 2" descr="Resultado de imagen para EFICIENCIA"/>
          <p:cNvPicPr>
            <a:picLocks noChangeAspect="1" noChangeArrowheads="1"/>
          </p:cNvPicPr>
          <p:nvPr/>
        </p:nvPicPr>
        <p:blipFill>
          <a:blip r:embed="rId6" cstate="print"/>
          <a:srcRect/>
          <a:stretch>
            <a:fillRect/>
          </a:stretch>
        </p:blipFill>
        <p:spPr bwMode="auto">
          <a:xfrm>
            <a:off x="6623222" y="3541179"/>
            <a:ext cx="1989412" cy="2141124"/>
          </a:xfrm>
          <a:prstGeom prst="rect">
            <a:avLst/>
          </a:prstGeom>
          <a:noFill/>
        </p:spPr>
      </p:pic>
      <p:sp>
        <p:nvSpPr>
          <p:cNvPr id="17" name="16 CuadroTexto"/>
          <p:cNvSpPr txBox="1"/>
          <p:nvPr/>
        </p:nvSpPr>
        <p:spPr>
          <a:xfrm>
            <a:off x="4501051" y="2885090"/>
            <a:ext cx="1590830" cy="369332"/>
          </a:xfrm>
          <a:prstGeom prst="rect">
            <a:avLst/>
          </a:prstGeom>
          <a:noFill/>
        </p:spPr>
        <p:txBody>
          <a:bodyPr wrap="square" rtlCol="0">
            <a:spAutoFit/>
          </a:bodyPr>
          <a:lstStyle/>
          <a:p>
            <a:pPr algn="ctr"/>
            <a:r>
              <a:rPr lang="es-ES" dirty="0"/>
              <a:t>BUROCRACIA</a:t>
            </a:r>
          </a:p>
        </p:txBody>
      </p:sp>
      <p:sp>
        <p:nvSpPr>
          <p:cNvPr id="18" name="17 CuadroTexto"/>
          <p:cNvSpPr txBox="1"/>
          <p:nvPr/>
        </p:nvSpPr>
        <p:spPr>
          <a:xfrm>
            <a:off x="4601257" y="5516732"/>
            <a:ext cx="1872040" cy="369332"/>
          </a:xfrm>
          <a:prstGeom prst="rect">
            <a:avLst/>
          </a:prstGeom>
          <a:noFill/>
        </p:spPr>
        <p:txBody>
          <a:bodyPr wrap="square" rtlCol="0">
            <a:spAutoFit/>
          </a:bodyPr>
          <a:lstStyle/>
          <a:p>
            <a:r>
              <a:rPr lang="es-ES" dirty="0"/>
              <a:t>EFICIENCIA</a:t>
            </a:r>
          </a:p>
        </p:txBody>
      </p:sp>
      <p:sp>
        <p:nvSpPr>
          <p:cNvPr id="19" name="Conector 14"/>
          <p:cNvSpPr/>
          <p:nvPr/>
        </p:nvSpPr>
        <p:spPr>
          <a:xfrm>
            <a:off x="7216557" y="648959"/>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t>
            </a:r>
          </a:p>
        </p:txBody>
      </p:sp>
      <p:sp>
        <p:nvSpPr>
          <p:cNvPr id="20" name="CuadroTexto 21"/>
          <p:cNvSpPr txBox="1"/>
          <p:nvPr/>
        </p:nvSpPr>
        <p:spPr>
          <a:xfrm>
            <a:off x="7473921" y="684436"/>
            <a:ext cx="1668630" cy="461665"/>
          </a:xfrm>
          <a:prstGeom prst="rect">
            <a:avLst/>
          </a:prstGeom>
          <a:solidFill>
            <a:srgbClr val="FF0000"/>
          </a:solidFill>
        </p:spPr>
        <p:txBody>
          <a:bodyPr wrap="square" rtlCol="0">
            <a:spAutoFit/>
          </a:bodyPr>
          <a:lstStyle/>
          <a:p>
            <a:r>
              <a:rPr lang="es-ES" sz="1200" b="1" dirty="0">
                <a:solidFill>
                  <a:schemeClr val="bg1"/>
                </a:solidFill>
              </a:rPr>
              <a:t>POLÍTICAS Y PROCEDIMIENTOS</a:t>
            </a:r>
            <a:endParaRPr lang="es-PE" sz="1200" b="1" dirty="0">
              <a:solidFill>
                <a:schemeClr val="bg1"/>
              </a:solidFill>
            </a:endParaRPr>
          </a:p>
        </p:txBody>
      </p:sp>
      <p:sp>
        <p:nvSpPr>
          <p:cNvPr id="21" name="Conector 14"/>
          <p:cNvSpPr/>
          <p:nvPr/>
        </p:nvSpPr>
        <p:spPr>
          <a:xfrm>
            <a:off x="6940650" y="65946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B</a:t>
            </a:r>
          </a:p>
        </p:txBody>
      </p:sp>
      <p:sp>
        <p:nvSpPr>
          <p:cNvPr id="22" name="CuadroTexto 21"/>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48</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82963" y="876390"/>
            <a:ext cx="7372350" cy="707886"/>
          </a:xfrm>
          <a:prstGeom prst="rect">
            <a:avLst/>
          </a:prstGeom>
          <a:noFill/>
          <a:ln w="9525">
            <a:noFill/>
            <a:miter lim="800000"/>
            <a:headEnd/>
            <a:tailEnd/>
          </a:ln>
        </p:spPr>
        <p:txBody>
          <a:bodyPr>
            <a:spAutoFit/>
          </a:bodyPr>
          <a:lstStyle/>
          <a:p>
            <a:pPr algn="just"/>
            <a:r>
              <a:rPr lang="es-CL" sz="2000" dirty="0">
                <a:solidFill>
                  <a:srgbClr val="07090D"/>
                </a:solidFill>
                <a:latin typeface="Arial" pitchFamily="34" charset="0"/>
                <a:cs typeface="Arial" pitchFamily="34" charset="0"/>
              </a:rPr>
              <a:t>Las mejoras en la administración de riesgo corporativo se pueden construir sobre la inversión hecha en control interno.</a:t>
            </a:r>
          </a:p>
        </p:txBody>
      </p:sp>
      <p:pic>
        <p:nvPicPr>
          <p:cNvPr id="58371" name="Picture 6" descr="RISK CUBE new"/>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940002" y="2409568"/>
            <a:ext cx="3615785" cy="3232394"/>
          </a:xfrm>
          <a:prstGeom prst="rect">
            <a:avLst/>
          </a:prstGeom>
          <a:solidFill>
            <a:schemeClr val="tx2"/>
          </a:solidFill>
          <a:ln w="9525">
            <a:noFill/>
            <a:miter lim="800000"/>
            <a:headEnd/>
            <a:tailEnd/>
          </a:ln>
        </p:spPr>
      </p:pic>
      <p:sp>
        <p:nvSpPr>
          <p:cNvPr id="58372" name="6 CuadroTexto"/>
          <p:cNvSpPr txBox="1">
            <a:spLocks noChangeArrowheads="1"/>
          </p:cNvSpPr>
          <p:nvPr/>
        </p:nvSpPr>
        <p:spPr bwMode="auto">
          <a:xfrm>
            <a:off x="395290" y="1660111"/>
            <a:ext cx="4248150" cy="338554"/>
          </a:xfrm>
          <a:prstGeom prst="rect">
            <a:avLst/>
          </a:prstGeom>
          <a:noFill/>
          <a:ln w="9525">
            <a:noFill/>
            <a:miter lim="800000"/>
            <a:headEnd/>
            <a:tailEnd/>
          </a:ln>
        </p:spPr>
        <p:txBody>
          <a:bodyPr>
            <a:spAutoFit/>
          </a:bodyPr>
          <a:lstStyle/>
          <a:p>
            <a:r>
              <a:rPr lang="es-PE" sz="1600" b="1" dirty="0"/>
              <a:t>COSO  : Sistema de Control Interno</a:t>
            </a:r>
          </a:p>
        </p:txBody>
      </p:sp>
      <p:sp>
        <p:nvSpPr>
          <p:cNvPr id="58373" name="7 CuadroTexto"/>
          <p:cNvSpPr txBox="1">
            <a:spLocks noChangeArrowheads="1"/>
          </p:cNvSpPr>
          <p:nvPr/>
        </p:nvSpPr>
        <p:spPr bwMode="auto">
          <a:xfrm>
            <a:off x="4518756" y="1596335"/>
            <a:ext cx="5256212" cy="707886"/>
          </a:xfrm>
          <a:prstGeom prst="rect">
            <a:avLst/>
          </a:prstGeom>
          <a:noFill/>
          <a:ln w="9525">
            <a:noFill/>
            <a:miter lim="800000"/>
            <a:headEnd/>
            <a:tailEnd/>
          </a:ln>
        </p:spPr>
        <p:txBody>
          <a:bodyPr>
            <a:spAutoFit/>
          </a:bodyPr>
          <a:lstStyle/>
          <a:p>
            <a:r>
              <a:rPr lang="es-PE" sz="2000" b="1" dirty="0">
                <a:latin typeface="Arial" pitchFamily="34" charset="0"/>
                <a:cs typeface="Arial" pitchFamily="34" charset="0"/>
              </a:rPr>
              <a:t>COSO  “ERM”: Gestión Integral de Riesgos</a:t>
            </a:r>
          </a:p>
        </p:txBody>
      </p:sp>
      <p:graphicFrame>
        <p:nvGraphicFramePr>
          <p:cNvPr id="180226" name="Object 3"/>
          <p:cNvGraphicFramePr>
            <a:graphicFrameLocks noChangeAspect="1"/>
          </p:cNvGraphicFramePr>
          <p:nvPr>
            <p:extLst>
              <p:ext uri="{D42A27DB-BD31-4B8C-83A1-F6EECF244321}">
                <p14:modId xmlns:p14="http://schemas.microsoft.com/office/powerpoint/2010/main" val="1661491904"/>
              </p:ext>
            </p:extLst>
          </p:nvPr>
        </p:nvGraphicFramePr>
        <p:xfrm>
          <a:off x="494144" y="2171660"/>
          <a:ext cx="3657068" cy="3759023"/>
        </p:xfrm>
        <a:graphic>
          <a:graphicData uri="http://schemas.openxmlformats.org/presentationml/2006/ole">
            <mc:AlternateContent xmlns:mc="http://schemas.openxmlformats.org/markup-compatibility/2006">
              <mc:Choice xmlns:v="urn:schemas-microsoft-com:vml" Requires="v">
                <p:oleObj spid="_x0000_s180320" name="CorelDRAW" r:id="rId4" imgW="4611960" imgH="3734280" progId="">
                  <p:embed/>
                </p:oleObj>
              </mc:Choice>
              <mc:Fallback>
                <p:oleObj name="CorelDRAW" r:id="rId4" imgW="4611960" imgH="37342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144" y="2171660"/>
                        <a:ext cx="3657068" cy="3759023"/>
                      </a:xfrm>
                      <a:prstGeom prst="rect">
                        <a:avLst/>
                      </a:prstGeom>
                      <a:noFill/>
                      <a:ln>
                        <a:noFill/>
                      </a:ln>
                      <a:effectLst/>
                      <a:extLst/>
                    </p:spPr>
                  </p:pic>
                </p:oleObj>
              </mc:Fallback>
            </mc:AlternateContent>
          </a:graphicData>
        </a:graphic>
      </p:graphicFrame>
      <p:sp>
        <p:nvSpPr>
          <p:cNvPr id="7" name="CuadroTexto 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49</a:t>
            </a:r>
            <a:endParaRPr lang="es-PE" dirty="0">
              <a:solidFill>
                <a:srgbClr val="264CA2"/>
              </a:solidFill>
            </a:endParaRPr>
          </a:p>
        </p:txBody>
      </p:sp>
      <p:sp>
        <p:nvSpPr>
          <p:cNvPr id="8" name="11 CuadroTexto"/>
          <p:cNvSpPr txBox="1"/>
          <p:nvPr/>
        </p:nvSpPr>
        <p:spPr>
          <a:xfrm>
            <a:off x="625305" y="146649"/>
            <a:ext cx="8872153" cy="461665"/>
          </a:xfrm>
          <a:prstGeom prst="rect">
            <a:avLst/>
          </a:prstGeom>
          <a:noFill/>
        </p:spPr>
        <p:txBody>
          <a:bodyPr wrap="square" rtlCol="0">
            <a:spAutoFit/>
          </a:bodyPr>
          <a:lstStyle/>
          <a:p>
            <a:pPr algn="ctr"/>
            <a:r>
              <a:rPr lang="es-ES" sz="2400" dirty="0" smtClean="0">
                <a:solidFill>
                  <a:schemeClr val="bg1"/>
                </a:solidFill>
                <a:latin typeface="Arial" pitchFamily="34" charset="0"/>
                <a:cs typeface="Arial" pitchFamily="34" charset="0"/>
              </a:rPr>
              <a:t>Implementar el </a:t>
            </a:r>
            <a:r>
              <a:rPr lang="es-PE" sz="2400" dirty="0" smtClean="0">
                <a:solidFill>
                  <a:schemeClr val="bg1"/>
                </a:solidFill>
                <a:latin typeface="Arial" pitchFamily="34" charset="0"/>
                <a:cs typeface="Arial" pitchFamily="34" charset="0"/>
              </a:rPr>
              <a:t>S</a:t>
            </a:r>
            <a:r>
              <a:rPr lang="es-ES" sz="2400" dirty="0" err="1" smtClean="0">
                <a:solidFill>
                  <a:schemeClr val="bg1"/>
                </a:solidFill>
                <a:latin typeface="Arial" pitchFamily="34" charset="0"/>
                <a:cs typeface="Arial" pitchFamily="34" charset="0"/>
              </a:rPr>
              <a:t>istema</a:t>
            </a:r>
            <a:r>
              <a:rPr lang="es-ES" sz="2400" dirty="0" smtClean="0">
                <a:solidFill>
                  <a:schemeClr val="bg1"/>
                </a:solidFill>
                <a:latin typeface="Arial" pitchFamily="34" charset="0"/>
                <a:cs typeface="Arial" pitchFamily="34" charset="0"/>
              </a:rPr>
              <a:t> de Control Interno COSO</a:t>
            </a:r>
            <a:endParaRPr lang="es-E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p:cNvPicPr>
            <a:picLocks noChangeAspect="1" noChangeArrowheads="1"/>
          </p:cNvPicPr>
          <p:nvPr/>
        </p:nvPicPr>
        <p:blipFill>
          <a:blip r:embed="rId3" cstate="print"/>
          <a:srcRect/>
          <a:stretch>
            <a:fillRect/>
          </a:stretch>
        </p:blipFill>
        <p:spPr bwMode="auto">
          <a:xfrm>
            <a:off x="551507" y="1421027"/>
            <a:ext cx="8213082" cy="4168564"/>
          </a:xfrm>
          <a:prstGeom prst="rect">
            <a:avLst/>
          </a:prstGeom>
          <a:noFill/>
          <a:ln w="9525">
            <a:noFill/>
            <a:miter lim="800000"/>
            <a:headEnd/>
            <a:tailEnd/>
          </a:ln>
        </p:spPr>
      </p:pic>
      <p:sp>
        <p:nvSpPr>
          <p:cNvPr id="6" name="26 CuadroTexto"/>
          <p:cNvSpPr txBox="1">
            <a:spLocks noChangeArrowheads="1"/>
          </p:cNvSpPr>
          <p:nvPr/>
        </p:nvSpPr>
        <p:spPr bwMode="auto">
          <a:xfrm>
            <a:off x="3243351" y="2106099"/>
            <a:ext cx="4319586" cy="1569660"/>
          </a:xfrm>
          <a:prstGeom prst="rect">
            <a:avLst/>
          </a:prstGeom>
          <a:solidFill>
            <a:schemeClr val="accent3">
              <a:lumMod val="20000"/>
              <a:lumOff val="80000"/>
            </a:schemeClr>
          </a:solidFill>
          <a:ln w="9525">
            <a:noFill/>
            <a:miter lim="800000"/>
            <a:headEnd/>
            <a:tailEnd/>
          </a:ln>
          <a:effectLst>
            <a:softEdge rad="63500"/>
          </a:effectLst>
        </p:spPr>
        <p:txBody>
          <a:bodyPr>
            <a:spAutoFit/>
          </a:bodyPr>
          <a:lstStyle/>
          <a:p>
            <a:pPr algn="ctr">
              <a:defRPr/>
            </a:pPr>
            <a:r>
              <a:rPr lang="es-PE" sz="1600" dirty="0">
                <a:latin typeface="Arial" pitchFamily="34" charset="0"/>
                <a:cs typeface="Arial" pitchFamily="34" charset="0"/>
              </a:rPr>
              <a:t>El  COSO ERM TIENE CIERTOS ELEMENTOS QUE MARCAN LA DIFERENCIA CON EL COSO:</a:t>
            </a:r>
          </a:p>
          <a:p>
            <a:pPr marL="342900" indent="-342900" algn="ctr">
              <a:buFontTx/>
              <a:buAutoNum type="arabicParenR"/>
              <a:defRPr/>
            </a:pPr>
            <a:r>
              <a:rPr lang="es-PE" sz="1600" dirty="0">
                <a:latin typeface="Arial" pitchFamily="34" charset="0"/>
                <a:cs typeface="Arial" pitchFamily="34" charset="0"/>
              </a:rPr>
              <a:t>Objetivos Estratégicos</a:t>
            </a:r>
          </a:p>
          <a:p>
            <a:pPr marL="342900" indent="-342900" algn="ctr">
              <a:buFontTx/>
              <a:buAutoNum type="arabicParenR"/>
              <a:defRPr/>
            </a:pPr>
            <a:r>
              <a:rPr lang="es-PE" sz="1600" dirty="0">
                <a:latin typeface="Arial" pitchFamily="34" charset="0"/>
                <a:cs typeface="Arial" pitchFamily="34" charset="0"/>
              </a:rPr>
              <a:t>Definición de Apetito de Riesgos</a:t>
            </a:r>
          </a:p>
          <a:p>
            <a:pPr marL="342900" indent="-342900" algn="ctr">
              <a:buFontTx/>
              <a:buAutoNum type="arabicParenR"/>
              <a:defRPr/>
            </a:pPr>
            <a:r>
              <a:rPr lang="es-PE" sz="1600" dirty="0">
                <a:latin typeface="Arial" pitchFamily="34" charset="0"/>
                <a:cs typeface="Arial" pitchFamily="34" charset="0"/>
              </a:rPr>
              <a:t>Añade tres componentes adicionales</a:t>
            </a:r>
          </a:p>
        </p:txBody>
      </p:sp>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50</a:t>
            </a:r>
            <a:endParaRPr lang="es-PE" dirty="0">
              <a:solidFill>
                <a:srgbClr val="264CA2"/>
              </a:solidFill>
            </a:endParaRPr>
          </a:p>
        </p:txBody>
      </p:sp>
      <p:sp>
        <p:nvSpPr>
          <p:cNvPr id="5" name="11 CuadroTexto"/>
          <p:cNvSpPr txBox="1"/>
          <p:nvPr/>
        </p:nvSpPr>
        <p:spPr>
          <a:xfrm>
            <a:off x="625305" y="146649"/>
            <a:ext cx="8872153" cy="461665"/>
          </a:xfrm>
          <a:prstGeom prst="rect">
            <a:avLst/>
          </a:prstGeom>
          <a:noFill/>
        </p:spPr>
        <p:txBody>
          <a:bodyPr wrap="square" rtlCol="0">
            <a:spAutoFit/>
          </a:bodyPr>
          <a:lstStyle/>
          <a:p>
            <a:pPr algn="ctr"/>
            <a:r>
              <a:rPr lang="es-ES" sz="2400" dirty="0" smtClean="0">
                <a:solidFill>
                  <a:schemeClr val="bg1"/>
                </a:solidFill>
                <a:latin typeface="Arial" pitchFamily="34" charset="0"/>
                <a:cs typeface="Arial" pitchFamily="34" charset="0"/>
              </a:rPr>
              <a:t>Implementar el </a:t>
            </a:r>
            <a:r>
              <a:rPr lang="es-PE" sz="2400" dirty="0" smtClean="0">
                <a:solidFill>
                  <a:schemeClr val="bg1"/>
                </a:solidFill>
                <a:latin typeface="Arial" pitchFamily="34" charset="0"/>
                <a:cs typeface="Arial" pitchFamily="34" charset="0"/>
              </a:rPr>
              <a:t>S</a:t>
            </a:r>
            <a:r>
              <a:rPr lang="es-ES" sz="2400" dirty="0" err="1" smtClean="0">
                <a:solidFill>
                  <a:schemeClr val="bg1"/>
                </a:solidFill>
                <a:latin typeface="Arial" pitchFamily="34" charset="0"/>
                <a:cs typeface="Arial" pitchFamily="34" charset="0"/>
              </a:rPr>
              <a:t>istema</a:t>
            </a:r>
            <a:r>
              <a:rPr lang="es-ES" sz="2400" dirty="0" smtClean="0">
                <a:solidFill>
                  <a:schemeClr val="bg1"/>
                </a:solidFill>
                <a:latin typeface="Arial" pitchFamily="34" charset="0"/>
                <a:cs typeface="Arial" pitchFamily="34" charset="0"/>
              </a:rPr>
              <a:t> de Control Interno COSO</a:t>
            </a:r>
            <a:endParaRPr lang="es-ES"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11" y="726520"/>
            <a:ext cx="3511465" cy="1763462"/>
          </a:xfrm>
          <a:prstGeom prst="rect">
            <a:avLst/>
          </a:prstGeom>
          <a:noFill/>
          <a:ln w="9525">
            <a:noFill/>
            <a:miter lim="800000"/>
            <a:headEnd/>
            <a:tailEnd/>
          </a:ln>
        </p:spPr>
      </p:pic>
      <p:sp>
        <p:nvSpPr>
          <p:cNvPr id="62489" name="26 CuadroTexto"/>
          <p:cNvSpPr txBox="1">
            <a:spLocks noChangeArrowheads="1"/>
          </p:cNvSpPr>
          <p:nvPr/>
        </p:nvSpPr>
        <p:spPr bwMode="auto">
          <a:xfrm>
            <a:off x="980518" y="830677"/>
            <a:ext cx="2256951" cy="830997"/>
          </a:xfrm>
          <a:prstGeom prst="rect">
            <a:avLst/>
          </a:prstGeom>
          <a:solidFill>
            <a:schemeClr val="accent3">
              <a:lumMod val="20000"/>
              <a:lumOff val="80000"/>
            </a:schemeClr>
          </a:solidFill>
          <a:ln w="9525">
            <a:noFill/>
            <a:miter lim="800000"/>
            <a:headEnd/>
            <a:tailEnd/>
          </a:ln>
          <a:effectLst>
            <a:softEdge rad="31750"/>
          </a:effectLst>
        </p:spPr>
        <p:txBody>
          <a:bodyPr wrap="square">
            <a:spAutoFit/>
          </a:bodyPr>
          <a:lstStyle/>
          <a:p>
            <a:pPr algn="ctr">
              <a:defRPr/>
            </a:pPr>
            <a:r>
              <a:rPr lang="es-PE" sz="1200" dirty="0">
                <a:latin typeface="Arial" pitchFamily="34" charset="0"/>
                <a:cs typeface="Arial" pitchFamily="34" charset="0"/>
              </a:rPr>
              <a:t>1) El COSO ERM está enfocado en la estrategia de la Compañía para el cumplimiento de sus objetivos</a:t>
            </a:r>
          </a:p>
        </p:txBody>
      </p:sp>
      <p:graphicFrame>
        <p:nvGraphicFramePr>
          <p:cNvPr id="30" name="29 Tabla"/>
          <p:cNvGraphicFramePr>
            <a:graphicFrameLocks noGrp="1"/>
          </p:cNvGraphicFramePr>
          <p:nvPr>
            <p:extLst>
              <p:ext uri="{D42A27DB-BD31-4B8C-83A1-F6EECF244321}">
                <p14:modId xmlns:p14="http://schemas.microsoft.com/office/powerpoint/2010/main" val="2228369481"/>
              </p:ext>
            </p:extLst>
          </p:nvPr>
        </p:nvGraphicFramePr>
        <p:xfrm>
          <a:off x="1474789" y="2670775"/>
          <a:ext cx="6696744" cy="2886728"/>
        </p:xfrm>
        <a:graphic>
          <a:graphicData uri="http://schemas.openxmlformats.org/drawingml/2006/table">
            <a:tbl>
              <a:tblPr firstRow="1" bandRow="1">
                <a:tableStyleId>{5C22544A-7EE6-4342-B048-85BDC9FD1C3A}</a:tableStyleId>
              </a:tblPr>
              <a:tblGrid>
                <a:gridCol w="3348372">
                  <a:extLst>
                    <a:ext uri="{9D8B030D-6E8A-4147-A177-3AD203B41FA5}">
                      <a16:colId xmlns="" xmlns:a16="http://schemas.microsoft.com/office/drawing/2014/main" val="20000"/>
                    </a:ext>
                  </a:extLst>
                </a:gridCol>
                <a:gridCol w="3348372">
                  <a:extLst>
                    <a:ext uri="{9D8B030D-6E8A-4147-A177-3AD203B41FA5}">
                      <a16:colId xmlns="" xmlns:a16="http://schemas.microsoft.com/office/drawing/2014/main" val="20001"/>
                    </a:ext>
                  </a:extLst>
                </a:gridCol>
              </a:tblGrid>
              <a:tr h="640080">
                <a:tc>
                  <a:txBody>
                    <a:bodyPr/>
                    <a:lstStyle/>
                    <a:p>
                      <a:pPr algn="ctr"/>
                      <a:r>
                        <a:rPr lang="es-PE" sz="1600" dirty="0">
                          <a:solidFill>
                            <a:schemeClr val="tx2"/>
                          </a:solidFill>
                          <a:latin typeface="Arial" pitchFamily="34" charset="0"/>
                          <a:cs typeface="Arial" pitchFamily="34" charset="0"/>
                        </a:rPr>
                        <a:t>OBJETIVOS</a:t>
                      </a:r>
                    </a:p>
                  </a:txBody>
                  <a:tcPr anchor="ctr"/>
                </a:tc>
                <a:tc>
                  <a:txBody>
                    <a:bodyPr/>
                    <a:lstStyle/>
                    <a:p>
                      <a:pPr algn="ctr"/>
                      <a:r>
                        <a:rPr lang="es-PE" sz="1600" dirty="0">
                          <a:solidFill>
                            <a:schemeClr val="tx2"/>
                          </a:solidFill>
                          <a:latin typeface="Arial" pitchFamily="34" charset="0"/>
                          <a:cs typeface="Arial" pitchFamily="34" charset="0"/>
                        </a:rPr>
                        <a:t>STAKEHOLDERS</a:t>
                      </a:r>
                    </a:p>
                  </a:txBody>
                  <a:tcPr anchor="ctr"/>
                </a:tc>
                <a:extLst>
                  <a:ext uri="{0D108BD9-81ED-4DB2-BD59-A6C34878D82A}">
                    <a16:rowId xmlns="" xmlns:a16="http://schemas.microsoft.com/office/drawing/2014/main" val="10000"/>
                  </a:ext>
                </a:extLst>
              </a:tr>
              <a:tr h="561662">
                <a:tc>
                  <a:txBody>
                    <a:bodyPr/>
                    <a:lstStyle/>
                    <a:p>
                      <a:pPr algn="ctr"/>
                      <a:r>
                        <a:rPr lang="es-PE" sz="1600" dirty="0">
                          <a:latin typeface="Arial" pitchFamily="34" charset="0"/>
                          <a:cs typeface="Arial" pitchFamily="34" charset="0"/>
                        </a:rPr>
                        <a:t>Rentabilidad</a:t>
                      </a:r>
                    </a:p>
                  </a:txBody>
                  <a:tcPr anchor="ctr"/>
                </a:tc>
                <a:tc>
                  <a:txBody>
                    <a:bodyPr/>
                    <a:lstStyle/>
                    <a:p>
                      <a:pPr algn="ctr"/>
                      <a:r>
                        <a:rPr lang="es-PE" sz="1600" dirty="0">
                          <a:latin typeface="Arial" pitchFamily="34" charset="0"/>
                          <a:cs typeface="Arial" pitchFamily="34" charset="0"/>
                        </a:rPr>
                        <a:t>Accionistas</a:t>
                      </a:r>
                    </a:p>
                  </a:txBody>
                  <a:tcPr anchor="ctr"/>
                </a:tc>
                <a:extLst>
                  <a:ext uri="{0D108BD9-81ED-4DB2-BD59-A6C34878D82A}">
                    <a16:rowId xmlns="" xmlns:a16="http://schemas.microsoft.com/office/drawing/2014/main" val="10001"/>
                  </a:ext>
                </a:extLst>
              </a:tr>
              <a:tr h="561662">
                <a:tc>
                  <a:txBody>
                    <a:bodyPr/>
                    <a:lstStyle/>
                    <a:p>
                      <a:pPr algn="ctr"/>
                      <a:r>
                        <a:rPr lang="es-PE" sz="1600" dirty="0">
                          <a:latin typeface="Arial" pitchFamily="34" charset="0"/>
                          <a:cs typeface="Arial" pitchFamily="34" charset="0"/>
                        </a:rPr>
                        <a:t>Clima Laboral</a:t>
                      </a:r>
                    </a:p>
                  </a:txBody>
                  <a:tcPr anchor="ctr"/>
                </a:tc>
                <a:tc>
                  <a:txBody>
                    <a:bodyPr/>
                    <a:lstStyle/>
                    <a:p>
                      <a:pPr algn="ctr"/>
                      <a:r>
                        <a:rPr lang="es-PE" sz="1600" dirty="0">
                          <a:latin typeface="Arial" pitchFamily="34" charset="0"/>
                          <a:cs typeface="Arial" pitchFamily="34" charset="0"/>
                        </a:rPr>
                        <a:t>Trabajadores</a:t>
                      </a:r>
                    </a:p>
                  </a:txBody>
                  <a:tcPr anchor="ctr"/>
                </a:tc>
                <a:extLst>
                  <a:ext uri="{0D108BD9-81ED-4DB2-BD59-A6C34878D82A}">
                    <a16:rowId xmlns="" xmlns:a16="http://schemas.microsoft.com/office/drawing/2014/main" val="10002"/>
                  </a:ext>
                </a:extLst>
              </a:tr>
              <a:tr h="561662">
                <a:tc>
                  <a:txBody>
                    <a:bodyPr/>
                    <a:lstStyle/>
                    <a:p>
                      <a:pPr algn="ctr"/>
                      <a:r>
                        <a:rPr lang="es-PE" sz="1600" dirty="0">
                          <a:latin typeface="Arial" pitchFamily="34" charset="0"/>
                          <a:cs typeface="Arial" pitchFamily="34" charset="0"/>
                        </a:rPr>
                        <a:t>Calidad</a:t>
                      </a:r>
                    </a:p>
                  </a:txBody>
                  <a:tcPr anchor="ctr"/>
                </a:tc>
                <a:tc>
                  <a:txBody>
                    <a:bodyPr/>
                    <a:lstStyle/>
                    <a:p>
                      <a:pPr algn="ctr"/>
                      <a:r>
                        <a:rPr lang="es-PE" sz="1600" dirty="0">
                          <a:latin typeface="Arial" pitchFamily="34" charset="0"/>
                          <a:cs typeface="Arial" pitchFamily="34" charset="0"/>
                        </a:rPr>
                        <a:t>Clientes</a:t>
                      </a:r>
                    </a:p>
                  </a:txBody>
                  <a:tcPr anchor="ctr"/>
                </a:tc>
                <a:extLst>
                  <a:ext uri="{0D108BD9-81ED-4DB2-BD59-A6C34878D82A}">
                    <a16:rowId xmlns="" xmlns:a16="http://schemas.microsoft.com/office/drawing/2014/main" val="10003"/>
                  </a:ext>
                </a:extLst>
              </a:tr>
              <a:tr h="561662">
                <a:tc>
                  <a:txBody>
                    <a:bodyPr/>
                    <a:lstStyle/>
                    <a:p>
                      <a:pPr algn="ctr"/>
                      <a:r>
                        <a:rPr lang="es-PE" sz="1600" dirty="0">
                          <a:latin typeface="Arial" pitchFamily="34" charset="0"/>
                          <a:cs typeface="Arial" pitchFamily="34" charset="0"/>
                        </a:rPr>
                        <a:t>Cumplimiento</a:t>
                      </a:r>
                    </a:p>
                  </a:txBody>
                  <a:tcPr anchor="ctr"/>
                </a:tc>
                <a:tc>
                  <a:txBody>
                    <a:bodyPr/>
                    <a:lstStyle/>
                    <a:p>
                      <a:pPr algn="ctr"/>
                      <a:r>
                        <a:rPr lang="es-PE" sz="1600" dirty="0">
                          <a:latin typeface="Arial" pitchFamily="34" charset="0"/>
                          <a:cs typeface="Arial" pitchFamily="34" charset="0"/>
                        </a:rPr>
                        <a:t>Gobierno</a:t>
                      </a:r>
                    </a:p>
                  </a:txBody>
                  <a:tcPr anchor="ctr"/>
                </a:tc>
                <a:extLst>
                  <a:ext uri="{0D108BD9-81ED-4DB2-BD59-A6C34878D82A}">
                    <a16:rowId xmlns="" xmlns:a16="http://schemas.microsoft.com/office/drawing/2014/main" val="10004"/>
                  </a:ext>
                </a:extLst>
              </a:tr>
            </a:tbl>
          </a:graphicData>
        </a:graphic>
      </p:graphicFrame>
      <p:sp>
        <p:nvSpPr>
          <p:cNvPr id="5" name="CuadroTexto 4"/>
          <p:cNvSpPr txBox="1"/>
          <p:nvPr/>
        </p:nvSpPr>
        <p:spPr>
          <a:xfrm>
            <a:off x="94125" y="6387349"/>
            <a:ext cx="416859" cy="369332"/>
          </a:xfrm>
          <a:prstGeom prst="rect">
            <a:avLst/>
          </a:prstGeom>
          <a:noFill/>
        </p:spPr>
        <p:txBody>
          <a:bodyPr wrap="square" rtlCol="0">
            <a:spAutoFit/>
          </a:bodyPr>
          <a:lstStyle/>
          <a:p>
            <a:pPr algn="ctr"/>
            <a:r>
              <a:rPr lang="es-PE" dirty="0">
                <a:solidFill>
                  <a:srgbClr val="264CA2"/>
                </a:solidFill>
              </a:rPr>
              <a:t>5</a:t>
            </a:r>
            <a:r>
              <a:rPr lang="es-PE" dirty="0" smtClean="0">
                <a:solidFill>
                  <a:srgbClr val="264CA2"/>
                </a:solidFill>
              </a:rPr>
              <a:t>1</a:t>
            </a:r>
            <a:endParaRPr lang="es-PE" dirty="0">
              <a:solidFill>
                <a:srgbClr val="264CA2"/>
              </a:solidFill>
            </a:endParaRPr>
          </a:p>
        </p:txBody>
      </p:sp>
      <p:sp>
        <p:nvSpPr>
          <p:cNvPr id="6" name="11 CuadroTexto"/>
          <p:cNvSpPr txBox="1"/>
          <p:nvPr/>
        </p:nvSpPr>
        <p:spPr>
          <a:xfrm>
            <a:off x="625305" y="146649"/>
            <a:ext cx="8872153" cy="461665"/>
          </a:xfrm>
          <a:prstGeom prst="rect">
            <a:avLst/>
          </a:prstGeom>
          <a:noFill/>
        </p:spPr>
        <p:txBody>
          <a:bodyPr wrap="square" rtlCol="0">
            <a:spAutoFit/>
          </a:bodyPr>
          <a:lstStyle/>
          <a:p>
            <a:pPr algn="ctr"/>
            <a:r>
              <a:rPr lang="es-ES" sz="2400" dirty="0" smtClean="0">
                <a:solidFill>
                  <a:schemeClr val="bg1"/>
                </a:solidFill>
                <a:latin typeface="Arial" pitchFamily="34" charset="0"/>
                <a:cs typeface="Arial" pitchFamily="34" charset="0"/>
              </a:rPr>
              <a:t>Implementar el </a:t>
            </a:r>
            <a:r>
              <a:rPr lang="es-PE" sz="2400" dirty="0" smtClean="0">
                <a:solidFill>
                  <a:schemeClr val="bg1"/>
                </a:solidFill>
                <a:latin typeface="Arial" pitchFamily="34" charset="0"/>
                <a:cs typeface="Arial" pitchFamily="34" charset="0"/>
              </a:rPr>
              <a:t>S</a:t>
            </a:r>
            <a:r>
              <a:rPr lang="es-ES" sz="2400" dirty="0" err="1" smtClean="0">
                <a:solidFill>
                  <a:schemeClr val="bg1"/>
                </a:solidFill>
                <a:latin typeface="Arial" pitchFamily="34" charset="0"/>
                <a:cs typeface="Arial" pitchFamily="34" charset="0"/>
              </a:rPr>
              <a:t>istema</a:t>
            </a:r>
            <a:r>
              <a:rPr lang="es-ES" sz="2400" dirty="0" smtClean="0">
                <a:solidFill>
                  <a:schemeClr val="bg1"/>
                </a:solidFill>
                <a:latin typeface="Arial" pitchFamily="34" charset="0"/>
                <a:cs typeface="Arial" pitchFamily="34" charset="0"/>
              </a:rPr>
              <a:t> de Control Interno COSO</a:t>
            </a:r>
            <a:endParaRPr lang="es-ES"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ChangeArrowheads="1"/>
          </p:cNvSpPr>
          <p:nvPr/>
        </p:nvSpPr>
        <p:spPr bwMode="auto">
          <a:xfrm>
            <a:off x="250827" y="2239963"/>
            <a:ext cx="4176714" cy="1262062"/>
          </a:xfrm>
          <a:prstGeom prst="rect">
            <a:avLst/>
          </a:prstGeom>
          <a:noFill/>
          <a:ln w="9525">
            <a:solidFill>
              <a:schemeClr val="tx1"/>
            </a:solidFill>
            <a:miter lim="800000"/>
            <a:headEnd/>
            <a:tailEnd/>
          </a:ln>
        </p:spPr>
        <p:txBody>
          <a:bodyPr wrap="none" anchor="ctr"/>
          <a:lstStyle/>
          <a:p>
            <a:endParaRPr lang="es-PE" sz="1600">
              <a:latin typeface="Arial" pitchFamily="34" charset="0"/>
              <a:cs typeface="Arial" pitchFamily="34" charset="0"/>
            </a:endParaRPr>
          </a:p>
        </p:txBody>
      </p:sp>
      <p:sp>
        <p:nvSpPr>
          <p:cNvPr id="99331" name="Text Box 6"/>
          <p:cNvSpPr txBox="1">
            <a:spLocks noChangeArrowheads="1"/>
          </p:cNvSpPr>
          <p:nvPr/>
        </p:nvSpPr>
        <p:spPr bwMode="auto">
          <a:xfrm>
            <a:off x="2079626" y="2349502"/>
            <a:ext cx="1983729" cy="830997"/>
          </a:xfrm>
          <a:prstGeom prst="rect">
            <a:avLst/>
          </a:prstGeom>
          <a:noFill/>
          <a:ln w="9525">
            <a:noFill/>
            <a:miter lim="800000"/>
            <a:headEnd/>
            <a:tailEnd/>
          </a:ln>
        </p:spPr>
        <p:txBody>
          <a:bodyPr wrap="square">
            <a:spAutoFit/>
          </a:bodyPr>
          <a:lstStyle/>
          <a:p>
            <a:pPr>
              <a:buFontTx/>
              <a:buChar char="•"/>
            </a:pPr>
            <a:r>
              <a:rPr lang="es-ES_tradnl" sz="1200" dirty="0">
                <a:latin typeface="Arial" pitchFamily="34" charset="0"/>
                <a:cs typeface="Arial" pitchFamily="34" charset="0"/>
              </a:rPr>
              <a:t>Riesgo de reputación</a:t>
            </a:r>
          </a:p>
          <a:p>
            <a:pPr>
              <a:buFontTx/>
              <a:buChar char="•"/>
            </a:pPr>
            <a:r>
              <a:rPr lang="es-ES_tradnl" sz="1200" dirty="0">
                <a:latin typeface="Arial" pitchFamily="34" charset="0"/>
                <a:cs typeface="Arial" pitchFamily="34" charset="0"/>
              </a:rPr>
              <a:t>Imagen</a:t>
            </a:r>
          </a:p>
          <a:p>
            <a:pPr>
              <a:buFontTx/>
              <a:buChar char="•"/>
            </a:pPr>
            <a:r>
              <a:rPr lang="es-ES_tradnl" sz="1200" dirty="0">
                <a:latin typeface="Arial" pitchFamily="34" charset="0"/>
                <a:cs typeface="Arial" pitchFamily="34" charset="0"/>
              </a:rPr>
              <a:t>Pérdida de oportunidades</a:t>
            </a:r>
          </a:p>
          <a:p>
            <a:pPr>
              <a:buFontTx/>
              <a:buChar char="•"/>
            </a:pPr>
            <a:endParaRPr lang="es-ES_tradnl" sz="1200" dirty="0">
              <a:latin typeface="Arial" pitchFamily="34" charset="0"/>
              <a:cs typeface="Arial" pitchFamily="34" charset="0"/>
            </a:endParaRPr>
          </a:p>
        </p:txBody>
      </p:sp>
      <p:sp>
        <p:nvSpPr>
          <p:cNvPr id="99332" name="Text Box 7"/>
          <p:cNvSpPr txBox="1">
            <a:spLocks noChangeArrowheads="1"/>
          </p:cNvSpPr>
          <p:nvPr/>
        </p:nvSpPr>
        <p:spPr bwMode="auto">
          <a:xfrm>
            <a:off x="449262" y="2166940"/>
            <a:ext cx="1295400" cy="523220"/>
          </a:xfrm>
          <a:prstGeom prst="rect">
            <a:avLst/>
          </a:prstGeom>
          <a:noFill/>
          <a:ln w="9525">
            <a:noFill/>
            <a:miter lim="800000"/>
            <a:headEnd/>
            <a:tailEnd/>
          </a:ln>
        </p:spPr>
        <p:txBody>
          <a:bodyPr>
            <a:spAutoFit/>
          </a:bodyPr>
          <a:lstStyle/>
          <a:p>
            <a:pPr algn="ctr"/>
            <a:r>
              <a:rPr lang="es-ES_tradnl" sz="1400" b="1">
                <a:latin typeface="Arial" pitchFamily="34" charset="0"/>
                <a:cs typeface="Arial" pitchFamily="34" charset="0"/>
              </a:rPr>
              <a:t>Riesgo estratégico</a:t>
            </a:r>
          </a:p>
        </p:txBody>
      </p:sp>
      <p:pic>
        <p:nvPicPr>
          <p:cNvPr id="99333" name="Picture 8" descr="Opportunity"/>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489" y="2752729"/>
            <a:ext cx="996951" cy="557213"/>
          </a:xfrm>
          <a:prstGeom prst="rect">
            <a:avLst/>
          </a:prstGeom>
          <a:noFill/>
          <a:ln w="9525">
            <a:noFill/>
            <a:miter lim="800000"/>
            <a:headEnd/>
            <a:tailEnd/>
          </a:ln>
        </p:spPr>
      </p:pic>
      <p:sp>
        <p:nvSpPr>
          <p:cNvPr id="99334" name="Rectangle 9"/>
          <p:cNvSpPr>
            <a:spLocks noChangeArrowheads="1"/>
          </p:cNvSpPr>
          <p:nvPr/>
        </p:nvSpPr>
        <p:spPr bwMode="auto">
          <a:xfrm>
            <a:off x="729049" y="3613150"/>
            <a:ext cx="3698492" cy="2733221"/>
          </a:xfrm>
          <a:prstGeom prst="rect">
            <a:avLst/>
          </a:prstGeom>
          <a:noFill/>
          <a:ln w="9525">
            <a:solidFill>
              <a:schemeClr val="tx1"/>
            </a:solidFill>
            <a:miter lim="800000"/>
            <a:headEnd/>
            <a:tailEnd/>
          </a:ln>
        </p:spPr>
        <p:txBody>
          <a:bodyPr wrap="none" anchor="ctr"/>
          <a:lstStyle/>
          <a:p>
            <a:endParaRPr lang="es-PE" sz="1600">
              <a:latin typeface="Arial" pitchFamily="34" charset="0"/>
              <a:cs typeface="Arial" pitchFamily="34" charset="0"/>
            </a:endParaRPr>
          </a:p>
        </p:txBody>
      </p:sp>
      <p:sp>
        <p:nvSpPr>
          <p:cNvPr id="99335" name="Text Box 10"/>
          <p:cNvSpPr txBox="1">
            <a:spLocks noChangeArrowheads="1"/>
          </p:cNvSpPr>
          <p:nvPr/>
        </p:nvSpPr>
        <p:spPr bwMode="auto">
          <a:xfrm>
            <a:off x="2079626" y="3668715"/>
            <a:ext cx="2209800" cy="2677656"/>
          </a:xfrm>
          <a:prstGeom prst="rect">
            <a:avLst/>
          </a:prstGeom>
          <a:noFill/>
          <a:ln w="9525">
            <a:noFill/>
            <a:miter lim="800000"/>
            <a:headEnd/>
            <a:tailEnd/>
          </a:ln>
        </p:spPr>
        <p:txBody>
          <a:bodyPr>
            <a:spAutoFit/>
          </a:bodyPr>
          <a:lstStyle/>
          <a:p>
            <a:pPr>
              <a:buFontTx/>
              <a:buChar char="•"/>
            </a:pPr>
            <a:r>
              <a:rPr lang="es-ES_tradnl" sz="1200" dirty="0">
                <a:latin typeface="Arial" pitchFamily="34" charset="0"/>
                <a:cs typeface="Arial" pitchFamily="34" charset="0"/>
              </a:rPr>
              <a:t>Fallas en los sistemas</a:t>
            </a:r>
          </a:p>
          <a:p>
            <a:pPr>
              <a:buFontTx/>
              <a:buChar char="•"/>
            </a:pPr>
            <a:r>
              <a:rPr lang="es-ES_tradnl" sz="1200" dirty="0">
                <a:latin typeface="Arial" pitchFamily="34" charset="0"/>
                <a:cs typeface="Arial" pitchFamily="34" charset="0"/>
              </a:rPr>
              <a:t>Errores humanos</a:t>
            </a:r>
          </a:p>
          <a:p>
            <a:pPr>
              <a:buFontTx/>
              <a:buChar char="•"/>
            </a:pPr>
            <a:r>
              <a:rPr lang="es-ES_tradnl" sz="1200" dirty="0">
                <a:latin typeface="Arial" pitchFamily="34" charset="0"/>
                <a:cs typeface="Arial" pitchFamily="34" charset="0"/>
              </a:rPr>
              <a:t>Procedimientos </a:t>
            </a:r>
            <a:br>
              <a:rPr lang="es-ES_tradnl" sz="1200" dirty="0">
                <a:latin typeface="Arial" pitchFamily="34" charset="0"/>
                <a:cs typeface="Arial" pitchFamily="34" charset="0"/>
              </a:rPr>
            </a:br>
            <a:r>
              <a:rPr lang="es-ES_tradnl" sz="1200" dirty="0">
                <a:latin typeface="Arial" pitchFamily="34" charset="0"/>
                <a:cs typeface="Arial" pitchFamily="34" charset="0"/>
              </a:rPr>
              <a:t>  inadecuados</a:t>
            </a:r>
          </a:p>
          <a:p>
            <a:pPr>
              <a:buFontTx/>
              <a:buChar char="•"/>
            </a:pPr>
            <a:r>
              <a:rPr lang="es-ES_tradnl" sz="1200" dirty="0">
                <a:latin typeface="Arial" pitchFamily="34" charset="0"/>
                <a:cs typeface="Arial" pitchFamily="34" charset="0"/>
              </a:rPr>
              <a:t>Controles inadecuados</a:t>
            </a:r>
          </a:p>
          <a:p>
            <a:pPr>
              <a:buFontTx/>
              <a:buChar char="•"/>
            </a:pPr>
            <a:r>
              <a:rPr lang="es-ES_tradnl" sz="1200" dirty="0">
                <a:latin typeface="Arial" pitchFamily="34" charset="0"/>
                <a:cs typeface="Arial" pitchFamily="34" charset="0"/>
              </a:rPr>
              <a:t>Fraude</a:t>
            </a:r>
          </a:p>
          <a:p>
            <a:pPr>
              <a:buFontTx/>
              <a:buChar char="•"/>
            </a:pPr>
            <a:r>
              <a:rPr lang="es-ES_tradnl" sz="1200" dirty="0">
                <a:latin typeface="Arial" pitchFamily="34" charset="0"/>
                <a:cs typeface="Arial" pitchFamily="34" charset="0"/>
              </a:rPr>
              <a:t>Riesgo de desastres</a:t>
            </a:r>
          </a:p>
          <a:p>
            <a:pPr lvl="1">
              <a:buFontTx/>
              <a:buChar char="•"/>
            </a:pPr>
            <a:r>
              <a:rPr lang="es-ES_tradnl" sz="1200" dirty="0">
                <a:latin typeface="Arial" pitchFamily="34" charset="0"/>
                <a:cs typeface="Arial" pitchFamily="34" charset="0"/>
              </a:rPr>
              <a:t>Desastres naturales</a:t>
            </a:r>
          </a:p>
          <a:p>
            <a:pPr lvl="1">
              <a:buFontTx/>
              <a:buChar char="•"/>
            </a:pPr>
            <a:r>
              <a:rPr lang="es-ES_tradnl" sz="1200" dirty="0">
                <a:latin typeface="Arial" pitchFamily="34" charset="0"/>
                <a:cs typeface="Arial" pitchFamily="34" charset="0"/>
              </a:rPr>
              <a:t>Suspensión de los mercados</a:t>
            </a:r>
          </a:p>
          <a:p>
            <a:pPr>
              <a:buFontTx/>
              <a:buChar char="•"/>
            </a:pPr>
            <a:r>
              <a:rPr lang="es-ES_tradnl" sz="1200" dirty="0">
                <a:latin typeface="Arial" pitchFamily="34" charset="0"/>
                <a:cs typeface="Arial" pitchFamily="34" charset="0"/>
              </a:rPr>
              <a:t>Riesgo legal</a:t>
            </a:r>
          </a:p>
          <a:p>
            <a:pPr lvl="1">
              <a:buFontTx/>
              <a:buChar char="•"/>
            </a:pPr>
            <a:r>
              <a:rPr lang="es-ES_tradnl" sz="1200" dirty="0">
                <a:latin typeface="Arial" pitchFamily="34" charset="0"/>
                <a:cs typeface="Arial" pitchFamily="34" charset="0"/>
              </a:rPr>
              <a:t>Juicios</a:t>
            </a:r>
          </a:p>
          <a:p>
            <a:pPr lvl="1">
              <a:buFontTx/>
              <a:buChar char="•"/>
            </a:pPr>
            <a:r>
              <a:rPr lang="es-ES_tradnl" sz="1200" dirty="0">
                <a:latin typeface="Arial" pitchFamily="34" charset="0"/>
                <a:cs typeface="Arial" pitchFamily="34" charset="0"/>
              </a:rPr>
              <a:t>Contratos</a:t>
            </a:r>
          </a:p>
          <a:p>
            <a:pPr lvl="1">
              <a:buFontTx/>
              <a:buChar char="•"/>
            </a:pPr>
            <a:r>
              <a:rPr lang="es-ES_tradnl" sz="1200" dirty="0">
                <a:latin typeface="Arial" pitchFamily="34" charset="0"/>
                <a:cs typeface="Arial" pitchFamily="34" charset="0"/>
              </a:rPr>
              <a:t>Regulatorio</a:t>
            </a:r>
          </a:p>
        </p:txBody>
      </p:sp>
      <p:grpSp>
        <p:nvGrpSpPr>
          <p:cNvPr id="2" name="Group 11"/>
          <p:cNvGrpSpPr>
            <a:grpSpLocks/>
          </p:cNvGrpSpPr>
          <p:nvPr/>
        </p:nvGrpSpPr>
        <p:grpSpPr bwMode="auto">
          <a:xfrm>
            <a:off x="624831" y="4273550"/>
            <a:ext cx="1403349" cy="1066800"/>
            <a:chOff x="240" y="2144"/>
            <a:chExt cx="884" cy="672"/>
          </a:xfrm>
        </p:grpSpPr>
        <p:pic>
          <p:nvPicPr>
            <p:cNvPr id="99356" name="Picture 12" descr="Haz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 y="2465"/>
              <a:ext cx="627" cy="351"/>
            </a:xfrm>
            <a:prstGeom prst="rect">
              <a:avLst/>
            </a:prstGeom>
            <a:noFill/>
            <a:ln w="9525">
              <a:noFill/>
              <a:miter lim="800000"/>
              <a:headEnd/>
              <a:tailEnd/>
            </a:ln>
          </p:spPr>
        </p:pic>
        <p:sp>
          <p:nvSpPr>
            <p:cNvPr id="99357" name="Rectangle 13"/>
            <p:cNvSpPr>
              <a:spLocks noChangeArrowheads="1"/>
            </p:cNvSpPr>
            <p:nvPr/>
          </p:nvSpPr>
          <p:spPr bwMode="auto">
            <a:xfrm>
              <a:off x="240" y="2144"/>
              <a:ext cx="884" cy="334"/>
            </a:xfrm>
            <a:prstGeom prst="rect">
              <a:avLst/>
            </a:prstGeom>
            <a:noFill/>
            <a:ln w="12700">
              <a:noFill/>
              <a:miter lim="800000"/>
              <a:headEnd/>
              <a:tailEnd/>
            </a:ln>
          </p:spPr>
          <p:txBody>
            <a:bodyPr lIns="101463" tIns="51446" rIns="101463" bIns="51446"/>
            <a:lstStyle/>
            <a:p>
              <a:pPr algn="ctr" defTabSz="1128713">
                <a:lnSpc>
                  <a:spcPct val="80000"/>
                </a:lnSpc>
                <a:spcBef>
                  <a:spcPct val="20000"/>
                </a:spcBef>
              </a:pPr>
              <a:r>
                <a:rPr lang="es-AR" altLang="en-GB" sz="1400" b="1">
                  <a:latin typeface="Arial" pitchFamily="34" charset="0"/>
                  <a:cs typeface="Arial" pitchFamily="34" charset="0"/>
                </a:rPr>
                <a:t>Riesgo de operación</a:t>
              </a:r>
            </a:p>
          </p:txBody>
        </p:sp>
      </p:grpSp>
      <p:sp>
        <p:nvSpPr>
          <p:cNvPr id="99337" name="Rectangle 14"/>
          <p:cNvSpPr>
            <a:spLocks noChangeArrowheads="1"/>
          </p:cNvSpPr>
          <p:nvPr/>
        </p:nvSpPr>
        <p:spPr bwMode="auto">
          <a:xfrm>
            <a:off x="4713760" y="912684"/>
            <a:ext cx="4176714" cy="1257300"/>
          </a:xfrm>
          <a:prstGeom prst="rect">
            <a:avLst/>
          </a:prstGeom>
          <a:noFill/>
          <a:ln w="9525">
            <a:solidFill>
              <a:schemeClr val="tx1"/>
            </a:solidFill>
            <a:miter lim="800000"/>
            <a:headEnd/>
            <a:tailEnd/>
          </a:ln>
        </p:spPr>
        <p:txBody>
          <a:bodyPr wrap="none" anchor="ctr"/>
          <a:lstStyle/>
          <a:p>
            <a:endParaRPr lang="es-PE" sz="1600">
              <a:latin typeface="Arial" pitchFamily="34" charset="0"/>
              <a:cs typeface="Arial" pitchFamily="34" charset="0"/>
            </a:endParaRPr>
          </a:p>
        </p:txBody>
      </p:sp>
      <p:sp>
        <p:nvSpPr>
          <p:cNvPr id="99338" name="Text Box 15"/>
          <p:cNvSpPr txBox="1">
            <a:spLocks noChangeArrowheads="1"/>
          </p:cNvSpPr>
          <p:nvPr/>
        </p:nvSpPr>
        <p:spPr bwMode="auto">
          <a:xfrm>
            <a:off x="6346828" y="990425"/>
            <a:ext cx="2660649" cy="1200329"/>
          </a:xfrm>
          <a:prstGeom prst="rect">
            <a:avLst/>
          </a:prstGeom>
          <a:noFill/>
          <a:ln w="9525">
            <a:noFill/>
            <a:miter lim="800000"/>
            <a:headEnd/>
            <a:tailEnd/>
          </a:ln>
        </p:spPr>
        <p:txBody>
          <a:bodyPr>
            <a:spAutoFit/>
          </a:bodyPr>
          <a:lstStyle/>
          <a:p>
            <a:pPr>
              <a:buFontTx/>
              <a:buChar char="•"/>
            </a:pPr>
            <a:r>
              <a:rPr lang="es-ES_tradnl" sz="1200" dirty="0">
                <a:latin typeface="Arial" pitchFamily="34" charset="0"/>
                <a:cs typeface="Arial" pitchFamily="34" charset="0"/>
              </a:rPr>
              <a:t>Riesgo de crédito</a:t>
            </a:r>
          </a:p>
          <a:p>
            <a:pPr lvl="1">
              <a:buFontTx/>
              <a:buChar char="•"/>
            </a:pPr>
            <a:endParaRPr lang="es-ES_tradnl" sz="1200" dirty="0">
              <a:latin typeface="Arial" pitchFamily="34" charset="0"/>
              <a:cs typeface="Arial" pitchFamily="34" charset="0"/>
            </a:endParaRPr>
          </a:p>
          <a:p>
            <a:pPr>
              <a:buFontTx/>
              <a:buChar char="•"/>
            </a:pPr>
            <a:r>
              <a:rPr lang="es-ES_tradnl" sz="1200" dirty="0">
                <a:latin typeface="Arial" pitchFamily="34" charset="0"/>
                <a:cs typeface="Arial" pitchFamily="34" charset="0"/>
              </a:rPr>
              <a:t>Riesgo de liquidez</a:t>
            </a:r>
          </a:p>
          <a:p>
            <a:pPr lvl="1">
              <a:buFontTx/>
              <a:buChar char="•"/>
            </a:pPr>
            <a:endParaRPr lang="es-ES_tradnl" sz="1200" dirty="0">
              <a:latin typeface="Arial" pitchFamily="34" charset="0"/>
              <a:cs typeface="Arial" pitchFamily="34" charset="0"/>
            </a:endParaRPr>
          </a:p>
          <a:p>
            <a:pPr>
              <a:buFontTx/>
              <a:buChar char="•"/>
            </a:pPr>
            <a:r>
              <a:rPr lang="es-ES_tradnl" sz="1200" dirty="0">
                <a:latin typeface="Arial" pitchFamily="34" charset="0"/>
                <a:cs typeface="Arial" pitchFamily="34" charset="0"/>
              </a:rPr>
              <a:t>Riesgo de mercado</a:t>
            </a:r>
          </a:p>
          <a:p>
            <a:pPr lvl="1">
              <a:buFontTx/>
              <a:buChar char="•"/>
            </a:pPr>
            <a:endParaRPr lang="es-ES_tradnl" sz="1200" dirty="0">
              <a:latin typeface="Arial" pitchFamily="34" charset="0"/>
              <a:cs typeface="Arial" pitchFamily="34" charset="0"/>
            </a:endParaRPr>
          </a:p>
        </p:txBody>
      </p:sp>
      <p:grpSp>
        <p:nvGrpSpPr>
          <p:cNvPr id="3" name="Group 16"/>
          <p:cNvGrpSpPr>
            <a:grpSpLocks/>
          </p:cNvGrpSpPr>
          <p:nvPr/>
        </p:nvGrpSpPr>
        <p:grpSpPr bwMode="auto">
          <a:xfrm>
            <a:off x="4822826" y="1018252"/>
            <a:ext cx="1371600" cy="1046163"/>
            <a:chOff x="3024" y="1440"/>
            <a:chExt cx="864" cy="659"/>
          </a:xfrm>
        </p:grpSpPr>
        <p:pic>
          <p:nvPicPr>
            <p:cNvPr id="99354" name="Picture 17" descr="Uncertainty"/>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4" y="1761"/>
              <a:ext cx="624" cy="338"/>
            </a:xfrm>
            <a:prstGeom prst="rect">
              <a:avLst/>
            </a:prstGeom>
            <a:noFill/>
            <a:ln w="9525">
              <a:noFill/>
              <a:miter lim="800000"/>
              <a:headEnd/>
              <a:tailEnd/>
            </a:ln>
          </p:spPr>
        </p:pic>
        <p:sp>
          <p:nvSpPr>
            <p:cNvPr id="99355" name="Rectangle 18"/>
            <p:cNvSpPr>
              <a:spLocks noChangeArrowheads="1"/>
            </p:cNvSpPr>
            <p:nvPr/>
          </p:nvSpPr>
          <p:spPr bwMode="auto">
            <a:xfrm>
              <a:off x="3024" y="1440"/>
              <a:ext cx="864" cy="290"/>
            </a:xfrm>
            <a:prstGeom prst="rect">
              <a:avLst/>
            </a:prstGeom>
            <a:noFill/>
            <a:ln w="12700">
              <a:noFill/>
              <a:miter lim="800000"/>
              <a:headEnd/>
              <a:tailEnd/>
            </a:ln>
          </p:spPr>
          <p:txBody>
            <a:bodyPr lIns="101463" tIns="51446" rIns="101463" bIns="51446"/>
            <a:lstStyle/>
            <a:p>
              <a:pPr algn="ctr" defTabSz="1128713">
                <a:lnSpc>
                  <a:spcPct val="80000"/>
                </a:lnSpc>
                <a:spcBef>
                  <a:spcPct val="20000"/>
                </a:spcBef>
              </a:pPr>
              <a:r>
                <a:rPr lang="es-AR" altLang="en-GB" sz="1400" b="1" dirty="0">
                  <a:latin typeface="Arial" pitchFamily="34" charset="0"/>
                  <a:cs typeface="Arial" pitchFamily="34" charset="0"/>
                </a:rPr>
                <a:t>Riesgos financieros</a:t>
              </a:r>
            </a:p>
          </p:txBody>
        </p:sp>
      </p:grpSp>
      <p:sp>
        <p:nvSpPr>
          <p:cNvPr id="99340" name="Rectangle 5"/>
          <p:cNvSpPr>
            <a:spLocks noChangeArrowheads="1"/>
          </p:cNvSpPr>
          <p:nvPr/>
        </p:nvSpPr>
        <p:spPr bwMode="auto">
          <a:xfrm>
            <a:off x="4713760" y="2259810"/>
            <a:ext cx="4176714" cy="1262062"/>
          </a:xfrm>
          <a:prstGeom prst="rect">
            <a:avLst/>
          </a:prstGeom>
          <a:noFill/>
          <a:ln w="9525">
            <a:solidFill>
              <a:schemeClr val="tx1"/>
            </a:solidFill>
            <a:miter lim="800000"/>
            <a:headEnd/>
            <a:tailEnd/>
          </a:ln>
        </p:spPr>
        <p:txBody>
          <a:bodyPr wrap="none" anchor="ctr"/>
          <a:lstStyle/>
          <a:p>
            <a:endParaRPr lang="es-PE" sz="1600">
              <a:latin typeface="Arial" pitchFamily="34" charset="0"/>
              <a:cs typeface="Arial" pitchFamily="34" charset="0"/>
            </a:endParaRPr>
          </a:p>
        </p:txBody>
      </p:sp>
      <p:sp>
        <p:nvSpPr>
          <p:cNvPr id="99341" name="Text Box 7"/>
          <p:cNvSpPr txBox="1">
            <a:spLocks noChangeArrowheads="1"/>
          </p:cNvSpPr>
          <p:nvPr/>
        </p:nvSpPr>
        <p:spPr bwMode="auto">
          <a:xfrm>
            <a:off x="4899026" y="2375230"/>
            <a:ext cx="1295400" cy="523220"/>
          </a:xfrm>
          <a:prstGeom prst="rect">
            <a:avLst/>
          </a:prstGeom>
          <a:noFill/>
          <a:ln w="9525">
            <a:noFill/>
            <a:miter lim="800000"/>
            <a:headEnd/>
            <a:tailEnd/>
          </a:ln>
        </p:spPr>
        <p:txBody>
          <a:bodyPr>
            <a:spAutoFit/>
          </a:bodyPr>
          <a:lstStyle/>
          <a:p>
            <a:pPr algn="ctr"/>
            <a:r>
              <a:rPr lang="es-ES_tradnl" sz="1400" b="1" dirty="0">
                <a:latin typeface="Arial" pitchFamily="34" charset="0"/>
                <a:cs typeface="Arial" pitchFamily="34" charset="0"/>
              </a:rPr>
              <a:t>Riesgo de Mercado</a:t>
            </a:r>
          </a:p>
        </p:txBody>
      </p:sp>
      <p:pic>
        <p:nvPicPr>
          <p:cNvPr id="99342" name="Picture 8" descr="Opportunity"/>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3326" y="2890841"/>
            <a:ext cx="996951" cy="557213"/>
          </a:xfrm>
          <a:prstGeom prst="rect">
            <a:avLst/>
          </a:prstGeom>
          <a:noFill/>
          <a:ln w="9525">
            <a:noFill/>
            <a:miter lim="800000"/>
            <a:headEnd/>
            <a:tailEnd/>
          </a:ln>
        </p:spPr>
      </p:pic>
      <p:sp>
        <p:nvSpPr>
          <p:cNvPr id="99343" name="Text Box 6"/>
          <p:cNvSpPr txBox="1">
            <a:spLocks noChangeArrowheads="1"/>
          </p:cNvSpPr>
          <p:nvPr/>
        </p:nvSpPr>
        <p:spPr bwMode="auto">
          <a:xfrm>
            <a:off x="6372225" y="2495528"/>
            <a:ext cx="2447925" cy="830997"/>
          </a:xfrm>
          <a:prstGeom prst="rect">
            <a:avLst/>
          </a:prstGeom>
          <a:noFill/>
          <a:ln w="9525">
            <a:noFill/>
            <a:miter lim="800000"/>
            <a:headEnd/>
            <a:tailEnd/>
          </a:ln>
        </p:spPr>
        <p:txBody>
          <a:bodyPr>
            <a:spAutoFit/>
          </a:bodyPr>
          <a:lstStyle/>
          <a:p>
            <a:pPr>
              <a:buFontTx/>
              <a:buChar char="•"/>
            </a:pPr>
            <a:r>
              <a:rPr lang="es-ES_tradnl" sz="1200" dirty="0">
                <a:latin typeface="Arial" pitchFamily="34" charset="0"/>
                <a:cs typeface="Arial" pitchFamily="34" charset="0"/>
              </a:rPr>
              <a:t>Surge de la fluctuación de los activos y pasivos de la empresa  (tipo de cambios, precio, interés, entre otros)</a:t>
            </a:r>
          </a:p>
        </p:txBody>
      </p:sp>
      <p:sp>
        <p:nvSpPr>
          <p:cNvPr id="99344" name="Rectangle 5"/>
          <p:cNvSpPr>
            <a:spLocks noChangeArrowheads="1"/>
          </p:cNvSpPr>
          <p:nvPr/>
        </p:nvSpPr>
        <p:spPr bwMode="auto">
          <a:xfrm>
            <a:off x="4713760" y="3668715"/>
            <a:ext cx="4176714" cy="1262063"/>
          </a:xfrm>
          <a:prstGeom prst="rect">
            <a:avLst/>
          </a:prstGeom>
          <a:noFill/>
          <a:ln w="9525">
            <a:solidFill>
              <a:schemeClr val="tx1"/>
            </a:solidFill>
            <a:miter lim="800000"/>
            <a:headEnd/>
            <a:tailEnd/>
          </a:ln>
        </p:spPr>
        <p:txBody>
          <a:bodyPr wrap="none" anchor="ctr"/>
          <a:lstStyle/>
          <a:p>
            <a:endParaRPr lang="es-PE" sz="1600">
              <a:latin typeface="Arial" pitchFamily="34" charset="0"/>
              <a:cs typeface="Arial" pitchFamily="34" charset="0"/>
            </a:endParaRPr>
          </a:p>
        </p:txBody>
      </p:sp>
      <p:sp>
        <p:nvSpPr>
          <p:cNvPr id="99345" name="Text Box 7"/>
          <p:cNvSpPr txBox="1">
            <a:spLocks noChangeArrowheads="1"/>
          </p:cNvSpPr>
          <p:nvPr/>
        </p:nvSpPr>
        <p:spPr bwMode="auto">
          <a:xfrm>
            <a:off x="4899026" y="3750330"/>
            <a:ext cx="1295400" cy="523220"/>
          </a:xfrm>
          <a:prstGeom prst="rect">
            <a:avLst/>
          </a:prstGeom>
          <a:noFill/>
          <a:ln w="9525">
            <a:noFill/>
            <a:miter lim="800000"/>
            <a:headEnd/>
            <a:tailEnd/>
          </a:ln>
        </p:spPr>
        <p:txBody>
          <a:bodyPr>
            <a:spAutoFit/>
          </a:bodyPr>
          <a:lstStyle/>
          <a:p>
            <a:pPr algn="ctr"/>
            <a:r>
              <a:rPr lang="es-ES_tradnl" sz="1400" b="1" dirty="0">
                <a:latin typeface="Arial" pitchFamily="34" charset="0"/>
                <a:cs typeface="Arial" pitchFamily="34" charset="0"/>
              </a:rPr>
              <a:t>Riesgo de Crédito</a:t>
            </a:r>
          </a:p>
        </p:txBody>
      </p:sp>
      <p:pic>
        <p:nvPicPr>
          <p:cNvPr id="99346" name="Picture 8" descr="Opportunity"/>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3325" y="4321028"/>
            <a:ext cx="996951" cy="557212"/>
          </a:xfrm>
          <a:prstGeom prst="rect">
            <a:avLst/>
          </a:prstGeom>
          <a:noFill/>
          <a:ln w="9525">
            <a:noFill/>
            <a:miter lim="800000"/>
            <a:headEnd/>
            <a:tailEnd/>
          </a:ln>
        </p:spPr>
      </p:pic>
      <p:sp>
        <p:nvSpPr>
          <p:cNvPr id="99347" name="Text Box 6"/>
          <p:cNvSpPr txBox="1">
            <a:spLocks noChangeArrowheads="1"/>
          </p:cNvSpPr>
          <p:nvPr/>
        </p:nvSpPr>
        <p:spPr bwMode="auto">
          <a:xfrm>
            <a:off x="6346828" y="4083864"/>
            <a:ext cx="2447925" cy="461665"/>
          </a:xfrm>
          <a:prstGeom prst="rect">
            <a:avLst/>
          </a:prstGeom>
          <a:noFill/>
          <a:ln w="9525">
            <a:noFill/>
            <a:miter lim="800000"/>
            <a:headEnd/>
            <a:tailEnd/>
          </a:ln>
        </p:spPr>
        <p:txBody>
          <a:bodyPr>
            <a:spAutoFit/>
          </a:bodyPr>
          <a:lstStyle/>
          <a:p>
            <a:pPr>
              <a:buFontTx/>
              <a:buChar char="•"/>
            </a:pPr>
            <a:r>
              <a:rPr lang="es-ES_tradnl" sz="1200" dirty="0">
                <a:latin typeface="Arial" pitchFamily="34" charset="0"/>
                <a:cs typeface="Arial" pitchFamily="34" charset="0"/>
              </a:rPr>
              <a:t>Surge por incumplimiento del deudor</a:t>
            </a:r>
          </a:p>
        </p:txBody>
      </p:sp>
      <p:sp>
        <p:nvSpPr>
          <p:cNvPr id="99348" name="Rectangle 5"/>
          <p:cNvSpPr>
            <a:spLocks noChangeArrowheads="1"/>
          </p:cNvSpPr>
          <p:nvPr/>
        </p:nvSpPr>
        <p:spPr bwMode="auto">
          <a:xfrm>
            <a:off x="4713760" y="5084308"/>
            <a:ext cx="4176714" cy="1262063"/>
          </a:xfrm>
          <a:prstGeom prst="rect">
            <a:avLst/>
          </a:prstGeom>
          <a:noFill/>
          <a:ln w="9525">
            <a:solidFill>
              <a:schemeClr val="tx1"/>
            </a:solidFill>
            <a:miter lim="800000"/>
            <a:headEnd/>
            <a:tailEnd/>
          </a:ln>
        </p:spPr>
        <p:txBody>
          <a:bodyPr wrap="none" anchor="ctr"/>
          <a:lstStyle/>
          <a:p>
            <a:endParaRPr lang="es-PE" sz="1600">
              <a:latin typeface="Arial" pitchFamily="34" charset="0"/>
              <a:cs typeface="Arial" pitchFamily="34" charset="0"/>
            </a:endParaRPr>
          </a:p>
        </p:txBody>
      </p:sp>
      <p:sp>
        <p:nvSpPr>
          <p:cNvPr id="99349" name="Text Box 7"/>
          <p:cNvSpPr txBox="1">
            <a:spLocks noChangeArrowheads="1"/>
          </p:cNvSpPr>
          <p:nvPr/>
        </p:nvSpPr>
        <p:spPr bwMode="auto">
          <a:xfrm>
            <a:off x="4899026" y="5175907"/>
            <a:ext cx="1295400" cy="523220"/>
          </a:xfrm>
          <a:prstGeom prst="rect">
            <a:avLst/>
          </a:prstGeom>
          <a:noFill/>
          <a:ln w="9525">
            <a:noFill/>
            <a:miter lim="800000"/>
            <a:headEnd/>
            <a:tailEnd/>
          </a:ln>
        </p:spPr>
        <p:txBody>
          <a:bodyPr>
            <a:spAutoFit/>
          </a:bodyPr>
          <a:lstStyle/>
          <a:p>
            <a:pPr algn="ctr"/>
            <a:r>
              <a:rPr lang="es-ES_tradnl" sz="1400" b="1" dirty="0">
                <a:latin typeface="Arial" pitchFamily="34" charset="0"/>
                <a:cs typeface="Arial" pitchFamily="34" charset="0"/>
              </a:rPr>
              <a:t>Riesgo de Liquidez</a:t>
            </a:r>
          </a:p>
        </p:txBody>
      </p:sp>
      <p:pic>
        <p:nvPicPr>
          <p:cNvPr id="99350" name="Picture 8" descr="Opportunity"/>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48250" y="5725624"/>
            <a:ext cx="996951" cy="557212"/>
          </a:xfrm>
          <a:prstGeom prst="rect">
            <a:avLst/>
          </a:prstGeom>
          <a:noFill/>
          <a:ln w="9525">
            <a:noFill/>
            <a:miter lim="800000"/>
            <a:headEnd/>
            <a:tailEnd/>
          </a:ln>
        </p:spPr>
      </p:pic>
      <p:sp>
        <p:nvSpPr>
          <p:cNvPr id="99351" name="Text Box 6"/>
          <p:cNvSpPr txBox="1">
            <a:spLocks noChangeArrowheads="1"/>
          </p:cNvSpPr>
          <p:nvPr/>
        </p:nvSpPr>
        <p:spPr bwMode="auto">
          <a:xfrm>
            <a:off x="6346827" y="5343013"/>
            <a:ext cx="2447925" cy="830997"/>
          </a:xfrm>
          <a:prstGeom prst="rect">
            <a:avLst/>
          </a:prstGeom>
          <a:noFill/>
          <a:ln w="9525">
            <a:noFill/>
            <a:miter lim="800000"/>
            <a:headEnd/>
            <a:tailEnd/>
          </a:ln>
        </p:spPr>
        <p:txBody>
          <a:bodyPr>
            <a:spAutoFit/>
          </a:bodyPr>
          <a:lstStyle/>
          <a:p>
            <a:pPr>
              <a:buFontTx/>
              <a:buChar char="•"/>
            </a:pPr>
            <a:r>
              <a:rPr lang="es-ES_tradnl" sz="1200" dirty="0">
                <a:latin typeface="Arial" pitchFamily="34" charset="0"/>
                <a:cs typeface="Arial" pitchFamily="34" charset="0"/>
              </a:rPr>
              <a:t>Surge por descalce por pago de obligaciones inmediatas, endeudándose en condiciones desfavorables.</a:t>
            </a:r>
          </a:p>
        </p:txBody>
      </p:sp>
      <p:pic>
        <p:nvPicPr>
          <p:cNvPr id="9935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731889"/>
            <a:ext cx="3431811" cy="1449784"/>
          </a:xfrm>
          <a:prstGeom prst="rect">
            <a:avLst/>
          </a:prstGeom>
          <a:noFill/>
          <a:ln w="9525">
            <a:noFill/>
            <a:miter lim="800000"/>
            <a:headEnd/>
            <a:tailEnd/>
          </a:ln>
        </p:spPr>
      </p:pic>
      <p:sp>
        <p:nvSpPr>
          <p:cNvPr id="62489" name="26 CuadroTexto"/>
          <p:cNvSpPr txBox="1">
            <a:spLocks noChangeArrowheads="1"/>
          </p:cNvSpPr>
          <p:nvPr/>
        </p:nvSpPr>
        <p:spPr bwMode="auto">
          <a:xfrm>
            <a:off x="1010463" y="812069"/>
            <a:ext cx="2203816" cy="830997"/>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1200" dirty="0">
                <a:latin typeface="Arial" pitchFamily="34" charset="0"/>
                <a:cs typeface="Arial" pitchFamily="34" charset="0"/>
              </a:rPr>
              <a:t>Al estar enfocado en la estrategia , ¿Qué riesgos son  los que requiero relevar para elaborar el mapa de riesgos?</a:t>
            </a:r>
          </a:p>
        </p:txBody>
      </p:sp>
      <p:sp>
        <p:nvSpPr>
          <p:cNvPr id="30" name="CuadroTexto 2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52</a:t>
            </a:r>
            <a:endParaRPr lang="es-PE" dirty="0">
              <a:solidFill>
                <a:srgbClr val="264CA2"/>
              </a:solidFill>
            </a:endParaRPr>
          </a:p>
        </p:txBody>
      </p:sp>
      <p:sp>
        <p:nvSpPr>
          <p:cNvPr id="31" name="11 CuadroTexto"/>
          <p:cNvSpPr txBox="1"/>
          <p:nvPr/>
        </p:nvSpPr>
        <p:spPr>
          <a:xfrm>
            <a:off x="625305" y="146649"/>
            <a:ext cx="8872153" cy="461665"/>
          </a:xfrm>
          <a:prstGeom prst="rect">
            <a:avLst/>
          </a:prstGeom>
          <a:noFill/>
        </p:spPr>
        <p:txBody>
          <a:bodyPr wrap="square" rtlCol="0">
            <a:spAutoFit/>
          </a:bodyPr>
          <a:lstStyle/>
          <a:p>
            <a:pPr algn="ctr"/>
            <a:r>
              <a:rPr lang="es-PE" sz="2400" dirty="0" smtClean="0">
                <a:solidFill>
                  <a:schemeClr val="bg1"/>
                </a:solidFill>
                <a:latin typeface="Arial" pitchFamily="34" charset="0"/>
                <a:cs typeface="Arial" pitchFamily="34" charset="0"/>
              </a:rPr>
              <a:t>Relevamiento de Riesgos</a:t>
            </a:r>
            <a:endParaRPr lang="es-ES"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416641" y="-37071"/>
            <a:ext cx="7727359" cy="781050"/>
          </a:xfrm>
        </p:spPr>
        <p:txBody>
          <a:bodyPr>
            <a:noAutofit/>
          </a:bodyPr>
          <a:lstStyle/>
          <a:p>
            <a:pPr>
              <a:defRPr/>
            </a:pPr>
            <a:r>
              <a:rPr lang="es-CL" sz="2300" dirty="0">
                <a:solidFill>
                  <a:schemeClr val="bg1"/>
                </a:solidFill>
                <a:latin typeface="Arial" pitchFamily="34" charset="0"/>
                <a:cs typeface="Arial" pitchFamily="34" charset="0"/>
              </a:rPr>
              <a:t>Definición de objetivos, es importante diferenciar algunos aspectos… apetito al riesgo y tolerancia al riesgo</a:t>
            </a:r>
            <a:endParaRPr lang="en-CA" sz="2300" dirty="0">
              <a:solidFill>
                <a:schemeClr val="bg1"/>
              </a:solidFill>
              <a:latin typeface="Arial" pitchFamily="34" charset="0"/>
              <a:cs typeface="Arial" pitchFamily="34" charset="0"/>
            </a:endParaRPr>
          </a:p>
        </p:txBody>
      </p:sp>
      <p:sp>
        <p:nvSpPr>
          <p:cNvPr id="100355" name="Rectangle 3"/>
          <p:cNvSpPr>
            <a:spLocks noGrp="1" noChangeArrowheads="1"/>
          </p:cNvSpPr>
          <p:nvPr>
            <p:ph type="body" sz="half" idx="1"/>
          </p:nvPr>
        </p:nvSpPr>
        <p:spPr bwMode="auto">
          <a:xfrm>
            <a:off x="622560" y="2718400"/>
            <a:ext cx="4554921" cy="2841804"/>
          </a:xfrm>
          <a:noFill/>
          <a:ln>
            <a:miter lim="800000"/>
            <a:headEnd/>
            <a:tailEnd/>
          </a:ln>
        </p:spPr>
        <p:txBody>
          <a:bodyPr vert="horz" wrap="square" lIns="91440" tIns="45720" rIns="91440" bIns="45720" numCol="1" anchor="t" anchorCtr="0" compatLnSpc="1">
            <a:prstTxWarp prst="textNoShape">
              <a:avLst/>
            </a:prstTxWarp>
            <a:spAutoFit/>
          </a:bodyPr>
          <a:lstStyle/>
          <a:p>
            <a:pPr marL="0" indent="0" algn="just">
              <a:buFontTx/>
              <a:buNone/>
            </a:pPr>
            <a:r>
              <a:rPr lang="es-AR" sz="1800" dirty="0">
                <a:solidFill>
                  <a:srgbClr val="000000"/>
                </a:solidFill>
                <a:latin typeface="Arial" pitchFamily="34" charset="0"/>
                <a:cs typeface="Arial" pitchFamily="34" charset="0"/>
              </a:rPr>
              <a:t>El </a:t>
            </a:r>
            <a:r>
              <a:rPr lang="es-AR" sz="1800" b="1" u="sng" dirty="0">
                <a:solidFill>
                  <a:srgbClr val="000000"/>
                </a:solidFill>
                <a:latin typeface="Arial" pitchFamily="34" charset="0"/>
                <a:cs typeface="Arial" pitchFamily="34" charset="0"/>
              </a:rPr>
              <a:t>apetito al riesgo</a:t>
            </a:r>
            <a:r>
              <a:rPr lang="es-AR" sz="1800" b="1" dirty="0">
                <a:solidFill>
                  <a:srgbClr val="000000"/>
                </a:solidFill>
                <a:latin typeface="Arial" pitchFamily="34" charset="0"/>
                <a:cs typeface="Arial" pitchFamily="34" charset="0"/>
              </a:rPr>
              <a:t> </a:t>
            </a:r>
            <a:r>
              <a:rPr lang="es-AR" sz="1800" dirty="0">
                <a:solidFill>
                  <a:srgbClr val="000000"/>
                </a:solidFill>
                <a:latin typeface="Arial" pitchFamily="34" charset="0"/>
                <a:cs typeface="Arial" pitchFamily="34" charset="0"/>
              </a:rPr>
              <a:t>se define como el grado de riesgo, en un nivel amplio, que la organización o la entidad está dispuesta a aceptar en la búsqueda de sus objetivos.</a:t>
            </a:r>
          </a:p>
          <a:p>
            <a:pPr marL="0" indent="0" algn="just">
              <a:buFontTx/>
              <a:buNone/>
            </a:pPr>
            <a:endParaRPr lang="en-GB" sz="1800" dirty="0">
              <a:solidFill>
                <a:srgbClr val="000000"/>
              </a:solidFill>
              <a:latin typeface="Arial" pitchFamily="34" charset="0"/>
              <a:cs typeface="Arial" pitchFamily="34" charset="0"/>
            </a:endParaRPr>
          </a:p>
          <a:p>
            <a:pPr marL="0" indent="0" algn="just">
              <a:buFontTx/>
              <a:buNone/>
            </a:pPr>
            <a:r>
              <a:rPr lang="es-AR" sz="1800" dirty="0">
                <a:solidFill>
                  <a:srgbClr val="000000"/>
                </a:solidFill>
                <a:latin typeface="Arial" pitchFamily="34" charset="0"/>
                <a:cs typeface="Arial" pitchFamily="34" charset="0"/>
              </a:rPr>
              <a:t>La </a:t>
            </a:r>
            <a:r>
              <a:rPr lang="es-AR" sz="1800" b="1" u="sng" dirty="0">
                <a:solidFill>
                  <a:srgbClr val="000000"/>
                </a:solidFill>
                <a:latin typeface="Arial" pitchFamily="34" charset="0"/>
                <a:cs typeface="Arial" pitchFamily="34" charset="0"/>
              </a:rPr>
              <a:t>tolerancia al riesgo</a:t>
            </a:r>
            <a:r>
              <a:rPr lang="es-AR" sz="1800" b="1" dirty="0">
                <a:solidFill>
                  <a:srgbClr val="000000"/>
                </a:solidFill>
                <a:latin typeface="Arial" pitchFamily="34" charset="0"/>
                <a:cs typeface="Arial" pitchFamily="34" charset="0"/>
              </a:rPr>
              <a:t> </a:t>
            </a:r>
            <a:r>
              <a:rPr lang="es-AR" sz="1800" dirty="0">
                <a:solidFill>
                  <a:srgbClr val="000000"/>
                </a:solidFill>
                <a:latin typeface="Arial" pitchFamily="34" charset="0"/>
                <a:cs typeface="Arial" pitchFamily="34" charset="0"/>
              </a:rPr>
              <a:t>se define como el nivel aceptable de la variación alrededor del logro de un objetivo de negocio específico y se debe alinear con el apetito del riesgo de una organización.</a:t>
            </a:r>
            <a:endParaRPr lang="en-GB" sz="1800" dirty="0">
              <a:solidFill>
                <a:srgbClr val="000000"/>
              </a:solidFill>
              <a:latin typeface="Arial" pitchFamily="34" charset="0"/>
              <a:cs typeface="Arial" pitchFamily="34" charset="0"/>
            </a:endParaRPr>
          </a:p>
        </p:txBody>
      </p:sp>
      <p:pic>
        <p:nvPicPr>
          <p:cNvPr id="100356" name="Picture 5" descr="tightrope"/>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770092" y="2614159"/>
            <a:ext cx="2978491" cy="2088253"/>
          </a:xfrm>
          <a:noFill/>
          <a:ln>
            <a:miter lim="800000"/>
            <a:headEnd/>
            <a:tailEnd/>
          </a:ln>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731889"/>
            <a:ext cx="3431811" cy="1449784"/>
          </a:xfrm>
          <a:prstGeom prst="rect">
            <a:avLst/>
          </a:prstGeom>
          <a:noFill/>
          <a:ln w="9525">
            <a:noFill/>
            <a:miter lim="800000"/>
            <a:headEnd/>
            <a:tailEnd/>
          </a:ln>
        </p:spPr>
      </p:pic>
      <p:sp>
        <p:nvSpPr>
          <p:cNvPr id="6" name="26 CuadroTexto"/>
          <p:cNvSpPr txBox="1">
            <a:spLocks noChangeArrowheads="1"/>
          </p:cNvSpPr>
          <p:nvPr/>
        </p:nvSpPr>
        <p:spPr bwMode="auto">
          <a:xfrm>
            <a:off x="793817" y="852613"/>
            <a:ext cx="2307729" cy="830997"/>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1200" dirty="0">
                <a:latin typeface="Arial" pitchFamily="34" charset="0"/>
                <a:cs typeface="Arial" pitchFamily="34" charset="0"/>
              </a:rPr>
              <a:t>2) Incluye la definición del Apetito al Riesgo, para el tratamiento y gestión de los </a:t>
            </a:r>
            <a:r>
              <a:rPr lang="es-PE" sz="1200" dirty="0" smtClean="0">
                <a:latin typeface="Arial" pitchFamily="34" charset="0"/>
                <a:cs typeface="Arial" pitchFamily="34" charset="0"/>
              </a:rPr>
              <a:t>riesgos</a:t>
            </a:r>
            <a:endParaRPr lang="es-PE" sz="1200" dirty="0">
              <a:latin typeface="Arial" pitchFamily="34" charset="0"/>
              <a:cs typeface="Arial" pitchFamily="34" charset="0"/>
            </a:endParaRPr>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1" y="884289"/>
            <a:ext cx="3431811" cy="1449784"/>
          </a:xfrm>
          <a:prstGeom prst="rect">
            <a:avLst/>
          </a:prstGeom>
          <a:noFill/>
          <a:ln w="9525">
            <a:noFill/>
            <a:miter lim="800000"/>
            <a:headEnd/>
            <a:tailEnd/>
          </a:ln>
        </p:spPr>
      </p:pic>
      <p:sp>
        <p:nvSpPr>
          <p:cNvPr id="9" name="CuadroTexto 8"/>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53</a:t>
            </a:r>
            <a:endParaRPr lang="es-PE" dirty="0">
              <a:solidFill>
                <a:srgbClr val="264CA2"/>
              </a:solidFill>
            </a:endParaRPr>
          </a:p>
        </p:txBody>
      </p:sp>
    </p:spTree>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txBox="1">
            <a:spLocks noGrp="1"/>
          </p:cNvSpPr>
          <p:nvPr/>
        </p:nvSpPr>
        <p:spPr>
          <a:xfrm>
            <a:off x="6896101" y="6523042"/>
            <a:ext cx="2105025" cy="192087"/>
          </a:xfrm>
          <a:prstGeom prst="rect">
            <a:avLst/>
          </a:prstGeom>
          <a:noFill/>
        </p:spPr>
        <p:txBody>
          <a:bodyPr anchor="ctr"/>
          <a:lstStyle/>
          <a:p>
            <a:pPr fontAlgn="auto">
              <a:spcBef>
                <a:spcPts val="0"/>
              </a:spcBef>
              <a:spcAft>
                <a:spcPts val="0"/>
              </a:spcAft>
              <a:defRPr/>
            </a:pPr>
            <a:fld id="{FBD5350A-0C25-49DA-AD10-63BF19428521}" type="slidenum">
              <a:rPr lang="es-VE" sz="1200">
                <a:solidFill>
                  <a:schemeClr val="tx1">
                    <a:tint val="75000"/>
                  </a:schemeClr>
                </a:solidFill>
                <a:latin typeface="+mn-lt"/>
                <a:cs typeface="Arial" charset="0"/>
              </a:rPr>
              <a:pPr fontAlgn="auto">
                <a:spcBef>
                  <a:spcPts val="0"/>
                </a:spcBef>
                <a:spcAft>
                  <a:spcPts val="0"/>
                </a:spcAft>
                <a:defRPr/>
              </a:pPr>
              <a:t>57</a:t>
            </a:fld>
            <a:endParaRPr lang="es-VE" sz="1200">
              <a:solidFill>
                <a:schemeClr val="tx1">
                  <a:tint val="75000"/>
                </a:schemeClr>
              </a:solidFill>
              <a:latin typeface="+mn-lt"/>
              <a:cs typeface="Arial" charset="0"/>
            </a:endParaRPr>
          </a:p>
        </p:txBody>
      </p:sp>
      <p:sp>
        <p:nvSpPr>
          <p:cNvPr id="7" name="Rectangle 10"/>
          <p:cNvSpPr>
            <a:spLocks noChangeArrowheads="1"/>
          </p:cNvSpPr>
          <p:nvPr/>
        </p:nvSpPr>
        <p:spPr bwMode="auto">
          <a:xfrm>
            <a:off x="1143001" y="3889885"/>
            <a:ext cx="1714500" cy="357188"/>
          </a:xfrm>
          <a:prstGeom prst="rect">
            <a:avLst/>
          </a:prstGeom>
          <a:solidFill>
            <a:schemeClr val="accent5">
              <a:lumMod val="75000"/>
            </a:schemeClr>
          </a:solidFill>
          <a:ln w="9525">
            <a:noFill/>
            <a:miter lim="800000"/>
            <a:headEnd/>
            <a:tailEnd/>
          </a:ln>
        </p:spPr>
        <p:txBody>
          <a:bodyPr lIns="0" tIns="0" rIns="0" bIns="0" anchor="ctr"/>
          <a:lstStyle/>
          <a:p>
            <a:pPr>
              <a:defRPr/>
            </a:pPr>
            <a:r>
              <a:rPr lang="en-GB" sz="1200">
                <a:solidFill>
                  <a:srgbClr val="FFFFFF"/>
                </a:solidFill>
                <a:latin typeface="Arial" pitchFamily="34" charset="0"/>
                <a:cs typeface="Arial" pitchFamily="34" charset="0"/>
              </a:rPr>
              <a:t>Nuevo Componente</a:t>
            </a:r>
            <a:endParaRPr lang="en-US" sz="1200">
              <a:solidFill>
                <a:srgbClr val="FFFFFF"/>
              </a:solidFill>
              <a:latin typeface="Arial" pitchFamily="34" charset="0"/>
              <a:cs typeface="Arial" pitchFamily="34" charset="0"/>
            </a:endParaRPr>
          </a:p>
        </p:txBody>
      </p:sp>
      <p:sp>
        <p:nvSpPr>
          <p:cNvPr id="8" name="AutoShape 25"/>
          <p:cNvSpPr>
            <a:spLocks noChangeArrowheads="1"/>
          </p:cNvSpPr>
          <p:nvPr/>
        </p:nvSpPr>
        <p:spPr bwMode="auto">
          <a:xfrm>
            <a:off x="3000376" y="5318639"/>
            <a:ext cx="319088" cy="276225"/>
          </a:xfrm>
          <a:prstGeom prst="rightArrow">
            <a:avLst>
              <a:gd name="adj1" fmla="val 50000"/>
              <a:gd name="adj2" fmla="val 28879"/>
            </a:avLst>
          </a:prstGeom>
          <a:solidFill>
            <a:schemeClr val="accent5">
              <a:lumMod val="75000"/>
            </a:schemeClr>
          </a:solidFill>
          <a:ln w="9525" algn="ctr">
            <a:solidFill>
              <a:schemeClr val="tx1"/>
            </a:solidFill>
            <a:miter lim="800000"/>
            <a:headEnd/>
            <a:tailEnd/>
          </a:ln>
        </p:spPr>
        <p:txBody>
          <a:bodyPr wrap="none" anchor="ctr"/>
          <a:lstStyle/>
          <a:p>
            <a:pPr>
              <a:defRPr/>
            </a:pPr>
            <a:endParaRPr lang="es-PE" sz="1600">
              <a:solidFill>
                <a:srgbClr val="FFFFFF"/>
              </a:solidFill>
              <a:latin typeface="Arial" pitchFamily="34" charset="0"/>
              <a:cs typeface="Arial" pitchFamily="34" charset="0"/>
            </a:endParaRPr>
          </a:p>
        </p:txBody>
      </p:sp>
      <p:sp>
        <p:nvSpPr>
          <p:cNvPr id="9" name="AutoShape 26"/>
          <p:cNvSpPr>
            <a:spLocks noChangeArrowheads="1"/>
          </p:cNvSpPr>
          <p:nvPr/>
        </p:nvSpPr>
        <p:spPr bwMode="auto">
          <a:xfrm>
            <a:off x="3000376" y="4818577"/>
            <a:ext cx="319088" cy="276225"/>
          </a:xfrm>
          <a:prstGeom prst="rightArrow">
            <a:avLst>
              <a:gd name="adj1" fmla="val 50000"/>
              <a:gd name="adj2" fmla="val 28879"/>
            </a:avLst>
          </a:prstGeom>
          <a:solidFill>
            <a:schemeClr val="accent5">
              <a:lumMod val="75000"/>
            </a:schemeClr>
          </a:solidFill>
          <a:ln w="9525" algn="ctr">
            <a:solidFill>
              <a:schemeClr val="tx1"/>
            </a:solidFill>
            <a:miter lim="800000"/>
            <a:headEnd/>
            <a:tailEnd/>
          </a:ln>
        </p:spPr>
        <p:txBody>
          <a:bodyPr wrap="none" anchor="ctr"/>
          <a:lstStyle/>
          <a:p>
            <a:pPr>
              <a:defRPr/>
            </a:pPr>
            <a:endParaRPr lang="es-PE" sz="1600">
              <a:solidFill>
                <a:srgbClr val="FFFFFF"/>
              </a:solidFill>
              <a:latin typeface="Arial" pitchFamily="34" charset="0"/>
              <a:cs typeface="Arial" pitchFamily="34" charset="0"/>
            </a:endParaRPr>
          </a:p>
        </p:txBody>
      </p:sp>
      <p:sp>
        <p:nvSpPr>
          <p:cNvPr id="10" name="AutoShape 27"/>
          <p:cNvSpPr>
            <a:spLocks noChangeArrowheads="1"/>
          </p:cNvSpPr>
          <p:nvPr/>
        </p:nvSpPr>
        <p:spPr bwMode="auto">
          <a:xfrm>
            <a:off x="3000376" y="4389952"/>
            <a:ext cx="319088" cy="276225"/>
          </a:xfrm>
          <a:prstGeom prst="rightArrow">
            <a:avLst>
              <a:gd name="adj1" fmla="val 50000"/>
              <a:gd name="adj2" fmla="val 28879"/>
            </a:avLst>
          </a:prstGeom>
          <a:solidFill>
            <a:schemeClr val="accent5">
              <a:lumMod val="75000"/>
            </a:schemeClr>
          </a:solidFill>
          <a:ln w="9525" algn="ctr">
            <a:solidFill>
              <a:schemeClr val="tx1"/>
            </a:solidFill>
            <a:miter lim="800000"/>
            <a:headEnd/>
            <a:tailEnd/>
          </a:ln>
        </p:spPr>
        <p:txBody>
          <a:bodyPr wrap="none" anchor="ctr"/>
          <a:lstStyle/>
          <a:p>
            <a:pPr>
              <a:defRPr/>
            </a:pPr>
            <a:endParaRPr lang="es-PE" sz="1600">
              <a:solidFill>
                <a:srgbClr val="FFFFFF"/>
              </a:solidFill>
              <a:latin typeface="Arial" pitchFamily="34" charset="0"/>
              <a:cs typeface="Arial" pitchFamily="34" charset="0"/>
            </a:endParaRPr>
          </a:p>
        </p:txBody>
      </p:sp>
      <p:sp>
        <p:nvSpPr>
          <p:cNvPr id="11" name="AutoShape 28"/>
          <p:cNvSpPr>
            <a:spLocks noChangeArrowheads="1"/>
          </p:cNvSpPr>
          <p:nvPr/>
        </p:nvSpPr>
        <p:spPr bwMode="auto">
          <a:xfrm>
            <a:off x="3000376" y="3961327"/>
            <a:ext cx="319088" cy="276225"/>
          </a:xfrm>
          <a:prstGeom prst="rightArrow">
            <a:avLst>
              <a:gd name="adj1" fmla="val 50000"/>
              <a:gd name="adj2" fmla="val 28879"/>
            </a:avLst>
          </a:prstGeom>
          <a:solidFill>
            <a:schemeClr val="accent5">
              <a:lumMod val="75000"/>
            </a:schemeClr>
          </a:solidFill>
          <a:ln w="9525" algn="ctr">
            <a:solidFill>
              <a:schemeClr val="tx1"/>
            </a:solidFill>
            <a:miter lim="800000"/>
            <a:headEnd/>
            <a:tailEnd/>
          </a:ln>
        </p:spPr>
        <p:txBody>
          <a:bodyPr wrap="none" anchor="ctr"/>
          <a:lstStyle/>
          <a:p>
            <a:pPr>
              <a:defRPr/>
            </a:pPr>
            <a:endParaRPr lang="es-PE" sz="1600">
              <a:solidFill>
                <a:srgbClr val="FFFFFF"/>
              </a:solidFill>
              <a:latin typeface="Arial" pitchFamily="34" charset="0"/>
              <a:cs typeface="Arial" pitchFamily="34" charset="0"/>
            </a:endParaRPr>
          </a:p>
        </p:txBody>
      </p:sp>
      <p:sp>
        <p:nvSpPr>
          <p:cNvPr id="12" name="Rectangle 32"/>
          <p:cNvSpPr>
            <a:spLocks noChangeArrowheads="1"/>
          </p:cNvSpPr>
          <p:nvPr/>
        </p:nvSpPr>
        <p:spPr bwMode="auto">
          <a:xfrm>
            <a:off x="5384800" y="1602071"/>
            <a:ext cx="1571625" cy="357187"/>
          </a:xfrm>
          <a:prstGeom prst="rect">
            <a:avLst/>
          </a:prstGeom>
          <a:solidFill>
            <a:schemeClr val="accent5">
              <a:lumMod val="75000"/>
            </a:schemeClr>
          </a:solidFill>
          <a:ln w="9525">
            <a:noFill/>
            <a:miter lim="800000"/>
            <a:headEnd/>
            <a:tailEnd/>
          </a:ln>
        </p:spPr>
        <p:txBody>
          <a:bodyPr lIns="0" tIns="0" rIns="0" bIns="0" anchor="ctr"/>
          <a:lstStyle/>
          <a:p>
            <a:pPr>
              <a:defRPr/>
            </a:pPr>
            <a:r>
              <a:rPr lang="en-GB" sz="1400" dirty="0">
                <a:solidFill>
                  <a:srgbClr val="FFFFFF"/>
                </a:solidFill>
                <a:latin typeface="Calibri" pitchFamily="34" charset="0"/>
              </a:rPr>
              <a:t>        </a:t>
            </a:r>
            <a:r>
              <a:rPr lang="en-GB" sz="1400" dirty="0" err="1">
                <a:solidFill>
                  <a:srgbClr val="FFFFFF"/>
                </a:solidFill>
                <a:latin typeface="Calibri" pitchFamily="34" charset="0"/>
              </a:rPr>
              <a:t>Objetivo</a:t>
            </a:r>
            <a:r>
              <a:rPr lang="en-GB" sz="1400" dirty="0">
                <a:solidFill>
                  <a:srgbClr val="FFFFFF"/>
                </a:solidFill>
                <a:latin typeface="Calibri" pitchFamily="34" charset="0"/>
              </a:rPr>
              <a:t> Nuevo</a:t>
            </a:r>
            <a:endParaRPr lang="en-US" sz="1400" dirty="0">
              <a:solidFill>
                <a:srgbClr val="FFFFFF"/>
              </a:solidFill>
              <a:latin typeface="Calibri" pitchFamily="34" charset="0"/>
            </a:endParaRPr>
          </a:p>
        </p:txBody>
      </p:sp>
      <p:pic>
        <p:nvPicPr>
          <p:cNvPr id="107529" name="Picture 56" descr="Cubo 8 corregido"/>
          <p:cNvPicPr>
            <a:picLocks noChangeAspect="1" noChangeArrowheads="1"/>
          </p:cNvPicPr>
          <p:nvPr/>
        </p:nvPicPr>
        <p:blipFill>
          <a:blip r:embed="rId3" cstate="print"/>
          <a:srcRect/>
          <a:stretch>
            <a:fillRect/>
          </a:stretch>
        </p:blipFill>
        <p:spPr bwMode="auto">
          <a:xfrm>
            <a:off x="4120980" y="2245040"/>
            <a:ext cx="4334123" cy="3783970"/>
          </a:xfrm>
          <a:prstGeom prst="rect">
            <a:avLst/>
          </a:prstGeom>
          <a:noFill/>
          <a:ln w="9525">
            <a:noFill/>
            <a:miter lim="800000"/>
            <a:headEnd/>
            <a:tailEnd/>
          </a:ln>
        </p:spPr>
      </p:pic>
      <p:sp>
        <p:nvSpPr>
          <p:cNvPr id="16" name="Rectangle 57"/>
          <p:cNvSpPr>
            <a:spLocks noChangeArrowheads="1"/>
          </p:cNvSpPr>
          <p:nvPr/>
        </p:nvSpPr>
        <p:spPr bwMode="auto">
          <a:xfrm>
            <a:off x="1143001" y="4758248"/>
            <a:ext cx="1714500" cy="361950"/>
          </a:xfrm>
          <a:prstGeom prst="rect">
            <a:avLst/>
          </a:prstGeom>
          <a:solidFill>
            <a:schemeClr val="accent5">
              <a:lumMod val="75000"/>
            </a:schemeClr>
          </a:solidFill>
          <a:ln w="9525">
            <a:noFill/>
            <a:miter lim="800000"/>
            <a:headEnd/>
            <a:tailEnd/>
          </a:ln>
        </p:spPr>
        <p:txBody>
          <a:bodyPr lIns="0" tIns="0" rIns="0" bIns="0" anchor="ctr"/>
          <a:lstStyle/>
          <a:p>
            <a:pPr>
              <a:defRPr/>
            </a:pPr>
            <a:r>
              <a:rPr lang="en-GB" sz="1200">
                <a:solidFill>
                  <a:srgbClr val="FFFFFF"/>
                </a:solidFill>
                <a:latin typeface="Arial" pitchFamily="34" charset="0"/>
                <a:cs typeface="Arial" pitchFamily="34" charset="0"/>
              </a:rPr>
              <a:t>Nuevo Componente</a:t>
            </a:r>
            <a:endParaRPr lang="en-US" sz="1200">
              <a:solidFill>
                <a:srgbClr val="FFFFFF"/>
              </a:solidFill>
              <a:latin typeface="Arial" pitchFamily="34" charset="0"/>
              <a:cs typeface="Arial" pitchFamily="34" charset="0"/>
            </a:endParaRPr>
          </a:p>
        </p:txBody>
      </p:sp>
      <p:sp>
        <p:nvSpPr>
          <p:cNvPr id="17" name="Rectangle 58"/>
          <p:cNvSpPr>
            <a:spLocks noChangeArrowheads="1"/>
          </p:cNvSpPr>
          <p:nvPr/>
        </p:nvSpPr>
        <p:spPr bwMode="auto">
          <a:xfrm>
            <a:off x="1143001" y="5237674"/>
            <a:ext cx="1714500" cy="361950"/>
          </a:xfrm>
          <a:prstGeom prst="rect">
            <a:avLst/>
          </a:prstGeom>
          <a:solidFill>
            <a:schemeClr val="accent5">
              <a:lumMod val="75000"/>
            </a:schemeClr>
          </a:solidFill>
          <a:ln w="9525">
            <a:noFill/>
            <a:miter lim="800000"/>
            <a:headEnd/>
            <a:tailEnd/>
          </a:ln>
        </p:spPr>
        <p:txBody>
          <a:bodyPr lIns="0" tIns="0" rIns="0" bIns="0" anchor="ctr"/>
          <a:lstStyle/>
          <a:p>
            <a:pPr>
              <a:defRPr/>
            </a:pPr>
            <a:r>
              <a:rPr lang="en-GB" sz="1200">
                <a:solidFill>
                  <a:srgbClr val="FFFFFF"/>
                </a:solidFill>
                <a:latin typeface="Arial" pitchFamily="34" charset="0"/>
                <a:cs typeface="Arial" pitchFamily="34" charset="0"/>
              </a:rPr>
              <a:t>Nuevo Componente</a:t>
            </a:r>
            <a:endParaRPr lang="en-US" sz="1200">
              <a:solidFill>
                <a:srgbClr val="FFFFFF"/>
              </a:solidFill>
              <a:latin typeface="Arial" pitchFamily="34" charset="0"/>
              <a:cs typeface="Arial" pitchFamily="34" charset="0"/>
            </a:endParaRPr>
          </a:p>
        </p:txBody>
      </p:sp>
      <p:sp>
        <p:nvSpPr>
          <p:cNvPr id="18" name="Rectangle 59"/>
          <p:cNvSpPr>
            <a:spLocks noChangeArrowheads="1"/>
          </p:cNvSpPr>
          <p:nvPr/>
        </p:nvSpPr>
        <p:spPr bwMode="auto">
          <a:xfrm>
            <a:off x="1143001" y="4318514"/>
            <a:ext cx="1714500" cy="377825"/>
          </a:xfrm>
          <a:prstGeom prst="rect">
            <a:avLst/>
          </a:prstGeom>
          <a:solidFill>
            <a:schemeClr val="accent5">
              <a:lumMod val="75000"/>
            </a:schemeClr>
          </a:solidFill>
          <a:ln w="9525">
            <a:noFill/>
            <a:miter lim="800000"/>
            <a:headEnd/>
            <a:tailEnd/>
          </a:ln>
        </p:spPr>
        <p:txBody>
          <a:bodyPr lIns="0" tIns="0" rIns="0" bIns="0" anchor="ctr"/>
          <a:lstStyle/>
          <a:p>
            <a:pPr>
              <a:defRPr/>
            </a:pPr>
            <a:r>
              <a:rPr lang="en-GB" sz="1200">
                <a:solidFill>
                  <a:srgbClr val="FFFFFF"/>
                </a:solidFill>
                <a:latin typeface="Arial" pitchFamily="34" charset="0"/>
                <a:cs typeface="Arial" pitchFamily="34" charset="0"/>
              </a:rPr>
              <a:t>Componente Ampliado</a:t>
            </a:r>
            <a:endParaRPr lang="en-US" sz="1200">
              <a:solidFill>
                <a:srgbClr val="FFFFFF"/>
              </a:solidFill>
              <a:latin typeface="Arial" pitchFamily="34" charset="0"/>
              <a:cs typeface="Arial" pitchFamily="34" charset="0"/>
            </a:endParaRPr>
          </a:p>
        </p:txBody>
      </p:sp>
      <p:sp>
        <p:nvSpPr>
          <p:cNvPr id="107533" name="Rectangle 63"/>
          <p:cNvSpPr>
            <a:spLocks noChangeArrowheads="1"/>
          </p:cNvSpPr>
          <p:nvPr/>
        </p:nvSpPr>
        <p:spPr bwMode="auto">
          <a:xfrm>
            <a:off x="7023101" y="6119813"/>
            <a:ext cx="190500" cy="127000"/>
          </a:xfrm>
          <a:prstGeom prst="rect">
            <a:avLst/>
          </a:prstGeom>
          <a:noFill/>
          <a:ln w="9525" algn="ctr">
            <a:solidFill>
              <a:schemeClr val="bg2"/>
            </a:solidFill>
            <a:miter lim="800000"/>
            <a:headEnd/>
            <a:tailEnd/>
          </a:ln>
        </p:spPr>
        <p:txBody>
          <a:bodyPr wrap="none" anchor="ctr"/>
          <a:lstStyle/>
          <a:p>
            <a:endParaRPr lang="es-PE">
              <a:latin typeface="Calibri" pitchFamily="34" charset="0"/>
            </a:endParaRPr>
          </a:p>
        </p:txBody>
      </p:sp>
      <p:sp>
        <p:nvSpPr>
          <p:cNvPr id="107534" name="Rectangle 65"/>
          <p:cNvSpPr>
            <a:spLocks noChangeArrowheads="1"/>
          </p:cNvSpPr>
          <p:nvPr/>
        </p:nvSpPr>
        <p:spPr bwMode="auto">
          <a:xfrm>
            <a:off x="3632200" y="5484814"/>
            <a:ext cx="3505200" cy="304800"/>
          </a:xfrm>
          <a:prstGeom prst="rect">
            <a:avLst/>
          </a:prstGeom>
          <a:noFill/>
          <a:ln w="9525" algn="ctr">
            <a:noFill/>
            <a:miter lim="800000"/>
            <a:headEnd/>
            <a:tailEnd/>
          </a:ln>
        </p:spPr>
        <p:txBody>
          <a:bodyPr wrap="none" anchor="ctr"/>
          <a:lstStyle/>
          <a:p>
            <a:endParaRPr lang="es-PE">
              <a:latin typeface="Calibri" pitchFamily="34" charset="0"/>
            </a:endParaRPr>
          </a:p>
        </p:txBody>
      </p:sp>
      <p:sp>
        <p:nvSpPr>
          <p:cNvPr id="107535" name="Rectangle 66"/>
          <p:cNvSpPr>
            <a:spLocks noChangeArrowheads="1"/>
          </p:cNvSpPr>
          <p:nvPr/>
        </p:nvSpPr>
        <p:spPr bwMode="auto">
          <a:xfrm>
            <a:off x="4749801" y="1624013"/>
            <a:ext cx="2603500" cy="749300"/>
          </a:xfrm>
          <a:prstGeom prst="rect">
            <a:avLst/>
          </a:prstGeom>
          <a:noFill/>
          <a:ln w="9525" algn="ctr">
            <a:noFill/>
            <a:miter lim="800000"/>
            <a:headEnd/>
            <a:tailEnd/>
          </a:ln>
        </p:spPr>
        <p:txBody>
          <a:bodyPr wrap="none" anchor="ctr"/>
          <a:lstStyle/>
          <a:p>
            <a:endParaRPr lang="es-PE">
              <a:latin typeface="Calibri" pitchFamily="34" charset="0"/>
            </a:endParaRPr>
          </a:p>
        </p:txBody>
      </p:sp>
      <p:sp>
        <p:nvSpPr>
          <p:cNvPr id="107536" name="Rectangle 67"/>
          <p:cNvSpPr>
            <a:spLocks noChangeArrowheads="1"/>
          </p:cNvSpPr>
          <p:nvPr/>
        </p:nvSpPr>
        <p:spPr bwMode="auto">
          <a:xfrm>
            <a:off x="7035801" y="5637213"/>
            <a:ext cx="165100" cy="127000"/>
          </a:xfrm>
          <a:prstGeom prst="rect">
            <a:avLst/>
          </a:prstGeom>
          <a:noFill/>
          <a:ln w="9525" algn="ctr">
            <a:solidFill>
              <a:schemeClr val="bg2"/>
            </a:solidFill>
            <a:miter lim="800000"/>
            <a:headEnd/>
            <a:tailEnd/>
          </a:ln>
        </p:spPr>
        <p:txBody>
          <a:bodyPr wrap="none" anchor="ctr"/>
          <a:lstStyle/>
          <a:p>
            <a:endParaRPr lang="es-PE">
              <a:latin typeface="Calibri" pitchFamily="34" charset="0"/>
            </a:endParaRPr>
          </a:p>
        </p:txBody>
      </p:sp>
      <p:sp>
        <p:nvSpPr>
          <p:cNvPr id="107537" name="Rectangle 68"/>
          <p:cNvSpPr>
            <a:spLocks noChangeArrowheads="1"/>
          </p:cNvSpPr>
          <p:nvPr/>
        </p:nvSpPr>
        <p:spPr bwMode="auto">
          <a:xfrm>
            <a:off x="7035801" y="5192713"/>
            <a:ext cx="165100" cy="114300"/>
          </a:xfrm>
          <a:prstGeom prst="rect">
            <a:avLst/>
          </a:prstGeom>
          <a:noFill/>
          <a:ln w="9525" algn="ctr">
            <a:solidFill>
              <a:schemeClr val="bg2"/>
            </a:solidFill>
            <a:miter lim="800000"/>
            <a:headEnd/>
            <a:tailEnd/>
          </a:ln>
        </p:spPr>
        <p:txBody>
          <a:bodyPr wrap="none" anchor="ctr"/>
          <a:lstStyle/>
          <a:p>
            <a:endParaRPr lang="es-PE">
              <a:latin typeface="Calibri" pitchFamily="34" charset="0"/>
            </a:endParaRPr>
          </a:p>
        </p:txBody>
      </p:sp>
      <p:sp>
        <p:nvSpPr>
          <p:cNvPr id="107538" name="Rectangle 69"/>
          <p:cNvSpPr>
            <a:spLocks noChangeArrowheads="1"/>
          </p:cNvSpPr>
          <p:nvPr/>
        </p:nvSpPr>
        <p:spPr bwMode="auto">
          <a:xfrm>
            <a:off x="7035802" y="4710113"/>
            <a:ext cx="177800" cy="114300"/>
          </a:xfrm>
          <a:prstGeom prst="rect">
            <a:avLst/>
          </a:prstGeom>
          <a:noFill/>
          <a:ln w="9525" algn="ctr">
            <a:solidFill>
              <a:schemeClr val="bg2"/>
            </a:solidFill>
            <a:miter lim="800000"/>
            <a:headEnd/>
            <a:tailEnd/>
          </a:ln>
        </p:spPr>
        <p:txBody>
          <a:bodyPr wrap="none" anchor="ctr"/>
          <a:lstStyle/>
          <a:p>
            <a:endParaRPr lang="es-PE">
              <a:latin typeface="Calibri" pitchFamily="34" charset="0"/>
            </a:endParaRPr>
          </a:p>
        </p:txBody>
      </p:sp>
      <p:sp>
        <p:nvSpPr>
          <p:cNvPr id="107539" name="Rectangle 70"/>
          <p:cNvSpPr>
            <a:spLocks noChangeArrowheads="1"/>
          </p:cNvSpPr>
          <p:nvPr/>
        </p:nvSpPr>
        <p:spPr bwMode="auto">
          <a:xfrm>
            <a:off x="7035801" y="4252913"/>
            <a:ext cx="165100" cy="101600"/>
          </a:xfrm>
          <a:prstGeom prst="rect">
            <a:avLst/>
          </a:prstGeom>
          <a:noFill/>
          <a:ln w="9525" algn="ctr">
            <a:solidFill>
              <a:schemeClr val="bg2"/>
            </a:solidFill>
            <a:miter lim="800000"/>
            <a:headEnd/>
            <a:tailEnd/>
          </a:ln>
        </p:spPr>
        <p:txBody>
          <a:bodyPr wrap="none" anchor="ctr"/>
          <a:lstStyle/>
          <a:p>
            <a:endParaRPr lang="es-PE">
              <a:latin typeface="Calibri" pitchFamily="34" charset="0"/>
            </a:endParaRPr>
          </a:p>
        </p:txBody>
      </p:sp>
      <p:sp>
        <p:nvSpPr>
          <p:cNvPr id="107540" name="Rectangle 71"/>
          <p:cNvSpPr>
            <a:spLocks noChangeArrowheads="1"/>
          </p:cNvSpPr>
          <p:nvPr/>
        </p:nvSpPr>
        <p:spPr bwMode="auto">
          <a:xfrm>
            <a:off x="7048500" y="3732213"/>
            <a:ext cx="152400" cy="101600"/>
          </a:xfrm>
          <a:prstGeom prst="rect">
            <a:avLst/>
          </a:prstGeom>
          <a:noFill/>
          <a:ln w="9525" algn="ctr">
            <a:solidFill>
              <a:schemeClr val="bg2"/>
            </a:solidFill>
            <a:miter lim="800000"/>
            <a:headEnd/>
            <a:tailEnd/>
          </a:ln>
        </p:spPr>
        <p:txBody>
          <a:bodyPr wrap="none" anchor="ctr"/>
          <a:lstStyle/>
          <a:p>
            <a:endParaRPr lang="es-PE">
              <a:latin typeface="Calibri" pitchFamily="34" charset="0"/>
            </a:endParaRPr>
          </a:p>
        </p:txBody>
      </p:sp>
      <p:sp>
        <p:nvSpPr>
          <p:cNvPr id="107541" name="Rectangle 72"/>
          <p:cNvSpPr>
            <a:spLocks noChangeArrowheads="1"/>
          </p:cNvSpPr>
          <p:nvPr/>
        </p:nvSpPr>
        <p:spPr bwMode="auto">
          <a:xfrm>
            <a:off x="7035801" y="3249613"/>
            <a:ext cx="165100" cy="101600"/>
          </a:xfrm>
          <a:prstGeom prst="rect">
            <a:avLst/>
          </a:prstGeom>
          <a:noFill/>
          <a:ln w="9525" algn="ctr">
            <a:solidFill>
              <a:schemeClr val="bg2"/>
            </a:solidFill>
            <a:miter lim="800000"/>
            <a:headEnd/>
            <a:tailEnd/>
          </a:ln>
        </p:spPr>
        <p:txBody>
          <a:bodyPr wrap="none" anchor="ctr"/>
          <a:lstStyle/>
          <a:p>
            <a:endParaRPr lang="es-PE">
              <a:latin typeface="Calibri" pitchFamily="34" charset="0"/>
            </a:endParaRPr>
          </a:p>
        </p:txBody>
      </p:sp>
      <p:sp>
        <p:nvSpPr>
          <p:cNvPr id="107542" name="Rectangle 73"/>
          <p:cNvSpPr>
            <a:spLocks noChangeArrowheads="1"/>
          </p:cNvSpPr>
          <p:nvPr/>
        </p:nvSpPr>
        <p:spPr bwMode="auto">
          <a:xfrm>
            <a:off x="7048500" y="2767013"/>
            <a:ext cx="152400" cy="101600"/>
          </a:xfrm>
          <a:prstGeom prst="rect">
            <a:avLst/>
          </a:prstGeom>
          <a:noFill/>
          <a:ln w="9525" algn="ctr">
            <a:solidFill>
              <a:schemeClr val="bg2"/>
            </a:solidFill>
            <a:miter lim="800000"/>
            <a:headEnd/>
            <a:tailEnd/>
          </a:ln>
        </p:spPr>
        <p:txBody>
          <a:bodyPr wrap="none" anchor="ctr"/>
          <a:lstStyle/>
          <a:p>
            <a:endParaRPr lang="es-PE">
              <a:latin typeface="Calibri" pitchFamily="34" charset="0"/>
            </a:endParaRPr>
          </a:p>
        </p:txBody>
      </p:sp>
      <p:sp>
        <p:nvSpPr>
          <p:cNvPr id="29" name="28 Flecha abajo"/>
          <p:cNvSpPr/>
          <p:nvPr/>
        </p:nvSpPr>
        <p:spPr>
          <a:xfrm>
            <a:off x="1793310" y="2937777"/>
            <a:ext cx="428625" cy="857250"/>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
          </a:p>
        </p:txBody>
      </p:sp>
      <p:sp>
        <p:nvSpPr>
          <p:cNvPr id="107544" name="42 CuadroTexto"/>
          <p:cNvSpPr txBox="1">
            <a:spLocks noChangeArrowheads="1"/>
          </p:cNvSpPr>
          <p:nvPr/>
        </p:nvSpPr>
        <p:spPr bwMode="auto">
          <a:xfrm>
            <a:off x="928924" y="6089390"/>
            <a:ext cx="2133237" cy="338554"/>
          </a:xfrm>
          <a:prstGeom prst="rect">
            <a:avLst/>
          </a:prstGeom>
          <a:noFill/>
          <a:ln w="9525">
            <a:noFill/>
            <a:miter lim="800000"/>
            <a:headEnd/>
            <a:tailEnd/>
          </a:ln>
        </p:spPr>
        <p:txBody>
          <a:bodyPr wrap="square">
            <a:spAutoFit/>
          </a:bodyPr>
          <a:lstStyle/>
          <a:p>
            <a:r>
              <a:rPr lang="es-ES" sz="1600">
                <a:solidFill>
                  <a:srgbClr val="000000"/>
                </a:solidFill>
                <a:latin typeface="Arial" pitchFamily="34" charset="0"/>
                <a:cs typeface="Arial" pitchFamily="34" charset="0"/>
              </a:rPr>
              <a:t>Foco de la ponencia</a:t>
            </a:r>
          </a:p>
        </p:txBody>
      </p:sp>
      <p:sp>
        <p:nvSpPr>
          <p:cNvPr id="32" name="31 Flecha abajo"/>
          <p:cNvSpPr/>
          <p:nvPr/>
        </p:nvSpPr>
        <p:spPr>
          <a:xfrm rot="10800000">
            <a:off x="1668465" y="5636051"/>
            <a:ext cx="484186" cy="42862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 sz="1600">
              <a:latin typeface="Arial" pitchFamily="34" charset="0"/>
              <a:cs typeface="Arial" pitchFamily="34" charset="0"/>
            </a:endParaRPr>
          </a:p>
        </p:txBody>
      </p:sp>
      <p:sp>
        <p:nvSpPr>
          <p:cNvPr id="31" name="AutoShape 33"/>
          <p:cNvSpPr>
            <a:spLocks noChangeArrowheads="1"/>
          </p:cNvSpPr>
          <p:nvPr/>
        </p:nvSpPr>
        <p:spPr bwMode="auto">
          <a:xfrm rot="8646722">
            <a:off x="4836823" y="1272222"/>
            <a:ext cx="319086" cy="276225"/>
          </a:xfrm>
          <a:prstGeom prst="rightArrow">
            <a:avLst>
              <a:gd name="adj1" fmla="val 50000"/>
              <a:gd name="adj2" fmla="val 28879"/>
            </a:avLst>
          </a:prstGeom>
          <a:solidFill>
            <a:schemeClr val="accent5">
              <a:lumMod val="75000"/>
            </a:schemeClr>
          </a:solidFill>
          <a:ln w="9525" algn="ctr">
            <a:solidFill>
              <a:schemeClr val="tx1"/>
            </a:solidFill>
            <a:miter lim="800000"/>
            <a:headEnd/>
            <a:tailEnd/>
          </a:ln>
        </p:spPr>
        <p:txBody>
          <a:bodyPr wrap="none" anchor="ctr"/>
          <a:lstStyle/>
          <a:p>
            <a:pPr>
              <a:defRPr/>
            </a:pPr>
            <a:endParaRPr lang="es-PE">
              <a:latin typeface="Calibri" pitchFamily="34" charset="0"/>
            </a:endParaRPr>
          </a:p>
        </p:txBody>
      </p:sp>
      <p:sp>
        <p:nvSpPr>
          <p:cNvPr id="33" name="40 CuadroTexto"/>
          <p:cNvSpPr txBox="1">
            <a:spLocks noChangeArrowheads="1"/>
          </p:cNvSpPr>
          <p:nvPr/>
        </p:nvSpPr>
        <p:spPr bwMode="auto">
          <a:xfrm>
            <a:off x="214314" y="2430300"/>
            <a:ext cx="3286125" cy="369887"/>
          </a:xfrm>
          <a:prstGeom prst="rect">
            <a:avLst/>
          </a:prstGeom>
          <a:solidFill>
            <a:schemeClr val="accent5">
              <a:lumMod val="75000"/>
            </a:schemeClr>
          </a:solidFill>
          <a:ln w="38100">
            <a:solidFill>
              <a:schemeClr val="tx1"/>
            </a:solidFill>
            <a:miter lim="800000"/>
            <a:headEnd/>
            <a:tailEnd/>
          </a:ln>
        </p:spPr>
        <p:txBody>
          <a:bodyPr>
            <a:spAutoFit/>
          </a:bodyPr>
          <a:lstStyle/>
          <a:p>
            <a:pPr>
              <a:defRPr/>
            </a:pPr>
            <a:r>
              <a:rPr lang="es-ES" dirty="0">
                <a:solidFill>
                  <a:srgbClr val="FFFFFF"/>
                </a:solidFill>
                <a:latin typeface="Arial Black" pitchFamily="34" charset="0"/>
              </a:rPr>
              <a:t>E.R.M = COSO I + SGIR</a:t>
            </a:r>
          </a:p>
        </p:txBody>
      </p:sp>
      <p:pic>
        <p:nvPicPr>
          <p:cNvPr id="3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731889"/>
            <a:ext cx="3431811" cy="1449784"/>
          </a:xfrm>
          <a:prstGeom prst="rect">
            <a:avLst/>
          </a:prstGeom>
          <a:noFill/>
          <a:ln w="9525">
            <a:noFill/>
            <a:miter lim="800000"/>
            <a:headEnd/>
            <a:tailEnd/>
          </a:ln>
        </p:spPr>
      </p:pic>
      <p:sp>
        <p:nvSpPr>
          <p:cNvPr id="35" name="26 CuadroTexto"/>
          <p:cNvSpPr txBox="1">
            <a:spLocks noChangeArrowheads="1"/>
          </p:cNvSpPr>
          <p:nvPr/>
        </p:nvSpPr>
        <p:spPr bwMode="auto">
          <a:xfrm>
            <a:off x="957264" y="881750"/>
            <a:ext cx="2202656" cy="646331"/>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1200" dirty="0">
                <a:latin typeface="Arial" pitchFamily="34" charset="0"/>
                <a:cs typeface="Arial" pitchFamily="34" charset="0"/>
              </a:rPr>
              <a:t>3) El COSO ERM añade tres componentes para la Gestión del Riesgo.</a:t>
            </a:r>
          </a:p>
        </p:txBody>
      </p:sp>
      <p:sp>
        <p:nvSpPr>
          <p:cNvPr id="34" name="CuadroTexto 3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54</a:t>
            </a:r>
            <a:endParaRPr lang="es-PE" dirty="0">
              <a:solidFill>
                <a:srgbClr val="264CA2"/>
              </a:solidFill>
            </a:endParaRPr>
          </a:p>
        </p:txBody>
      </p:sp>
      <p:sp>
        <p:nvSpPr>
          <p:cNvPr id="36" name="11 CuadroTexto"/>
          <p:cNvSpPr txBox="1"/>
          <p:nvPr/>
        </p:nvSpPr>
        <p:spPr>
          <a:xfrm>
            <a:off x="625305" y="146649"/>
            <a:ext cx="8872153" cy="461665"/>
          </a:xfrm>
          <a:prstGeom prst="rect">
            <a:avLst/>
          </a:prstGeom>
          <a:noFill/>
        </p:spPr>
        <p:txBody>
          <a:bodyPr wrap="square" rtlCol="0">
            <a:spAutoFit/>
          </a:bodyPr>
          <a:lstStyle/>
          <a:p>
            <a:pPr algn="ctr"/>
            <a:r>
              <a:rPr lang="es-PE" sz="2400" dirty="0" smtClean="0">
                <a:solidFill>
                  <a:schemeClr val="bg1"/>
                </a:solidFill>
                <a:latin typeface="Arial" pitchFamily="34" charset="0"/>
                <a:cs typeface="Arial" pitchFamily="34" charset="0"/>
              </a:rPr>
              <a:t>Componentes para la Gestión de Riesgo</a:t>
            </a:r>
            <a:endParaRPr lang="es-ES"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20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20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20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20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30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20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20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20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linds(horizontal)">
                                      <p:cBhvr>
                                        <p:cTn id="34" dur="3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6" grpId="0" animBg="1"/>
      <p:bldP spid="17" grpId="0" animBg="1"/>
      <p:bldP spid="18" grpId="0" animBg="1"/>
      <p:bldP spid="3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9508" name="Group 4"/>
          <p:cNvGraphicFramePr>
            <a:graphicFrameLocks noGrp="1"/>
          </p:cNvGraphicFramePr>
          <p:nvPr>
            <p:ph type="tbl" idx="1"/>
            <p:extLst>
              <p:ext uri="{D42A27DB-BD31-4B8C-83A1-F6EECF244321}">
                <p14:modId xmlns:p14="http://schemas.microsoft.com/office/powerpoint/2010/main" val="2823455779"/>
              </p:ext>
            </p:extLst>
          </p:nvPr>
        </p:nvGraphicFramePr>
        <p:xfrm>
          <a:off x="567051" y="939114"/>
          <a:ext cx="8511016" cy="5152768"/>
        </p:xfrm>
        <a:graphic>
          <a:graphicData uri="http://schemas.openxmlformats.org/drawingml/2006/table">
            <a:tbl>
              <a:tblPr/>
              <a:tblGrid>
                <a:gridCol w="2277424">
                  <a:extLst>
                    <a:ext uri="{9D8B030D-6E8A-4147-A177-3AD203B41FA5}">
                      <a16:colId xmlns="" xmlns:a16="http://schemas.microsoft.com/office/drawing/2014/main" val="20000"/>
                    </a:ext>
                  </a:extLst>
                </a:gridCol>
                <a:gridCol w="6233592">
                  <a:extLst>
                    <a:ext uri="{9D8B030D-6E8A-4147-A177-3AD203B41FA5}">
                      <a16:colId xmlns="" xmlns:a16="http://schemas.microsoft.com/office/drawing/2014/main" val="20001"/>
                    </a:ext>
                  </a:extLst>
                </a:gridCol>
              </a:tblGrid>
              <a:tr h="704336">
                <a:tc>
                  <a:txBody>
                    <a:bodyPr/>
                    <a:lstStyle/>
                    <a:p>
                      <a:pPr marL="0" marR="0" lvl="0" indent="85725"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Misión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s-CL" sz="1600" b="0" i="0" u="none" strike="noStrike" cap="none" normalizeH="0" baseline="0" dirty="0">
                          <a:ln>
                            <a:noFill/>
                          </a:ln>
                          <a:solidFill>
                            <a:schemeClr val="tx1"/>
                          </a:solidFill>
                          <a:effectLst/>
                          <a:latin typeface="Arial" pitchFamily="34" charset="0"/>
                          <a:cs typeface="Arial" pitchFamily="34" charset="0"/>
                        </a:rPr>
                        <a:t>Ser un productor líder de productos Premium para el hogar en las regiones en las cuales operamos</a:t>
                      </a:r>
                      <a:r>
                        <a:rPr kumimoji="0" lang="es-CL" sz="1600" b="0" i="0" u="none" strike="noStrike" cap="none" normalizeH="0" baseline="0" dirty="0" smtClean="0">
                          <a:ln>
                            <a:noFill/>
                          </a:ln>
                          <a:solidFill>
                            <a:schemeClr val="tx1"/>
                          </a:solidFill>
                          <a:effectLst/>
                          <a:latin typeface="Arial" pitchFamily="34" charset="0"/>
                          <a:cs typeface="Arial" pitchFamily="34" charset="0"/>
                        </a:rPr>
                        <a:t>.</a:t>
                      </a:r>
                      <a:endParaRPr kumimoji="0" lang="es-CL" sz="1600" b="0" i="0"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56054">
                <a:tc>
                  <a:txBody>
                    <a:bodyPr/>
                    <a:lstStyle/>
                    <a:p>
                      <a:pPr marL="0" marR="0" lvl="0" indent="85725"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Objetivo estratégico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s-CL" sz="1600" b="0" i="0" u="none" strike="noStrike" cap="none" normalizeH="0" baseline="0" dirty="0">
                          <a:ln>
                            <a:noFill/>
                          </a:ln>
                          <a:solidFill>
                            <a:schemeClr val="tx1"/>
                          </a:solidFill>
                          <a:effectLst/>
                          <a:latin typeface="Arial" pitchFamily="34" charset="0"/>
                          <a:cs typeface="Arial" pitchFamily="34" charset="0"/>
                        </a:rPr>
                        <a:t>Estar en el cuartil superior de venta de productos para minoristas.</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88540">
                <a:tc>
                  <a:txBody>
                    <a:bodyPr/>
                    <a:lstStyle/>
                    <a:p>
                      <a:pPr marL="0" marR="0" lvl="0" indent="85725"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Objetivos relacionados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271463" marR="0" lvl="0" indent="-185738" algn="l" defTabSz="914400" rtl="0" eaLnBrk="1" fontAlgn="base" latinLnBrk="0" hangingPunct="1">
                        <a:lnSpc>
                          <a:spcPct val="100000"/>
                        </a:lnSpc>
                        <a:spcBef>
                          <a:spcPct val="0"/>
                        </a:spcBef>
                        <a:spcAft>
                          <a:spcPct val="0"/>
                        </a:spcAft>
                        <a:buClrTx/>
                        <a:buSzTx/>
                        <a:buFont typeface="Symbol" pitchFamily="18" charset="2"/>
                        <a:buChar char=""/>
                        <a:tabLst/>
                      </a:pPr>
                      <a:r>
                        <a:rPr kumimoji="0" lang="es-CL" sz="1600" b="0" i="0" u="none" strike="noStrike" cap="none" normalizeH="0" baseline="0" dirty="0">
                          <a:ln>
                            <a:noFill/>
                          </a:ln>
                          <a:solidFill>
                            <a:schemeClr val="tx1"/>
                          </a:solidFill>
                          <a:effectLst/>
                          <a:latin typeface="Arial" pitchFamily="34" charset="0"/>
                          <a:cs typeface="Arial" pitchFamily="34" charset="0"/>
                        </a:rPr>
                        <a:t>Contratar 180 nuevas personas calificadas en todas las divisiones de fabricación para cumplir con la demanda sin sobretiempo.</a:t>
                      </a:r>
                      <a:endParaRPr kumimoji="0" lang="en-GB" sz="1600" b="0" i="0" u="none" strike="noStrike" cap="none" normalizeH="0" baseline="0" dirty="0">
                        <a:ln>
                          <a:noFill/>
                        </a:ln>
                        <a:solidFill>
                          <a:schemeClr val="tx1"/>
                        </a:solidFill>
                        <a:effectLst/>
                        <a:latin typeface="Arial" pitchFamily="34" charset="0"/>
                        <a:cs typeface="Arial" pitchFamily="34" charset="0"/>
                      </a:endParaRPr>
                    </a:p>
                    <a:p>
                      <a:pPr marL="271463" marR="0" lvl="0" indent="-185738" algn="l" defTabSz="914400" rtl="0" eaLnBrk="0" fontAlgn="base" latinLnBrk="0" hangingPunct="0">
                        <a:lnSpc>
                          <a:spcPct val="100000"/>
                        </a:lnSpc>
                        <a:spcBef>
                          <a:spcPct val="0"/>
                        </a:spcBef>
                        <a:spcAft>
                          <a:spcPct val="0"/>
                        </a:spcAft>
                        <a:buClrTx/>
                        <a:buSzTx/>
                        <a:buFont typeface="Symbol" pitchFamily="18" charset="2"/>
                        <a:buChar char=""/>
                        <a:tabLst/>
                      </a:pPr>
                      <a:r>
                        <a:rPr kumimoji="0" lang="es-CL" sz="1600" b="0" i="0" u="none" strike="noStrike" cap="none" normalizeH="0" baseline="0" dirty="0">
                          <a:ln>
                            <a:noFill/>
                          </a:ln>
                          <a:solidFill>
                            <a:schemeClr val="tx1"/>
                          </a:solidFill>
                          <a:effectLst/>
                          <a:latin typeface="Arial" pitchFamily="34" charset="0"/>
                          <a:cs typeface="Arial" pitchFamily="34" charset="0"/>
                        </a:rPr>
                        <a:t>Mantener un 22% de costo de personal por dólar orden.</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16692">
                <a:tc>
                  <a:txBody>
                    <a:body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Unidad de medida de objetivo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271463" marR="0" lvl="0" indent="-185738" algn="l" defTabSz="914400" rtl="0" eaLnBrk="1" fontAlgn="base" latinLnBrk="0" hangingPunct="1">
                        <a:lnSpc>
                          <a:spcPct val="100000"/>
                        </a:lnSpc>
                        <a:spcBef>
                          <a:spcPct val="0"/>
                        </a:spcBef>
                        <a:spcAft>
                          <a:spcPct val="0"/>
                        </a:spcAft>
                        <a:buClrTx/>
                        <a:buSzTx/>
                        <a:buFont typeface="Symbol" pitchFamily="18" charset="2"/>
                        <a:buChar char=""/>
                        <a:tabLst/>
                      </a:pPr>
                      <a:r>
                        <a:rPr kumimoji="0" lang="es-CL" sz="1600" b="0" i="0" u="none" strike="noStrike" cap="none" normalizeH="0" baseline="0" dirty="0">
                          <a:ln>
                            <a:noFill/>
                          </a:ln>
                          <a:solidFill>
                            <a:schemeClr val="tx1"/>
                          </a:solidFill>
                          <a:effectLst/>
                          <a:latin typeface="Arial" pitchFamily="34" charset="0"/>
                          <a:cs typeface="Arial" pitchFamily="34" charset="0"/>
                        </a:rPr>
                        <a:t>Número de personal nuevo contratado calificado.</a:t>
                      </a:r>
                      <a:endParaRPr kumimoji="0" lang="en-GB" sz="1600" b="0" i="0" u="none" strike="noStrike" cap="none" normalizeH="0" baseline="0" dirty="0">
                        <a:ln>
                          <a:noFill/>
                        </a:ln>
                        <a:solidFill>
                          <a:schemeClr val="tx1"/>
                        </a:solidFill>
                        <a:effectLst/>
                        <a:latin typeface="Arial" pitchFamily="34" charset="0"/>
                        <a:cs typeface="Arial" pitchFamily="34" charset="0"/>
                      </a:endParaRPr>
                    </a:p>
                    <a:p>
                      <a:pPr marL="271463" marR="0" lvl="0" indent="-185738" algn="l" defTabSz="914400" rtl="0" eaLnBrk="0" fontAlgn="base" latinLnBrk="0" hangingPunct="0">
                        <a:lnSpc>
                          <a:spcPct val="100000"/>
                        </a:lnSpc>
                        <a:spcBef>
                          <a:spcPct val="0"/>
                        </a:spcBef>
                        <a:spcAft>
                          <a:spcPct val="0"/>
                        </a:spcAft>
                        <a:buClrTx/>
                        <a:buSzTx/>
                        <a:buFont typeface="Symbol" pitchFamily="18" charset="2"/>
                        <a:buChar char=""/>
                        <a:tabLst/>
                      </a:pPr>
                      <a:r>
                        <a:rPr kumimoji="0" lang="es-CL" sz="1600" b="0" i="0" u="none" strike="noStrike" cap="none" normalizeH="0" baseline="0" dirty="0">
                          <a:ln>
                            <a:noFill/>
                          </a:ln>
                          <a:solidFill>
                            <a:schemeClr val="tx1"/>
                          </a:solidFill>
                          <a:effectLst/>
                          <a:latin typeface="Arial" pitchFamily="34" charset="0"/>
                          <a:cs typeface="Arial" pitchFamily="34" charset="0"/>
                        </a:rPr>
                        <a:t>El costo de personal por dólar orden.</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91978">
                <a:tc>
                  <a:txBody>
                    <a:bodyPr/>
                    <a:lstStyle/>
                    <a:p>
                      <a:pPr marL="0" marR="0" lvl="0" indent="85725"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Tolerancia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271463" marR="0" lvl="0" indent="-185738" algn="l" defTabSz="914400" rtl="0" eaLnBrk="1" fontAlgn="base" latinLnBrk="0" hangingPunct="1">
                        <a:lnSpc>
                          <a:spcPct val="100000"/>
                        </a:lnSpc>
                        <a:spcBef>
                          <a:spcPct val="0"/>
                        </a:spcBef>
                        <a:spcAft>
                          <a:spcPct val="0"/>
                        </a:spcAft>
                        <a:buClrTx/>
                        <a:buSzTx/>
                        <a:buFont typeface="Symbol" pitchFamily="18" charset="2"/>
                        <a:buChar char=""/>
                        <a:tabLst/>
                      </a:pPr>
                      <a:r>
                        <a:rPr kumimoji="0" lang="es-CL" sz="1600" b="0" i="0" u="none" strike="noStrike" cap="none" normalizeH="0" baseline="0" dirty="0">
                          <a:ln>
                            <a:noFill/>
                          </a:ln>
                          <a:solidFill>
                            <a:schemeClr val="tx1"/>
                          </a:solidFill>
                          <a:effectLst/>
                          <a:latin typeface="Arial" pitchFamily="34" charset="0"/>
                          <a:cs typeface="Arial" pitchFamily="34" charset="0"/>
                        </a:rPr>
                        <a:t>165 – 200 personal nuevo calificado</a:t>
                      </a:r>
                      <a:endParaRPr kumimoji="0" lang="en-GB" sz="1600" b="0" i="0" u="none" strike="noStrike" cap="none" normalizeH="0" baseline="0" dirty="0">
                        <a:ln>
                          <a:noFill/>
                        </a:ln>
                        <a:solidFill>
                          <a:schemeClr val="tx1"/>
                        </a:solidFill>
                        <a:effectLst/>
                        <a:latin typeface="Arial" pitchFamily="34" charset="0"/>
                        <a:cs typeface="Arial" pitchFamily="34" charset="0"/>
                      </a:endParaRPr>
                    </a:p>
                    <a:p>
                      <a:pPr marL="271463" marR="0" lvl="0" indent="-185738" algn="l" defTabSz="914400" rtl="0" eaLnBrk="0" fontAlgn="base" latinLnBrk="0" hangingPunct="0">
                        <a:lnSpc>
                          <a:spcPct val="100000"/>
                        </a:lnSpc>
                        <a:spcBef>
                          <a:spcPct val="0"/>
                        </a:spcBef>
                        <a:spcAft>
                          <a:spcPct val="0"/>
                        </a:spcAft>
                        <a:buClrTx/>
                        <a:buSzTx/>
                        <a:buFont typeface="Symbol" pitchFamily="18" charset="2"/>
                        <a:buChar char=""/>
                        <a:tabLst/>
                      </a:pPr>
                      <a:r>
                        <a:rPr kumimoji="0" lang="es-CL" sz="1600" b="0" i="0" u="none" strike="noStrike" cap="none" normalizeH="0" baseline="0" dirty="0">
                          <a:ln>
                            <a:noFill/>
                          </a:ln>
                          <a:solidFill>
                            <a:schemeClr val="tx1"/>
                          </a:solidFill>
                          <a:effectLst/>
                          <a:latin typeface="Arial" pitchFamily="34" charset="0"/>
                          <a:cs typeface="Arial" pitchFamily="34" charset="0"/>
                        </a:rPr>
                        <a:t>Costo de personal entre 20% y 23% por dólar orden.</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495168">
                <a:tc>
                  <a:txBody>
                    <a:body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Potencial eventos / riesgos e impactos relacionados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271463" marR="0" lvl="0" indent="-185738" algn="l" defTabSz="914400" rtl="0" eaLnBrk="1" fontAlgn="base" latinLnBrk="0" hangingPunct="1">
                        <a:lnSpc>
                          <a:spcPct val="100000"/>
                        </a:lnSpc>
                        <a:spcBef>
                          <a:spcPct val="0"/>
                        </a:spcBef>
                        <a:spcAft>
                          <a:spcPct val="0"/>
                        </a:spcAft>
                        <a:buClrTx/>
                        <a:buSzTx/>
                        <a:buFont typeface="Symbol" pitchFamily="18" charset="2"/>
                        <a:buChar char=""/>
                        <a:tabLst/>
                      </a:pPr>
                      <a:r>
                        <a:rPr kumimoji="0" lang="es-CL" sz="1600" b="0" i="0" u="none" strike="noStrike" cap="none" normalizeH="0" baseline="0" dirty="0">
                          <a:ln>
                            <a:noFill/>
                          </a:ln>
                          <a:solidFill>
                            <a:schemeClr val="tx1"/>
                          </a:solidFill>
                          <a:effectLst/>
                          <a:latin typeface="Arial" pitchFamily="34" charset="0"/>
                          <a:cs typeface="Arial" pitchFamily="34" charset="0"/>
                        </a:rPr>
                        <a:t>Variaciones del desempleo en el mercado laboral causan mayor o menor oferta laboral, resultando aumento o disminución en los costos de personal.</a:t>
                      </a:r>
                      <a:endParaRPr kumimoji="0" lang="en-GB" sz="1600" b="0" i="0" u="none" strike="noStrike" cap="none" normalizeH="0" baseline="0" dirty="0">
                        <a:ln>
                          <a:noFill/>
                        </a:ln>
                        <a:solidFill>
                          <a:schemeClr val="tx1"/>
                        </a:solidFill>
                        <a:effectLst/>
                        <a:latin typeface="Arial" pitchFamily="34" charset="0"/>
                        <a:cs typeface="Arial" pitchFamily="34" charset="0"/>
                      </a:endParaRPr>
                    </a:p>
                    <a:p>
                      <a:pPr marL="271463" marR="0" lvl="0" indent="-185738" algn="l" defTabSz="914400" rtl="0" eaLnBrk="0" fontAlgn="base" latinLnBrk="0" hangingPunct="0">
                        <a:lnSpc>
                          <a:spcPct val="100000"/>
                        </a:lnSpc>
                        <a:spcBef>
                          <a:spcPct val="0"/>
                        </a:spcBef>
                        <a:spcAft>
                          <a:spcPct val="0"/>
                        </a:spcAft>
                        <a:buClrTx/>
                        <a:buSzTx/>
                        <a:buFont typeface="Symbol" pitchFamily="18" charset="2"/>
                        <a:buChar char=""/>
                        <a:tabLst/>
                      </a:pPr>
                      <a:r>
                        <a:rPr kumimoji="0" lang="es-CL" sz="1600" b="0" i="0" u="none" strike="noStrike" cap="none" normalizeH="0" baseline="0" dirty="0">
                          <a:ln>
                            <a:noFill/>
                          </a:ln>
                          <a:solidFill>
                            <a:schemeClr val="tx1"/>
                          </a:solidFill>
                          <a:effectLst/>
                          <a:latin typeface="Arial" pitchFamily="34" charset="0"/>
                          <a:cs typeface="Arial" pitchFamily="34" charset="0"/>
                        </a:rPr>
                        <a:t>Descripciones inadecuadas de necesidades y especificaciones, dando por resultado la contratación de personal incompetente.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11641" name="Text Box 28"/>
          <p:cNvSpPr txBox="1">
            <a:spLocks noChangeArrowheads="1"/>
          </p:cNvSpPr>
          <p:nvPr/>
        </p:nvSpPr>
        <p:spPr bwMode="auto">
          <a:xfrm>
            <a:off x="1822324" y="6221503"/>
            <a:ext cx="1081514" cy="369332"/>
          </a:xfrm>
          <a:prstGeom prst="rect">
            <a:avLst/>
          </a:prstGeom>
          <a:noFill/>
          <a:ln w="9525" algn="ctr">
            <a:solidFill>
              <a:srgbClr val="FF3300"/>
            </a:solidFill>
            <a:miter lim="800000"/>
            <a:headEnd/>
            <a:tailEnd/>
          </a:ln>
        </p:spPr>
        <p:txBody>
          <a:bodyPr wrap="square" lIns="0" tIns="0" rIns="0" bIns="0">
            <a:spAutoFit/>
          </a:bodyPr>
          <a:lstStyle/>
          <a:p>
            <a:pPr marL="180975" indent="-180975" defTabSz="695325">
              <a:buSzPct val="90000"/>
              <a:buFont typeface="Arial" pitchFamily="34" charset="0"/>
              <a:buNone/>
              <a:tabLst>
                <a:tab pos="352425" algn="l"/>
                <a:tab pos="722313" algn="l"/>
                <a:tab pos="1074738" algn="l"/>
                <a:tab pos="1427163" algn="l"/>
                <a:tab pos="1700213" algn="l"/>
              </a:tabLst>
            </a:pPr>
            <a:r>
              <a:rPr lang="es-AR" sz="2400" dirty="0">
                <a:solidFill>
                  <a:srgbClr val="FF3300"/>
                </a:solidFill>
              </a:rPr>
              <a:t>Ejemplo</a:t>
            </a:r>
          </a:p>
        </p:txBody>
      </p:sp>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55</a:t>
            </a:r>
            <a:endParaRPr lang="es-PE" dirty="0">
              <a:solidFill>
                <a:srgbClr val="264CA2"/>
              </a:solidFill>
            </a:endParaRPr>
          </a:p>
        </p:txBody>
      </p:sp>
      <p:sp>
        <p:nvSpPr>
          <p:cNvPr id="6" name="11 CuadroTexto"/>
          <p:cNvSpPr txBox="1"/>
          <p:nvPr/>
        </p:nvSpPr>
        <p:spPr>
          <a:xfrm>
            <a:off x="625305" y="146649"/>
            <a:ext cx="8872153" cy="461665"/>
          </a:xfrm>
          <a:prstGeom prst="rect">
            <a:avLst/>
          </a:prstGeom>
          <a:noFill/>
        </p:spPr>
        <p:txBody>
          <a:bodyPr wrap="square" rtlCol="0">
            <a:spAutoFit/>
          </a:bodyPr>
          <a:lstStyle/>
          <a:p>
            <a:pPr algn="ctr"/>
            <a:r>
              <a:rPr lang="es-PE" sz="2400" dirty="0" smtClean="0">
                <a:solidFill>
                  <a:schemeClr val="bg1"/>
                </a:solidFill>
                <a:latin typeface="Arial" pitchFamily="34" charset="0"/>
                <a:cs typeface="Arial" pitchFamily="34" charset="0"/>
              </a:rPr>
              <a:t>Componentes para la Gestión de Riesgo</a:t>
            </a:r>
            <a:endParaRPr lang="es-ES"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ChangeArrowheads="1"/>
          </p:cNvSpPr>
          <p:nvPr/>
        </p:nvSpPr>
        <p:spPr bwMode="auto">
          <a:xfrm>
            <a:off x="598489" y="2239963"/>
            <a:ext cx="3829052" cy="1262062"/>
          </a:xfrm>
          <a:prstGeom prst="rect">
            <a:avLst/>
          </a:prstGeom>
          <a:noFill/>
          <a:ln w="9525">
            <a:solidFill>
              <a:schemeClr val="tx1"/>
            </a:solidFill>
            <a:miter lim="800000"/>
            <a:headEnd/>
            <a:tailEnd/>
          </a:ln>
        </p:spPr>
        <p:txBody>
          <a:bodyPr wrap="none" anchor="ctr"/>
          <a:lstStyle/>
          <a:p>
            <a:endParaRPr lang="es-PE" sz="1200">
              <a:latin typeface="Arial" pitchFamily="34" charset="0"/>
              <a:cs typeface="Arial" pitchFamily="34" charset="0"/>
            </a:endParaRPr>
          </a:p>
        </p:txBody>
      </p:sp>
      <p:sp>
        <p:nvSpPr>
          <p:cNvPr id="130051" name="Text Box 6"/>
          <p:cNvSpPr txBox="1">
            <a:spLocks noChangeArrowheads="1"/>
          </p:cNvSpPr>
          <p:nvPr/>
        </p:nvSpPr>
        <p:spPr bwMode="auto">
          <a:xfrm>
            <a:off x="2047615" y="2496962"/>
            <a:ext cx="2241811" cy="830997"/>
          </a:xfrm>
          <a:prstGeom prst="rect">
            <a:avLst/>
          </a:prstGeom>
          <a:noFill/>
          <a:ln w="9525">
            <a:noFill/>
            <a:miter lim="800000"/>
            <a:headEnd/>
            <a:tailEnd/>
          </a:ln>
        </p:spPr>
        <p:txBody>
          <a:bodyPr wrap="square">
            <a:spAutoFit/>
          </a:bodyPr>
          <a:lstStyle/>
          <a:p>
            <a:pPr>
              <a:buFontTx/>
              <a:buChar char="•"/>
            </a:pPr>
            <a:r>
              <a:rPr lang="es-ES_tradnl" sz="1200" dirty="0">
                <a:latin typeface="Arial" pitchFamily="34" charset="0"/>
                <a:cs typeface="Arial" pitchFamily="34" charset="0"/>
              </a:rPr>
              <a:t>Riesgo de reputación</a:t>
            </a:r>
          </a:p>
          <a:p>
            <a:pPr>
              <a:buFontTx/>
              <a:buChar char="•"/>
            </a:pPr>
            <a:r>
              <a:rPr lang="es-ES_tradnl" sz="1200" dirty="0">
                <a:latin typeface="Arial" pitchFamily="34" charset="0"/>
                <a:cs typeface="Arial" pitchFamily="34" charset="0"/>
              </a:rPr>
              <a:t>Imagen</a:t>
            </a:r>
          </a:p>
          <a:p>
            <a:pPr>
              <a:buFontTx/>
              <a:buChar char="•"/>
            </a:pPr>
            <a:r>
              <a:rPr lang="es-ES_tradnl" sz="1200" dirty="0">
                <a:latin typeface="Arial" pitchFamily="34" charset="0"/>
                <a:cs typeface="Arial" pitchFamily="34" charset="0"/>
              </a:rPr>
              <a:t>Pérdida de oportunidades</a:t>
            </a:r>
          </a:p>
          <a:p>
            <a:pPr>
              <a:buFontTx/>
              <a:buChar char="•"/>
            </a:pPr>
            <a:endParaRPr lang="es-ES_tradnl" sz="1200" dirty="0">
              <a:latin typeface="Arial" pitchFamily="34" charset="0"/>
              <a:cs typeface="Arial" pitchFamily="34" charset="0"/>
            </a:endParaRPr>
          </a:p>
        </p:txBody>
      </p:sp>
      <p:sp>
        <p:nvSpPr>
          <p:cNvPr id="130052" name="Text Box 7"/>
          <p:cNvSpPr txBox="1">
            <a:spLocks noChangeArrowheads="1"/>
          </p:cNvSpPr>
          <p:nvPr/>
        </p:nvSpPr>
        <p:spPr bwMode="auto">
          <a:xfrm>
            <a:off x="645890" y="2241082"/>
            <a:ext cx="1295400" cy="461665"/>
          </a:xfrm>
          <a:prstGeom prst="rect">
            <a:avLst/>
          </a:prstGeom>
          <a:noFill/>
          <a:ln w="9525">
            <a:noFill/>
            <a:miter lim="800000"/>
            <a:headEnd/>
            <a:tailEnd/>
          </a:ln>
        </p:spPr>
        <p:txBody>
          <a:bodyPr>
            <a:spAutoFit/>
          </a:bodyPr>
          <a:lstStyle/>
          <a:p>
            <a:pPr algn="ctr"/>
            <a:r>
              <a:rPr lang="es-ES_tradnl" sz="1200" b="1" dirty="0">
                <a:latin typeface="Arial" pitchFamily="34" charset="0"/>
                <a:cs typeface="Arial" pitchFamily="34" charset="0"/>
              </a:rPr>
              <a:t>Riesgo estratégico</a:t>
            </a:r>
          </a:p>
        </p:txBody>
      </p:sp>
      <p:pic>
        <p:nvPicPr>
          <p:cNvPr id="130053" name="Picture 8" descr="Opportunity"/>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3800" y="2769648"/>
            <a:ext cx="996951" cy="557213"/>
          </a:xfrm>
          <a:prstGeom prst="rect">
            <a:avLst/>
          </a:prstGeom>
          <a:noFill/>
          <a:ln w="9525">
            <a:noFill/>
            <a:miter lim="800000"/>
            <a:headEnd/>
            <a:tailEnd/>
          </a:ln>
        </p:spPr>
      </p:pic>
      <p:sp>
        <p:nvSpPr>
          <p:cNvPr id="130054" name="Rectangle 9"/>
          <p:cNvSpPr>
            <a:spLocks noChangeArrowheads="1"/>
          </p:cNvSpPr>
          <p:nvPr/>
        </p:nvSpPr>
        <p:spPr bwMode="auto">
          <a:xfrm>
            <a:off x="598489" y="3613150"/>
            <a:ext cx="3829052" cy="2733220"/>
          </a:xfrm>
          <a:prstGeom prst="rect">
            <a:avLst/>
          </a:prstGeom>
          <a:noFill/>
          <a:ln w="9525">
            <a:solidFill>
              <a:schemeClr val="tx1"/>
            </a:solidFill>
            <a:miter lim="800000"/>
            <a:headEnd/>
            <a:tailEnd/>
          </a:ln>
        </p:spPr>
        <p:txBody>
          <a:bodyPr wrap="none" anchor="ctr"/>
          <a:lstStyle/>
          <a:p>
            <a:endParaRPr lang="es-PE" sz="1200">
              <a:latin typeface="Arial" pitchFamily="34" charset="0"/>
              <a:cs typeface="Arial" pitchFamily="34" charset="0"/>
            </a:endParaRPr>
          </a:p>
        </p:txBody>
      </p:sp>
      <p:sp>
        <p:nvSpPr>
          <p:cNvPr id="130055" name="Text Box 10"/>
          <p:cNvSpPr txBox="1">
            <a:spLocks noChangeArrowheads="1"/>
          </p:cNvSpPr>
          <p:nvPr/>
        </p:nvSpPr>
        <p:spPr bwMode="auto">
          <a:xfrm>
            <a:off x="2079626" y="3668714"/>
            <a:ext cx="2209800" cy="2677656"/>
          </a:xfrm>
          <a:prstGeom prst="rect">
            <a:avLst/>
          </a:prstGeom>
          <a:noFill/>
          <a:ln w="9525">
            <a:noFill/>
            <a:miter lim="800000"/>
            <a:headEnd/>
            <a:tailEnd/>
          </a:ln>
        </p:spPr>
        <p:txBody>
          <a:bodyPr>
            <a:spAutoFit/>
          </a:bodyPr>
          <a:lstStyle/>
          <a:p>
            <a:pPr>
              <a:buFontTx/>
              <a:buChar char="•"/>
            </a:pPr>
            <a:r>
              <a:rPr lang="es-ES_tradnl" sz="1200" dirty="0">
                <a:latin typeface="Arial" pitchFamily="34" charset="0"/>
                <a:cs typeface="Arial" pitchFamily="34" charset="0"/>
              </a:rPr>
              <a:t>Fallas en los sistemas</a:t>
            </a:r>
          </a:p>
          <a:p>
            <a:pPr>
              <a:buFontTx/>
              <a:buChar char="•"/>
            </a:pPr>
            <a:r>
              <a:rPr lang="es-ES_tradnl" sz="1200" dirty="0">
                <a:latin typeface="Arial" pitchFamily="34" charset="0"/>
                <a:cs typeface="Arial" pitchFamily="34" charset="0"/>
              </a:rPr>
              <a:t>Errores humanos</a:t>
            </a:r>
          </a:p>
          <a:p>
            <a:pPr>
              <a:buFontTx/>
              <a:buChar char="•"/>
            </a:pPr>
            <a:r>
              <a:rPr lang="es-ES_tradnl" sz="1200" dirty="0">
                <a:latin typeface="Arial" pitchFamily="34" charset="0"/>
                <a:cs typeface="Arial" pitchFamily="34" charset="0"/>
              </a:rPr>
              <a:t>Procedimientos </a:t>
            </a:r>
            <a:br>
              <a:rPr lang="es-ES_tradnl" sz="1200" dirty="0">
                <a:latin typeface="Arial" pitchFamily="34" charset="0"/>
                <a:cs typeface="Arial" pitchFamily="34" charset="0"/>
              </a:rPr>
            </a:br>
            <a:r>
              <a:rPr lang="es-ES_tradnl" sz="1200" dirty="0">
                <a:latin typeface="Arial" pitchFamily="34" charset="0"/>
                <a:cs typeface="Arial" pitchFamily="34" charset="0"/>
              </a:rPr>
              <a:t>  inadecuados</a:t>
            </a:r>
          </a:p>
          <a:p>
            <a:pPr>
              <a:buFontTx/>
              <a:buChar char="•"/>
            </a:pPr>
            <a:r>
              <a:rPr lang="es-ES_tradnl" sz="1200" dirty="0">
                <a:latin typeface="Arial" pitchFamily="34" charset="0"/>
                <a:cs typeface="Arial" pitchFamily="34" charset="0"/>
              </a:rPr>
              <a:t>Controles inadecuados</a:t>
            </a:r>
          </a:p>
          <a:p>
            <a:pPr>
              <a:buFontTx/>
              <a:buChar char="•"/>
            </a:pPr>
            <a:r>
              <a:rPr lang="es-ES_tradnl" sz="1200" dirty="0">
                <a:latin typeface="Arial" pitchFamily="34" charset="0"/>
                <a:cs typeface="Arial" pitchFamily="34" charset="0"/>
              </a:rPr>
              <a:t>Fraude</a:t>
            </a:r>
          </a:p>
          <a:p>
            <a:pPr>
              <a:buFontTx/>
              <a:buChar char="•"/>
            </a:pPr>
            <a:r>
              <a:rPr lang="es-ES_tradnl" sz="1200" dirty="0">
                <a:latin typeface="Arial" pitchFamily="34" charset="0"/>
                <a:cs typeface="Arial" pitchFamily="34" charset="0"/>
              </a:rPr>
              <a:t>Riesgo de desastres</a:t>
            </a:r>
          </a:p>
          <a:p>
            <a:pPr lvl="1">
              <a:buFontTx/>
              <a:buChar char="•"/>
            </a:pPr>
            <a:r>
              <a:rPr lang="es-ES_tradnl" sz="1200" dirty="0">
                <a:latin typeface="Arial" pitchFamily="34" charset="0"/>
                <a:cs typeface="Arial" pitchFamily="34" charset="0"/>
              </a:rPr>
              <a:t>Desastres naturales</a:t>
            </a:r>
          </a:p>
          <a:p>
            <a:pPr lvl="1">
              <a:buFontTx/>
              <a:buChar char="•"/>
            </a:pPr>
            <a:r>
              <a:rPr lang="es-ES_tradnl" sz="1200" dirty="0">
                <a:latin typeface="Arial" pitchFamily="34" charset="0"/>
                <a:cs typeface="Arial" pitchFamily="34" charset="0"/>
              </a:rPr>
              <a:t>Suspensión de los mercados</a:t>
            </a:r>
          </a:p>
          <a:p>
            <a:pPr>
              <a:buFontTx/>
              <a:buChar char="•"/>
            </a:pPr>
            <a:r>
              <a:rPr lang="es-ES_tradnl" sz="1200" dirty="0">
                <a:latin typeface="Arial" pitchFamily="34" charset="0"/>
                <a:cs typeface="Arial" pitchFamily="34" charset="0"/>
              </a:rPr>
              <a:t>Riesgo legal</a:t>
            </a:r>
          </a:p>
          <a:p>
            <a:pPr lvl="1">
              <a:buFontTx/>
              <a:buChar char="•"/>
            </a:pPr>
            <a:r>
              <a:rPr lang="es-ES_tradnl" sz="1200" dirty="0">
                <a:latin typeface="Arial" pitchFamily="34" charset="0"/>
                <a:cs typeface="Arial" pitchFamily="34" charset="0"/>
              </a:rPr>
              <a:t>Juicios</a:t>
            </a:r>
          </a:p>
          <a:p>
            <a:pPr lvl="1">
              <a:buFontTx/>
              <a:buChar char="•"/>
            </a:pPr>
            <a:r>
              <a:rPr lang="es-ES_tradnl" sz="1200" dirty="0">
                <a:latin typeface="Arial" pitchFamily="34" charset="0"/>
                <a:cs typeface="Arial" pitchFamily="34" charset="0"/>
              </a:rPr>
              <a:t>Contratos</a:t>
            </a:r>
          </a:p>
          <a:p>
            <a:pPr lvl="1">
              <a:buFontTx/>
              <a:buChar char="•"/>
            </a:pPr>
            <a:r>
              <a:rPr lang="es-ES_tradnl" sz="1200" dirty="0">
                <a:latin typeface="Arial" pitchFamily="34" charset="0"/>
                <a:cs typeface="Arial" pitchFamily="34" charset="0"/>
              </a:rPr>
              <a:t>Regulatorio</a:t>
            </a:r>
          </a:p>
        </p:txBody>
      </p:sp>
      <p:grpSp>
        <p:nvGrpSpPr>
          <p:cNvPr id="2" name="Group 11"/>
          <p:cNvGrpSpPr>
            <a:grpSpLocks/>
          </p:cNvGrpSpPr>
          <p:nvPr/>
        </p:nvGrpSpPr>
        <p:grpSpPr bwMode="auto">
          <a:xfrm>
            <a:off x="570127" y="4273550"/>
            <a:ext cx="1403349" cy="1066800"/>
            <a:chOff x="240" y="2144"/>
            <a:chExt cx="884" cy="672"/>
          </a:xfrm>
        </p:grpSpPr>
        <p:pic>
          <p:nvPicPr>
            <p:cNvPr id="130076" name="Picture 12" descr="Haz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 y="2465"/>
              <a:ext cx="627" cy="351"/>
            </a:xfrm>
            <a:prstGeom prst="rect">
              <a:avLst/>
            </a:prstGeom>
            <a:noFill/>
            <a:ln w="9525">
              <a:noFill/>
              <a:miter lim="800000"/>
              <a:headEnd/>
              <a:tailEnd/>
            </a:ln>
          </p:spPr>
        </p:pic>
        <p:sp>
          <p:nvSpPr>
            <p:cNvPr id="130077" name="Rectangle 13"/>
            <p:cNvSpPr>
              <a:spLocks noChangeArrowheads="1"/>
            </p:cNvSpPr>
            <p:nvPr/>
          </p:nvSpPr>
          <p:spPr bwMode="auto">
            <a:xfrm>
              <a:off x="240" y="2144"/>
              <a:ext cx="884" cy="334"/>
            </a:xfrm>
            <a:prstGeom prst="rect">
              <a:avLst/>
            </a:prstGeom>
            <a:noFill/>
            <a:ln w="12700">
              <a:noFill/>
              <a:miter lim="800000"/>
              <a:headEnd/>
              <a:tailEnd/>
            </a:ln>
          </p:spPr>
          <p:txBody>
            <a:bodyPr lIns="101463" tIns="51446" rIns="101463" bIns="51446"/>
            <a:lstStyle/>
            <a:p>
              <a:pPr algn="ctr" defTabSz="1128713">
                <a:lnSpc>
                  <a:spcPct val="80000"/>
                </a:lnSpc>
                <a:spcBef>
                  <a:spcPct val="20000"/>
                </a:spcBef>
              </a:pPr>
              <a:r>
                <a:rPr lang="es-AR" altLang="en-GB" sz="1200" b="1" dirty="0">
                  <a:latin typeface="Arial" pitchFamily="34" charset="0"/>
                  <a:cs typeface="Arial" pitchFamily="34" charset="0"/>
                </a:rPr>
                <a:t>Riesgo de operación</a:t>
              </a:r>
            </a:p>
          </p:txBody>
        </p:sp>
      </p:grpSp>
      <p:sp>
        <p:nvSpPr>
          <p:cNvPr id="130057" name="Rectangle 14"/>
          <p:cNvSpPr>
            <a:spLocks noChangeArrowheads="1"/>
          </p:cNvSpPr>
          <p:nvPr/>
        </p:nvSpPr>
        <p:spPr bwMode="auto">
          <a:xfrm>
            <a:off x="4787901" y="937390"/>
            <a:ext cx="4176714" cy="1257300"/>
          </a:xfrm>
          <a:prstGeom prst="rect">
            <a:avLst/>
          </a:prstGeom>
          <a:noFill/>
          <a:ln w="9525">
            <a:solidFill>
              <a:schemeClr val="tx1"/>
            </a:solidFill>
            <a:miter lim="800000"/>
            <a:headEnd/>
            <a:tailEnd/>
          </a:ln>
        </p:spPr>
        <p:txBody>
          <a:bodyPr wrap="none" anchor="ctr"/>
          <a:lstStyle/>
          <a:p>
            <a:endParaRPr lang="es-PE" sz="1200">
              <a:latin typeface="Arial" pitchFamily="34" charset="0"/>
              <a:cs typeface="Arial" pitchFamily="34" charset="0"/>
            </a:endParaRPr>
          </a:p>
        </p:txBody>
      </p:sp>
      <p:sp>
        <p:nvSpPr>
          <p:cNvPr id="130058" name="Text Box 15"/>
          <p:cNvSpPr txBox="1">
            <a:spLocks noChangeArrowheads="1"/>
          </p:cNvSpPr>
          <p:nvPr/>
        </p:nvSpPr>
        <p:spPr bwMode="auto">
          <a:xfrm>
            <a:off x="6346828" y="1010846"/>
            <a:ext cx="2055767" cy="1200329"/>
          </a:xfrm>
          <a:prstGeom prst="rect">
            <a:avLst/>
          </a:prstGeom>
          <a:noFill/>
          <a:ln w="9525">
            <a:noFill/>
            <a:miter lim="800000"/>
            <a:headEnd/>
            <a:tailEnd/>
          </a:ln>
        </p:spPr>
        <p:txBody>
          <a:bodyPr wrap="square">
            <a:spAutoFit/>
          </a:bodyPr>
          <a:lstStyle/>
          <a:p>
            <a:pPr>
              <a:buFontTx/>
              <a:buChar char="•"/>
            </a:pPr>
            <a:r>
              <a:rPr lang="es-ES_tradnl" sz="1200" dirty="0">
                <a:latin typeface="Arial" pitchFamily="34" charset="0"/>
                <a:cs typeface="Arial" pitchFamily="34" charset="0"/>
              </a:rPr>
              <a:t>Riesgo de crédito</a:t>
            </a:r>
          </a:p>
          <a:p>
            <a:pPr lvl="1">
              <a:buFontTx/>
              <a:buChar char="•"/>
            </a:pPr>
            <a:endParaRPr lang="es-ES_tradnl" sz="1200" dirty="0">
              <a:latin typeface="Arial" pitchFamily="34" charset="0"/>
              <a:cs typeface="Arial" pitchFamily="34" charset="0"/>
            </a:endParaRPr>
          </a:p>
          <a:p>
            <a:pPr>
              <a:buFontTx/>
              <a:buChar char="•"/>
            </a:pPr>
            <a:r>
              <a:rPr lang="es-ES_tradnl" sz="1200" dirty="0">
                <a:latin typeface="Arial" pitchFamily="34" charset="0"/>
                <a:cs typeface="Arial" pitchFamily="34" charset="0"/>
              </a:rPr>
              <a:t>Riesgo de liquidez</a:t>
            </a:r>
          </a:p>
          <a:p>
            <a:pPr lvl="1">
              <a:buFontTx/>
              <a:buChar char="•"/>
            </a:pPr>
            <a:endParaRPr lang="es-ES_tradnl" sz="1200" dirty="0">
              <a:latin typeface="Arial" pitchFamily="34" charset="0"/>
              <a:cs typeface="Arial" pitchFamily="34" charset="0"/>
            </a:endParaRPr>
          </a:p>
          <a:p>
            <a:pPr>
              <a:buFontTx/>
              <a:buChar char="•"/>
            </a:pPr>
            <a:r>
              <a:rPr lang="es-ES_tradnl" sz="1200" dirty="0">
                <a:latin typeface="Arial" pitchFamily="34" charset="0"/>
                <a:cs typeface="Arial" pitchFamily="34" charset="0"/>
              </a:rPr>
              <a:t>Riesgo de mercado</a:t>
            </a:r>
          </a:p>
          <a:p>
            <a:pPr lvl="1">
              <a:buFontTx/>
              <a:buChar char="•"/>
            </a:pPr>
            <a:endParaRPr lang="es-ES_tradnl" sz="1200" dirty="0">
              <a:latin typeface="Arial" pitchFamily="34" charset="0"/>
              <a:cs typeface="Arial" pitchFamily="34" charset="0"/>
            </a:endParaRPr>
          </a:p>
        </p:txBody>
      </p:sp>
      <p:grpSp>
        <p:nvGrpSpPr>
          <p:cNvPr id="3" name="Group 16"/>
          <p:cNvGrpSpPr>
            <a:grpSpLocks/>
          </p:cNvGrpSpPr>
          <p:nvPr/>
        </p:nvGrpSpPr>
        <p:grpSpPr bwMode="auto">
          <a:xfrm>
            <a:off x="4822826" y="1042169"/>
            <a:ext cx="1371600" cy="1046163"/>
            <a:chOff x="3024" y="1440"/>
            <a:chExt cx="864" cy="659"/>
          </a:xfrm>
        </p:grpSpPr>
        <p:pic>
          <p:nvPicPr>
            <p:cNvPr id="130074" name="Picture 17" descr="Uncertainty"/>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4" y="1761"/>
              <a:ext cx="624" cy="338"/>
            </a:xfrm>
            <a:prstGeom prst="rect">
              <a:avLst/>
            </a:prstGeom>
            <a:noFill/>
            <a:ln w="9525">
              <a:noFill/>
              <a:miter lim="800000"/>
              <a:headEnd/>
              <a:tailEnd/>
            </a:ln>
          </p:spPr>
        </p:pic>
        <p:sp>
          <p:nvSpPr>
            <p:cNvPr id="130075" name="Rectangle 18"/>
            <p:cNvSpPr>
              <a:spLocks noChangeArrowheads="1"/>
            </p:cNvSpPr>
            <p:nvPr/>
          </p:nvSpPr>
          <p:spPr bwMode="auto">
            <a:xfrm>
              <a:off x="3024" y="1440"/>
              <a:ext cx="864" cy="290"/>
            </a:xfrm>
            <a:prstGeom prst="rect">
              <a:avLst/>
            </a:prstGeom>
            <a:noFill/>
            <a:ln w="12700">
              <a:noFill/>
              <a:miter lim="800000"/>
              <a:headEnd/>
              <a:tailEnd/>
            </a:ln>
          </p:spPr>
          <p:txBody>
            <a:bodyPr lIns="101463" tIns="51446" rIns="101463" bIns="51446"/>
            <a:lstStyle/>
            <a:p>
              <a:pPr algn="ctr" defTabSz="1128713">
                <a:lnSpc>
                  <a:spcPct val="80000"/>
                </a:lnSpc>
                <a:spcBef>
                  <a:spcPct val="20000"/>
                </a:spcBef>
              </a:pPr>
              <a:r>
                <a:rPr lang="es-AR" altLang="en-GB" sz="1200" b="1">
                  <a:latin typeface="Arial" pitchFamily="34" charset="0"/>
                  <a:cs typeface="Arial" pitchFamily="34" charset="0"/>
                </a:rPr>
                <a:t>Riesgos financieros</a:t>
              </a:r>
            </a:p>
          </p:txBody>
        </p:sp>
      </p:grpSp>
      <p:sp>
        <p:nvSpPr>
          <p:cNvPr id="130060" name="Rectangle 5"/>
          <p:cNvSpPr>
            <a:spLocks noChangeArrowheads="1"/>
          </p:cNvSpPr>
          <p:nvPr/>
        </p:nvSpPr>
        <p:spPr bwMode="auto">
          <a:xfrm>
            <a:off x="4787901" y="2339153"/>
            <a:ext cx="4176714" cy="1262062"/>
          </a:xfrm>
          <a:prstGeom prst="rect">
            <a:avLst/>
          </a:prstGeom>
          <a:noFill/>
          <a:ln w="9525">
            <a:solidFill>
              <a:schemeClr val="tx1"/>
            </a:solidFill>
            <a:miter lim="800000"/>
            <a:headEnd/>
            <a:tailEnd/>
          </a:ln>
        </p:spPr>
        <p:txBody>
          <a:bodyPr wrap="none" anchor="ctr"/>
          <a:lstStyle/>
          <a:p>
            <a:endParaRPr lang="es-PE" sz="1200">
              <a:latin typeface="Arial" pitchFamily="34" charset="0"/>
              <a:cs typeface="Arial" pitchFamily="34" charset="0"/>
            </a:endParaRPr>
          </a:p>
        </p:txBody>
      </p:sp>
      <p:sp>
        <p:nvSpPr>
          <p:cNvPr id="130061" name="Text Box 7"/>
          <p:cNvSpPr txBox="1">
            <a:spLocks noChangeArrowheads="1"/>
          </p:cNvSpPr>
          <p:nvPr/>
        </p:nvSpPr>
        <p:spPr bwMode="auto">
          <a:xfrm>
            <a:off x="4986339" y="2266130"/>
            <a:ext cx="1295400" cy="461665"/>
          </a:xfrm>
          <a:prstGeom prst="rect">
            <a:avLst/>
          </a:prstGeom>
          <a:noFill/>
          <a:ln w="9525">
            <a:noFill/>
            <a:miter lim="800000"/>
            <a:headEnd/>
            <a:tailEnd/>
          </a:ln>
        </p:spPr>
        <p:txBody>
          <a:bodyPr>
            <a:spAutoFit/>
          </a:bodyPr>
          <a:lstStyle/>
          <a:p>
            <a:pPr algn="ctr"/>
            <a:r>
              <a:rPr lang="es-ES_tradnl" sz="1200" b="1">
                <a:latin typeface="Arial" pitchFamily="34" charset="0"/>
                <a:cs typeface="Arial" pitchFamily="34" charset="0"/>
              </a:rPr>
              <a:t>Riesgo de Mercado</a:t>
            </a:r>
          </a:p>
        </p:txBody>
      </p:sp>
      <p:pic>
        <p:nvPicPr>
          <p:cNvPr id="130062" name="Picture 8" descr="Opportunity"/>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5563" y="2851918"/>
            <a:ext cx="996951" cy="557213"/>
          </a:xfrm>
          <a:prstGeom prst="rect">
            <a:avLst/>
          </a:prstGeom>
          <a:noFill/>
          <a:ln w="9525">
            <a:noFill/>
            <a:miter lim="800000"/>
            <a:headEnd/>
            <a:tailEnd/>
          </a:ln>
        </p:spPr>
      </p:pic>
      <p:sp>
        <p:nvSpPr>
          <p:cNvPr id="130063" name="Text Box 6"/>
          <p:cNvSpPr txBox="1">
            <a:spLocks noChangeArrowheads="1"/>
          </p:cNvSpPr>
          <p:nvPr/>
        </p:nvSpPr>
        <p:spPr bwMode="auto">
          <a:xfrm>
            <a:off x="6372226" y="2520129"/>
            <a:ext cx="2447925" cy="830997"/>
          </a:xfrm>
          <a:prstGeom prst="rect">
            <a:avLst/>
          </a:prstGeom>
          <a:noFill/>
          <a:ln w="9525">
            <a:noFill/>
            <a:miter lim="800000"/>
            <a:headEnd/>
            <a:tailEnd/>
          </a:ln>
        </p:spPr>
        <p:txBody>
          <a:bodyPr>
            <a:spAutoFit/>
          </a:bodyPr>
          <a:lstStyle/>
          <a:p>
            <a:pPr>
              <a:buFontTx/>
              <a:buChar char="•"/>
            </a:pPr>
            <a:r>
              <a:rPr lang="es-ES_tradnl" sz="1200" dirty="0">
                <a:latin typeface="Arial" pitchFamily="34" charset="0"/>
                <a:cs typeface="Arial" pitchFamily="34" charset="0"/>
              </a:rPr>
              <a:t>Surge de la fluctuación de los activos y pasivos de la empresa  (tipo de cambios, precio, interés, entre otros)</a:t>
            </a:r>
          </a:p>
        </p:txBody>
      </p:sp>
      <p:sp>
        <p:nvSpPr>
          <p:cNvPr id="130064" name="Rectangle 5"/>
          <p:cNvSpPr>
            <a:spLocks noChangeArrowheads="1"/>
          </p:cNvSpPr>
          <p:nvPr/>
        </p:nvSpPr>
        <p:spPr bwMode="auto">
          <a:xfrm>
            <a:off x="4787901" y="3817119"/>
            <a:ext cx="4176714" cy="1262063"/>
          </a:xfrm>
          <a:prstGeom prst="rect">
            <a:avLst/>
          </a:prstGeom>
          <a:noFill/>
          <a:ln w="9525">
            <a:solidFill>
              <a:schemeClr val="tx1"/>
            </a:solidFill>
            <a:miter lim="800000"/>
            <a:headEnd/>
            <a:tailEnd/>
          </a:ln>
        </p:spPr>
        <p:txBody>
          <a:bodyPr wrap="none" anchor="ctr"/>
          <a:lstStyle/>
          <a:p>
            <a:endParaRPr lang="es-PE" sz="1200">
              <a:latin typeface="Arial" pitchFamily="34" charset="0"/>
              <a:cs typeface="Arial" pitchFamily="34" charset="0"/>
            </a:endParaRPr>
          </a:p>
        </p:txBody>
      </p:sp>
      <p:sp>
        <p:nvSpPr>
          <p:cNvPr id="130065" name="Text Box 7"/>
          <p:cNvSpPr txBox="1">
            <a:spLocks noChangeArrowheads="1"/>
          </p:cNvSpPr>
          <p:nvPr/>
        </p:nvSpPr>
        <p:spPr bwMode="auto">
          <a:xfrm>
            <a:off x="4986339" y="3744091"/>
            <a:ext cx="1295400" cy="461665"/>
          </a:xfrm>
          <a:prstGeom prst="rect">
            <a:avLst/>
          </a:prstGeom>
          <a:noFill/>
          <a:ln w="9525">
            <a:noFill/>
            <a:miter lim="800000"/>
            <a:headEnd/>
            <a:tailEnd/>
          </a:ln>
        </p:spPr>
        <p:txBody>
          <a:bodyPr>
            <a:spAutoFit/>
          </a:bodyPr>
          <a:lstStyle/>
          <a:p>
            <a:pPr algn="ctr"/>
            <a:r>
              <a:rPr lang="es-ES_tradnl" sz="1200" b="1">
                <a:latin typeface="Arial" pitchFamily="34" charset="0"/>
                <a:cs typeface="Arial" pitchFamily="34" charset="0"/>
              </a:rPr>
              <a:t>Riesgo de Crédito</a:t>
            </a:r>
          </a:p>
        </p:txBody>
      </p:sp>
      <p:pic>
        <p:nvPicPr>
          <p:cNvPr id="130066" name="Picture 8" descr="Opportunity"/>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5563" y="4329878"/>
            <a:ext cx="996951" cy="557212"/>
          </a:xfrm>
          <a:prstGeom prst="rect">
            <a:avLst/>
          </a:prstGeom>
          <a:noFill/>
          <a:ln w="9525">
            <a:noFill/>
            <a:miter lim="800000"/>
            <a:headEnd/>
            <a:tailEnd/>
          </a:ln>
        </p:spPr>
      </p:pic>
      <p:sp>
        <p:nvSpPr>
          <p:cNvPr id="130067" name="Text Box 6"/>
          <p:cNvSpPr txBox="1">
            <a:spLocks noChangeArrowheads="1"/>
          </p:cNvSpPr>
          <p:nvPr/>
        </p:nvSpPr>
        <p:spPr bwMode="auto">
          <a:xfrm>
            <a:off x="6372226" y="4146376"/>
            <a:ext cx="2447925" cy="461665"/>
          </a:xfrm>
          <a:prstGeom prst="rect">
            <a:avLst/>
          </a:prstGeom>
          <a:noFill/>
          <a:ln w="9525">
            <a:noFill/>
            <a:miter lim="800000"/>
            <a:headEnd/>
            <a:tailEnd/>
          </a:ln>
        </p:spPr>
        <p:txBody>
          <a:bodyPr>
            <a:spAutoFit/>
          </a:bodyPr>
          <a:lstStyle/>
          <a:p>
            <a:pPr>
              <a:buFontTx/>
              <a:buChar char="•"/>
            </a:pPr>
            <a:r>
              <a:rPr lang="es-ES_tradnl" sz="1200" dirty="0">
                <a:latin typeface="Arial" pitchFamily="34" charset="0"/>
                <a:cs typeface="Arial" pitchFamily="34" charset="0"/>
              </a:rPr>
              <a:t>Surge por incumplimiento del deudor</a:t>
            </a:r>
          </a:p>
        </p:txBody>
      </p:sp>
      <p:sp>
        <p:nvSpPr>
          <p:cNvPr id="130068" name="Rectangle 5"/>
          <p:cNvSpPr>
            <a:spLocks noChangeArrowheads="1"/>
          </p:cNvSpPr>
          <p:nvPr/>
        </p:nvSpPr>
        <p:spPr bwMode="auto">
          <a:xfrm>
            <a:off x="4787901" y="5147444"/>
            <a:ext cx="4176714" cy="1262063"/>
          </a:xfrm>
          <a:prstGeom prst="rect">
            <a:avLst/>
          </a:prstGeom>
          <a:noFill/>
          <a:ln w="9525">
            <a:solidFill>
              <a:schemeClr val="tx1"/>
            </a:solidFill>
            <a:miter lim="800000"/>
            <a:headEnd/>
            <a:tailEnd/>
          </a:ln>
        </p:spPr>
        <p:txBody>
          <a:bodyPr wrap="none" anchor="ctr"/>
          <a:lstStyle/>
          <a:p>
            <a:endParaRPr lang="es-PE" sz="1200">
              <a:latin typeface="Arial" pitchFamily="34" charset="0"/>
              <a:cs typeface="Arial" pitchFamily="34" charset="0"/>
            </a:endParaRPr>
          </a:p>
        </p:txBody>
      </p:sp>
      <p:sp>
        <p:nvSpPr>
          <p:cNvPr id="130069" name="Text Box 7"/>
          <p:cNvSpPr txBox="1">
            <a:spLocks noChangeArrowheads="1"/>
          </p:cNvSpPr>
          <p:nvPr/>
        </p:nvSpPr>
        <p:spPr bwMode="auto">
          <a:xfrm>
            <a:off x="4986339" y="5074417"/>
            <a:ext cx="1295400" cy="461665"/>
          </a:xfrm>
          <a:prstGeom prst="rect">
            <a:avLst/>
          </a:prstGeom>
          <a:noFill/>
          <a:ln w="9525">
            <a:noFill/>
            <a:miter lim="800000"/>
            <a:headEnd/>
            <a:tailEnd/>
          </a:ln>
        </p:spPr>
        <p:txBody>
          <a:bodyPr>
            <a:spAutoFit/>
          </a:bodyPr>
          <a:lstStyle/>
          <a:p>
            <a:pPr algn="ctr"/>
            <a:r>
              <a:rPr lang="es-ES_tradnl" sz="1200" b="1">
                <a:latin typeface="Arial" pitchFamily="34" charset="0"/>
                <a:cs typeface="Arial" pitchFamily="34" charset="0"/>
              </a:rPr>
              <a:t>Riesgo de Liquidez</a:t>
            </a:r>
          </a:p>
        </p:txBody>
      </p:sp>
      <p:pic>
        <p:nvPicPr>
          <p:cNvPr id="130070" name="Picture 8" descr="Opportunity"/>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5563" y="5660203"/>
            <a:ext cx="996951" cy="557212"/>
          </a:xfrm>
          <a:prstGeom prst="rect">
            <a:avLst/>
          </a:prstGeom>
          <a:noFill/>
          <a:ln w="9525">
            <a:noFill/>
            <a:miter lim="800000"/>
            <a:headEnd/>
            <a:tailEnd/>
          </a:ln>
        </p:spPr>
      </p:pic>
      <p:sp>
        <p:nvSpPr>
          <p:cNvPr id="130071" name="Text Box 6"/>
          <p:cNvSpPr txBox="1">
            <a:spLocks noChangeArrowheads="1"/>
          </p:cNvSpPr>
          <p:nvPr/>
        </p:nvSpPr>
        <p:spPr bwMode="auto">
          <a:xfrm>
            <a:off x="6372226" y="5252218"/>
            <a:ext cx="2447925" cy="830997"/>
          </a:xfrm>
          <a:prstGeom prst="rect">
            <a:avLst/>
          </a:prstGeom>
          <a:noFill/>
          <a:ln w="9525">
            <a:noFill/>
            <a:miter lim="800000"/>
            <a:headEnd/>
            <a:tailEnd/>
          </a:ln>
        </p:spPr>
        <p:txBody>
          <a:bodyPr>
            <a:spAutoFit/>
          </a:bodyPr>
          <a:lstStyle/>
          <a:p>
            <a:pPr>
              <a:buFontTx/>
              <a:buChar char="•"/>
            </a:pPr>
            <a:r>
              <a:rPr lang="es-ES_tradnl" sz="1200" dirty="0">
                <a:latin typeface="Arial" pitchFamily="34" charset="0"/>
                <a:cs typeface="Arial" pitchFamily="34" charset="0"/>
              </a:rPr>
              <a:t>Surge por descalce por pago de obligaciones inmediatas, endeudándose en condiciones desfavorables.</a:t>
            </a:r>
          </a:p>
        </p:txBody>
      </p:sp>
      <p:pic>
        <p:nvPicPr>
          <p:cNvPr id="3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731889"/>
            <a:ext cx="3431811" cy="1449784"/>
          </a:xfrm>
          <a:prstGeom prst="rect">
            <a:avLst/>
          </a:prstGeom>
          <a:noFill/>
          <a:ln w="9525">
            <a:noFill/>
            <a:miter lim="800000"/>
            <a:headEnd/>
            <a:tailEnd/>
          </a:ln>
        </p:spPr>
      </p:pic>
      <p:sp>
        <p:nvSpPr>
          <p:cNvPr id="62489" name="26 CuadroTexto"/>
          <p:cNvSpPr txBox="1">
            <a:spLocks noChangeArrowheads="1"/>
          </p:cNvSpPr>
          <p:nvPr/>
        </p:nvSpPr>
        <p:spPr bwMode="auto">
          <a:xfrm>
            <a:off x="857765" y="897749"/>
            <a:ext cx="2231423" cy="646331"/>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1200" dirty="0">
                <a:latin typeface="Arial" pitchFamily="34" charset="0"/>
                <a:cs typeface="Arial" pitchFamily="34" charset="0"/>
              </a:rPr>
              <a:t>¿Qué riesgos son  los que requiero relevar para elaborar el mapa de riesgos?</a:t>
            </a:r>
          </a:p>
        </p:txBody>
      </p:sp>
      <p:sp>
        <p:nvSpPr>
          <p:cNvPr id="31" name="CuadroTexto 30"/>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56</a:t>
            </a:r>
            <a:endParaRPr lang="es-PE" dirty="0">
              <a:solidFill>
                <a:srgbClr val="264CA2"/>
              </a:solidFill>
            </a:endParaRPr>
          </a:p>
        </p:txBody>
      </p:sp>
      <p:sp>
        <p:nvSpPr>
          <p:cNvPr id="32" name="11 CuadroTexto"/>
          <p:cNvSpPr txBox="1"/>
          <p:nvPr/>
        </p:nvSpPr>
        <p:spPr>
          <a:xfrm>
            <a:off x="625305" y="146649"/>
            <a:ext cx="8872153" cy="461665"/>
          </a:xfrm>
          <a:prstGeom prst="rect">
            <a:avLst/>
          </a:prstGeom>
          <a:noFill/>
        </p:spPr>
        <p:txBody>
          <a:bodyPr wrap="square" rtlCol="0">
            <a:spAutoFit/>
          </a:bodyPr>
          <a:lstStyle/>
          <a:p>
            <a:pPr algn="ctr"/>
            <a:r>
              <a:rPr lang="es-PE" sz="2400" dirty="0" smtClean="0">
                <a:solidFill>
                  <a:schemeClr val="bg1"/>
                </a:solidFill>
                <a:latin typeface="Arial" pitchFamily="34" charset="0"/>
                <a:cs typeface="Arial" pitchFamily="34" charset="0"/>
              </a:rPr>
              <a:t>Relevamiento de Riesgos</a:t>
            </a:r>
            <a:endParaRPr lang="es-ES"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011369" y="-49428"/>
            <a:ext cx="7144092" cy="766120"/>
          </a:xfrm>
          <a:prstGeom prst="rect">
            <a:avLst/>
          </a:prstGeom>
        </p:spPr>
        <p:txBody>
          <a:bodyPr/>
          <a:lstStyle/>
          <a:p>
            <a:pPr algn="ctr" eaLnBrk="1" hangingPunct="1"/>
            <a:r>
              <a:rPr lang="es-ES_tradnl" altLang="es-ES" sz="2800" dirty="0">
                <a:solidFill>
                  <a:schemeClr val="bg1"/>
                </a:solidFill>
                <a:latin typeface="Arial" pitchFamily="34" charset="0"/>
                <a:cs typeface="Arial" pitchFamily="34" charset="0"/>
              </a:rPr>
              <a:t>¿Qué es el Control en el ámbito empresarial?</a:t>
            </a:r>
            <a:endParaRPr lang="en-US" altLang="es-ES" sz="2800" dirty="0">
              <a:solidFill>
                <a:schemeClr val="bg1"/>
              </a:solidFill>
              <a:latin typeface="Arial" pitchFamily="34" charset="0"/>
              <a:cs typeface="Arial" pitchFamily="34" charset="0"/>
            </a:endParaRPr>
          </a:p>
        </p:txBody>
      </p:sp>
      <p:sp>
        <p:nvSpPr>
          <p:cNvPr id="25603" name="4 Marcador de contenido"/>
          <p:cNvSpPr>
            <a:spLocks/>
          </p:cNvSpPr>
          <p:nvPr/>
        </p:nvSpPr>
        <p:spPr bwMode="auto">
          <a:xfrm>
            <a:off x="877329" y="2111640"/>
            <a:ext cx="7636477" cy="1723382"/>
          </a:xfrm>
          <a:prstGeom prst="rect">
            <a:avLst/>
          </a:prstGeom>
          <a:noFill/>
          <a:ln w="9525">
            <a:noFill/>
            <a:miter lim="800000"/>
            <a:headEnd/>
            <a:tailEnd/>
          </a:ln>
        </p:spPr>
        <p:txBody>
          <a:bodyPr/>
          <a:lstStyle/>
          <a:p>
            <a:pPr algn="just">
              <a:lnSpc>
                <a:spcPct val="150000"/>
              </a:lnSpc>
              <a:spcBef>
                <a:spcPct val="20000"/>
              </a:spcBef>
              <a:buSzPct val="80000"/>
              <a:buFont typeface="Wingdings 2" pitchFamily="18" charset="2"/>
              <a:buNone/>
            </a:pPr>
            <a:r>
              <a:rPr lang="es-ES_tradnl" altLang="es-ES" sz="2000" dirty="0">
                <a:latin typeface="Arial" pitchFamily="34" charset="0"/>
                <a:cs typeface="Arial" pitchFamily="34" charset="0"/>
              </a:rPr>
              <a:t>El control se define como “la medición y corrección del </a:t>
            </a:r>
            <a:r>
              <a:rPr lang="es-ES_tradnl" altLang="es-ES" sz="2000" b="1" dirty="0">
                <a:solidFill>
                  <a:srgbClr val="FF0000"/>
                </a:solidFill>
                <a:latin typeface="Arial" pitchFamily="34" charset="0"/>
                <a:cs typeface="Arial" pitchFamily="34" charset="0"/>
              </a:rPr>
              <a:t>desempeño</a:t>
            </a:r>
            <a:r>
              <a:rPr lang="es-ES_tradnl" altLang="es-ES" sz="2000" dirty="0">
                <a:latin typeface="Arial" pitchFamily="34" charset="0"/>
                <a:cs typeface="Arial" pitchFamily="34" charset="0"/>
              </a:rPr>
              <a:t>, a fin de garantizar que se ha cumplido los </a:t>
            </a:r>
            <a:r>
              <a:rPr lang="es-ES_tradnl" altLang="es-ES" sz="2000" b="1" dirty="0">
                <a:solidFill>
                  <a:srgbClr val="FF0000"/>
                </a:solidFill>
                <a:latin typeface="Arial" pitchFamily="34" charset="0"/>
                <a:cs typeface="Arial" pitchFamily="34" charset="0"/>
              </a:rPr>
              <a:t>objetivos</a:t>
            </a:r>
            <a:r>
              <a:rPr lang="es-ES_tradnl" altLang="es-ES" sz="2000" dirty="0">
                <a:solidFill>
                  <a:srgbClr val="FF9933"/>
                </a:solidFill>
                <a:latin typeface="Arial" pitchFamily="34" charset="0"/>
                <a:cs typeface="Arial" pitchFamily="34" charset="0"/>
              </a:rPr>
              <a:t> </a:t>
            </a:r>
            <a:r>
              <a:rPr lang="es-ES_tradnl" altLang="es-ES" sz="2000" dirty="0">
                <a:latin typeface="Arial" pitchFamily="34" charset="0"/>
                <a:cs typeface="Arial" pitchFamily="34" charset="0"/>
              </a:rPr>
              <a:t>de la entidad y los </a:t>
            </a:r>
            <a:r>
              <a:rPr lang="es-ES_tradnl" altLang="es-ES" sz="2000" b="1" dirty="0">
                <a:solidFill>
                  <a:srgbClr val="FF0000"/>
                </a:solidFill>
                <a:latin typeface="Arial" pitchFamily="34" charset="0"/>
                <a:cs typeface="Arial" pitchFamily="34" charset="0"/>
              </a:rPr>
              <a:t>planes</a:t>
            </a:r>
            <a:r>
              <a:rPr lang="es-ES_tradnl" altLang="es-ES" sz="2000" dirty="0">
                <a:solidFill>
                  <a:srgbClr val="FF9933"/>
                </a:solidFill>
                <a:latin typeface="Arial" pitchFamily="34" charset="0"/>
                <a:cs typeface="Arial" pitchFamily="34" charset="0"/>
              </a:rPr>
              <a:t> </a:t>
            </a:r>
            <a:r>
              <a:rPr lang="es-ES_tradnl" altLang="es-ES" sz="2000" dirty="0">
                <a:latin typeface="Arial" pitchFamily="34" charset="0"/>
                <a:cs typeface="Arial" pitchFamily="34" charset="0"/>
              </a:rPr>
              <a:t>ideados para alcanzarlos”.</a:t>
            </a:r>
            <a:endParaRPr lang="es-ES" altLang="es-ES" sz="2000" dirty="0">
              <a:latin typeface="Arial" pitchFamily="34" charset="0"/>
              <a:cs typeface="Arial" pitchFamily="34" charset="0"/>
            </a:endParaRPr>
          </a:p>
        </p:txBody>
      </p:sp>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3</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29991"/>
            <a:ext cx="3138617" cy="1661612"/>
          </a:xfrm>
          <a:prstGeom prst="rect">
            <a:avLst/>
          </a:prstGeom>
          <a:noFill/>
          <a:ln w="9525">
            <a:noFill/>
            <a:miter lim="800000"/>
            <a:headEnd/>
            <a:tailEnd/>
          </a:ln>
        </p:spPr>
      </p:pic>
      <p:sp>
        <p:nvSpPr>
          <p:cNvPr id="62489" name="26 CuadroTexto"/>
          <p:cNvSpPr txBox="1">
            <a:spLocks noChangeArrowheads="1"/>
          </p:cNvSpPr>
          <p:nvPr/>
        </p:nvSpPr>
        <p:spPr bwMode="auto">
          <a:xfrm>
            <a:off x="670251" y="1021903"/>
            <a:ext cx="2320086" cy="646331"/>
          </a:xfrm>
          <a:prstGeom prst="rect">
            <a:avLst/>
          </a:prstGeom>
          <a:solidFill>
            <a:schemeClr val="accent3">
              <a:lumMod val="20000"/>
              <a:lumOff val="80000"/>
            </a:schemeClr>
          </a:solidFill>
          <a:ln w="9525">
            <a:noFill/>
            <a:miter lim="800000"/>
            <a:headEnd/>
            <a:tailEnd/>
          </a:ln>
          <a:effectLst>
            <a:softEdge rad="63500"/>
          </a:effectLst>
        </p:spPr>
        <p:txBody>
          <a:bodyPr wrap="square">
            <a:spAutoFit/>
          </a:bodyPr>
          <a:lstStyle/>
          <a:p>
            <a:pPr algn="ctr">
              <a:defRPr/>
            </a:pPr>
            <a:r>
              <a:rPr lang="es-PE" sz="1200" dirty="0">
                <a:latin typeface="Arial" pitchFamily="34" charset="0"/>
                <a:cs typeface="Arial" pitchFamily="34" charset="0"/>
              </a:rPr>
              <a:t>¿Qué riesgos son  los que requiero relevar para elaborar el mapa de riesgos?</a:t>
            </a:r>
          </a:p>
        </p:txBody>
      </p:sp>
      <p:sp>
        <p:nvSpPr>
          <p:cNvPr id="10" name="CuadroTexto 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57</a:t>
            </a:r>
            <a:endParaRPr lang="es-PE" dirty="0">
              <a:solidFill>
                <a:srgbClr val="264CA2"/>
              </a:solidFill>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059" y="1833753"/>
            <a:ext cx="7457489" cy="4553596"/>
          </a:xfrm>
          <a:prstGeom prst="rect">
            <a:avLst/>
          </a:prstGeom>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2795" y="749827"/>
            <a:ext cx="3391205" cy="949156"/>
          </a:xfrm>
          <a:prstGeom prst="rect">
            <a:avLst/>
          </a:prstGeom>
        </p:spPr>
      </p:pic>
      <p:sp>
        <p:nvSpPr>
          <p:cNvPr id="13" name="11 CuadroTexto"/>
          <p:cNvSpPr txBox="1"/>
          <p:nvPr/>
        </p:nvSpPr>
        <p:spPr>
          <a:xfrm>
            <a:off x="625305" y="146649"/>
            <a:ext cx="8872153" cy="461665"/>
          </a:xfrm>
          <a:prstGeom prst="rect">
            <a:avLst/>
          </a:prstGeom>
          <a:noFill/>
        </p:spPr>
        <p:txBody>
          <a:bodyPr wrap="square" rtlCol="0">
            <a:spAutoFit/>
          </a:bodyPr>
          <a:lstStyle/>
          <a:p>
            <a:pPr algn="ctr"/>
            <a:r>
              <a:rPr lang="es-PE" sz="2400" dirty="0" smtClean="0">
                <a:solidFill>
                  <a:schemeClr val="bg1"/>
                </a:solidFill>
                <a:latin typeface="Arial" pitchFamily="34" charset="0"/>
                <a:cs typeface="Arial" pitchFamily="34" charset="0"/>
              </a:rPr>
              <a:t>Relevamiento de Riesgos</a:t>
            </a:r>
            <a:endParaRPr lang="es-ES"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9"/>
          <p:cNvSpPr>
            <a:spLocks noChangeArrowheads="1"/>
          </p:cNvSpPr>
          <p:nvPr/>
        </p:nvSpPr>
        <p:spPr bwMode="auto">
          <a:xfrm>
            <a:off x="395289" y="2151788"/>
            <a:ext cx="4176712" cy="3200400"/>
          </a:xfrm>
          <a:prstGeom prst="rect">
            <a:avLst/>
          </a:prstGeom>
          <a:noFill/>
          <a:ln w="9525">
            <a:solidFill>
              <a:schemeClr val="tx1"/>
            </a:solidFill>
            <a:miter lim="800000"/>
            <a:headEnd/>
            <a:tailEnd/>
          </a:ln>
        </p:spPr>
        <p:txBody>
          <a:bodyPr wrap="none" anchor="ctr"/>
          <a:lstStyle/>
          <a:p>
            <a:endParaRPr lang="es-PE" altLang="es-ES"/>
          </a:p>
        </p:txBody>
      </p:sp>
      <p:sp>
        <p:nvSpPr>
          <p:cNvPr id="62467" name="Text Box 10"/>
          <p:cNvSpPr txBox="1">
            <a:spLocks noChangeArrowheads="1"/>
          </p:cNvSpPr>
          <p:nvPr/>
        </p:nvSpPr>
        <p:spPr bwMode="auto">
          <a:xfrm>
            <a:off x="2224088" y="2207352"/>
            <a:ext cx="2209800" cy="3108543"/>
          </a:xfrm>
          <a:prstGeom prst="rect">
            <a:avLst/>
          </a:prstGeom>
          <a:noFill/>
          <a:ln w="9525">
            <a:noFill/>
            <a:miter lim="800000"/>
            <a:headEnd/>
            <a:tailEnd/>
          </a:ln>
        </p:spPr>
        <p:txBody>
          <a:bodyPr>
            <a:spAutoFit/>
          </a:bodyPr>
          <a:lstStyle/>
          <a:p>
            <a:pPr>
              <a:buFontTx/>
              <a:buChar char="•"/>
            </a:pPr>
            <a:r>
              <a:rPr lang="es-ES_tradnl" altLang="es-ES" sz="1400" dirty="0"/>
              <a:t>Fallas en los sistemas</a:t>
            </a:r>
          </a:p>
          <a:p>
            <a:pPr>
              <a:buFontTx/>
              <a:buChar char="•"/>
            </a:pPr>
            <a:r>
              <a:rPr lang="es-ES_tradnl" altLang="es-ES" sz="1400" dirty="0"/>
              <a:t>Errores humanos</a:t>
            </a:r>
          </a:p>
          <a:p>
            <a:pPr>
              <a:buFontTx/>
              <a:buChar char="•"/>
            </a:pPr>
            <a:r>
              <a:rPr lang="es-ES_tradnl" altLang="es-ES" sz="1400" dirty="0"/>
              <a:t>Procedimientos </a:t>
            </a:r>
            <a:br>
              <a:rPr lang="es-ES_tradnl" altLang="es-ES" sz="1400" dirty="0"/>
            </a:br>
            <a:r>
              <a:rPr lang="es-ES_tradnl" altLang="es-ES" sz="1400" dirty="0"/>
              <a:t>  inadecuados</a:t>
            </a:r>
          </a:p>
          <a:p>
            <a:pPr>
              <a:buFontTx/>
              <a:buChar char="•"/>
            </a:pPr>
            <a:r>
              <a:rPr lang="es-ES_tradnl" altLang="es-ES" sz="1400" dirty="0"/>
              <a:t>Controles inadecuados</a:t>
            </a:r>
          </a:p>
          <a:p>
            <a:pPr>
              <a:buFontTx/>
              <a:buChar char="•"/>
            </a:pPr>
            <a:r>
              <a:rPr lang="es-ES_tradnl" altLang="es-ES" sz="1400" dirty="0"/>
              <a:t>Fraude</a:t>
            </a:r>
          </a:p>
          <a:p>
            <a:pPr>
              <a:buFontTx/>
              <a:buChar char="•"/>
            </a:pPr>
            <a:r>
              <a:rPr lang="es-ES_tradnl" altLang="es-ES" sz="1400" dirty="0"/>
              <a:t>Riesgo de desastres</a:t>
            </a:r>
          </a:p>
          <a:p>
            <a:pPr lvl="1">
              <a:buFontTx/>
              <a:buChar char="•"/>
            </a:pPr>
            <a:r>
              <a:rPr lang="es-ES_tradnl" altLang="es-ES" sz="1400" dirty="0"/>
              <a:t>Desastres naturales</a:t>
            </a:r>
          </a:p>
          <a:p>
            <a:pPr lvl="1">
              <a:buFontTx/>
              <a:buChar char="•"/>
            </a:pPr>
            <a:r>
              <a:rPr lang="es-ES_tradnl" altLang="es-ES" sz="1400" dirty="0"/>
              <a:t>Suspensión de los mercados</a:t>
            </a:r>
          </a:p>
          <a:p>
            <a:pPr>
              <a:buFontTx/>
              <a:buChar char="•"/>
            </a:pPr>
            <a:r>
              <a:rPr lang="es-ES_tradnl" altLang="es-ES" sz="1400" dirty="0"/>
              <a:t>Riesgo legal</a:t>
            </a:r>
          </a:p>
          <a:p>
            <a:pPr lvl="1">
              <a:buFontTx/>
              <a:buChar char="•"/>
            </a:pPr>
            <a:r>
              <a:rPr lang="es-ES_tradnl" altLang="es-ES" sz="1400" dirty="0"/>
              <a:t>Juicios</a:t>
            </a:r>
          </a:p>
          <a:p>
            <a:pPr lvl="1">
              <a:buFontTx/>
              <a:buChar char="•"/>
            </a:pPr>
            <a:r>
              <a:rPr lang="es-ES_tradnl" altLang="es-ES" sz="1400" dirty="0"/>
              <a:t>Contratos</a:t>
            </a:r>
          </a:p>
          <a:p>
            <a:pPr lvl="1">
              <a:buFontTx/>
              <a:buChar char="•"/>
            </a:pPr>
            <a:r>
              <a:rPr lang="es-ES_tradnl" altLang="es-ES" sz="1400" dirty="0"/>
              <a:t>Regulatorio</a:t>
            </a:r>
          </a:p>
        </p:txBody>
      </p:sp>
      <p:grpSp>
        <p:nvGrpSpPr>
          <p:cNvPr id="2" name="Group 11"/>
          <p:cNvGrpSpPr>
            <a:grpSpLocks/>
          </p:cNvGrpSpPr>
          <p:nvPr/>
        </p:nvGrpSpPr>
        <p:grpSpPr bwMode="auto">
          <a:xfrm>
            <a:off x="547690" y="2812189"/>
            <a:ext cx="1403349" cy="1066800"/>
            <a:chOff x="240" y="2144"/>
            <a:chExt cx="884" cy="672"/>
          </a:xfrm>
        </p:grpSpPr>
        <p:pic>
          <p:nvPicPr>
            <p:cNvPr id="62473" name="Picture 12" descr="Haz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 y="2465"/>
              <a:ext cx="627" cy="351"/>
            </a:xfrm>
            <a:prstGeom prst="rect">
              <a:avLst/>
            </a:prstGeom>
            <a:noFill/>
            <a:ln w="9525">
              <a:noFill/>
              <a:miter lim="800000"/>
              <a:headEnd/>
              <a:tailEnd/>
            </a:ln>
          </p:spPr>
        </p:pic>
        <p:sp>
          <p:nvSpPr>
            <p:cNvPr id="62474" name="Rectangle 13"/>
            <p:cNvSpPr>
              <a:spLocks noChangeArrowheads="1"/>
            </p:cNvSpPr>
            <p:nvPr/>
          </p:nvSpPr>
          <p:spPr bwMode="auto">
            <a:xfrm>
              <a:off x="240" y="2144"/>
              <a:ext cx="884" cy="334"/>
            </a:xfrm>
            <a:prstGeom prst="rect">
              <a:avLst/>
            </a:prstGeom>
            <a:noFill/>
            <a:ln w="12700">
              <a:noFill/>
              <a:miter lim="800000"/>
              <a:headEnd/>
              <a:tailEnd/>
            </a:ln>
          </p:spPr>
          <p:txBody>
            <a:bodyPr lIns="101463" tIns="51446" rIns="101463" bIns="51446"/>
            <a:lstStyle/>
            <a:p>
              <a:pPr algn="ctr" defTabSz="1128713">
                <a:lnSpc>
                  <a:spcPct val="80000"/>
                </a:lnSpc>
                <a:spcBef>
                  <a:spcPct val="20000"/>
                </a:spcBef>
              </a:pPr>
              <a:r>
                <a:rPr lang="es-AR" altLang="en-GB" sz="1600" b="1"/>
                <a:t>Riesgo de operación</a:t>
              </a:r>
            </a:p>
          </p:txBody>
        </p:sp>
      </p:grpSp>
      <p:sp>
        <p:nvSpPr>
          <p:cNvPr id="30" name="29 Abrir llave"/>
          <p:cNvSpPr/>
          <p:nvPr/>
        </p:nvSpPr>
        <p:spPr>
          <a:xfrm>
            <a:off x="4787902" y="2078763"/>
            <a:ext cx="503238" cy="3240088"/>
          </a:xfrm>
          <a:prstGeom prst="leftBrace">
            <a:avLst>
              <a:gd name="adj1" fmla="val 0"/>
              <a:gd name="adj2" fmla="val 5000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p>
        </p:txBody>
      </p:sp>
      <p:sp>
        <p:nvSpPr>
          <p:cNvPr id="62472" name="30 CuadroTexto"/>
          <p:cNvSpPr txBox="1">
            <a:spLocks noChangeArrowheads="1"/>
          </p:cNvSpPr>
          <p:nvPr/>
        </p:nvSpPr>
        <p:spPr bwMode="auto">
          <a:xfrm>
            <a:off x="5219701" y="2640741"/>
            <a:ext cx="3455988" cy="2031325"/>
          </a:xfrm>
          <a:prstGeom prst="rect">
            <a:avLst/>
          </a:prstGeom>
          <a:noFill/>
          <a:ln w="9525">
            <a:noFill/>
            <a:miter lim="800000"/>
            <a:headEnd/>
            <a:tailEnd/>
          </a:ln>
        </p:spPr>
        <p:txBody>
          <a:bodyPr>
            <a:spAutoFit/>
          </a:bodyPr>
          <a:lstStyle/>
          <a:p>
            <a:r>
              <a:rPr lang="es-PE" altLang="es-ES" dirty="0"/>
              <a:t>Riesgos Operacionales</a:t>
            </a:r>
          </a:p>
          <a:p>
            <a:endParaRPr lang="es-PE" altLang="es-ES" dirty="0"/>
          </a:p>
          <a:p>
            <a:endParaRPr lang="es-PE" altLang="es-ES" dirty="0"/>
          </a:p>
          <a:p>
            <a:r>
              <a:rPr lang="es-PE" altLang="es-ES" dirty="0"/>
              <a:t>Riesgos de Reporte</a:t>
            </a:r>
          </a:p>
          <a:p>
            <a:endParaRPr lang="es-PE" altLang="es-ES" dirty="0"/>
          </a:p>
          <a:p>
            <a:endParaRPr lang="es-PE" altLang="es-ES" dirty="0"/>
          </a:p>
          <a:p>
            <a:r>
              <a:rPr lang="es-PE" altLang="es-ES" dirty="0"/>
              <a:t>Riesgos de Cumplimiento</a:t>
            </a:r>
          </a:p>
        </p:txBody>
      </p:sp>
      <p:sp>
        <p:nvSpPr>
          <p:cNvPr id="12" name="CuadroTexto 21"/>
          <p:cNvSpPr txBox="1"/>
          <p:nvPr/>
        </p:nvSpPr>
        <p:spPr>
          <a:xfrm>
            <a:off x="7190143" y="709150"/>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13" name="Conector 14"/>
          <p:cNvSpPr/>
          <p:nvPr/>
        </p:nvSpPr>
        <p:spPr>
          <a:xfrm>
            <a:off x="6940650" y="684179"/>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15" name="14 Rectángulo"/>
          <p:cNvSpPr/>
          <p:nvPr/>
        </p:nvSpPr>
        <p:spPr>
          <a:xfrm rot="20070756">
            <a:off x="5262551" y="4270430"/>
            <a:ext cx="3370287"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POR PROCESO</a:t>
            </a:r>
          </a:p>
        </p:txBody>
      </p:sp>
      <p:pic>
        <p:nvPicPr>
          <p:cNvPr id="1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729363"/>
            <a:ext cx="3138617" cy="1325923"/>
          </a:xfrm>
          <a:prstGeom prst="rect">
            <a:avLst/>
          </a:prstGeom>
          <a:noFill/>
          <a:ln w="9525">
            <a:noFill/>
            <a:miter lim="800000"/>
            <a:headEnd/>
            <a:tailEnd/>
          </a:ln>
        </p:spPr>
      </p:pic>
      <p:sp>
        <p:nvSpPr>
          <p:cNvPr id="62489" name="26 CuadroTexto"/>
          <p:cNvSpPr txBox="1">
            <a:spLocks noChangeArrowheads="1"/>
          </p:cNvSpPr>
          <p:nvPr/>
        </p:nvSpPr>
        <p:spPr bwMode="auto">
          <a:xfrm>
            <a:off x="718238" y="878197"/>
            <a:ext cx="2296493" cy="600164"/>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1100" dirty="0">
                <a:latin typeface="Arial" charset="0"/>
                <a:cs typeface="+mn-cs"/>
              </a:rPr>
              <a:t>¿Qué riesgos son  los que requiero relevar para elaborar el mapa de riesgos bajo el COSO</a:t>
            </a:r>
            <a:r>
              <a:rPr lang="es-PE" sz="1100" dirty="0" smtClean="0">
                <a:latin typeface="Arial" charset="0"/>
                <a:cs typeface="+mn-cs"/>
              </a:rPr>
              <a:t>?</a:t>
            </a:r>
            <a:endParaRPr lang="es-PE" sz="1100" dirty="0">
              <a:latin typeface="Arial" charset="0"/>
              <a:cs typeface="+mn-cs"/>
            </a:endParaRPr>
          </a:p>
        </p:txBody>
      </p:sp>
      <p:sp>
        <p:nvSpPr>
          <p:cNvPr id="16" name="CuadroTexto 15"/>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58</a:t>
            </a:r>
            <a:endParaRPr lang="es-PE" dirty="0">
              <a:solidFill>
                <a:srgbClr val="264CA2"/>
              </a:solidFill>
            </a:endParaRPr>
          </a:p>
        </p:txBody>
      </p:sp>
      <p:sp>
        <p:nvSpPr>
          <p:cNvPr id="17" name="11 CuadroTexto"/>
          <p:cNvSpPr txBox="1"/>
          <p:nvPr/>
        </p:nvSpPr>
        <p:spPr>
          <a:xfrm>
            <a:off x="625305" y="146649"/>
            <a:ext cx="8872153" cy="461665"/>
          </a:xfrm>
          <a:prstGeom prst="rect">
            <a:avLst/>
          </a:prstGeom>
          <a:noFill/>
        </p:spPr>
        <p:txBody>
          <a:bodyPr wrap="square" rtlCol="0">
            <a:spAutoFit/>
          </a:bodyPr>
          <a:lstStyle/>
          <a:p>
            <a:pPr algn="ctr"/>
            <a:r>
              <a:rPr lang="es-PE" sz="2400" dirty="0" smtClean="0">
                <a:solidFill>
                  <a:schemeClr val="bg1"/>
                </a:solidFill>
                <a:latin typeface="Arial" pitchFamily="34" charset="0"/>
                <a:cs typeface="Arial" pitchFamily="34" charset="0"/>
              </a:rPr>
              <a:t>Relevamiento de Riesgos</a:t>
            </a:r>
            <a:endParaRPr lang="es-ES"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5944343" y="4936017"/>
            <a:ext cx="2756769" cy="1527333"/>
          </a:xfrm>
          <a:prstGeom prst="rect">
            <a:avLst/>
          </a:prstGeom>
          <a:solidFill>
            <a:schemeClr val="accent3">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a:latin typeface="Arial" pitchFamily="34" charset="0"/>
              <a:cs typeface="Arial" pitchFamily="34" charset="0"/>
            </a:endParaRPr>
          </a:p>
        </p:txBody>
      </p:sp>
      <p:sp>
        <p:nvSpPr>
          <p:cNvPr id="26" name="Flecha abajo 25"/>
          <p:cNvSpPr/>
          <p:nvPr/>
        </p:nvSpPr>
        <p:spPr>
          <a:xfrm>
            <a:off x="1147352" y="6247710"/>
            <a:ext cx="415268" cy="308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a:latin typeface="Arial" pitchFamily="34" charset="0"/>
              <a:cs typeface="Arial" pitchFamily="34" charset="0"/>
            </a:endParaRPr>
          </a:p>
        </p:txBody>
      </p:sp>
      <p:sp>
        <p:nvSpPr>
          <p:cNvPr id="2" name="Título 1"/>
          <p:cNvSpPr>
            <a:spLocks noGrp="1"/>
          </p:cNvSpPr>
          <p:nvPr>
            <p:ph type="title"/>
          </p:nvPr>
        </p:nvSpPr>
        <p:spPr>
          <a:xfrm>
            <a:off x="1131971" y="-49428"/>
            <a:ext cx="8131017" cy="859312"/>
          </a:xfrm>
        </p:spPr>
        <p:txBody>
          <a:bodyPr>
            <a:noAutofit/>
          </a:bodyPr>
          <a:lstStyle/>
          <a:p>
            <a:pPr algn="ctr"/>
            <a:r>
              <a:rPr lang="es-PE" sz="2800" dirty="0">
                <a:solidFill>
                  <a:schemeClr val="bg1"/>
                </a:solidFill>
                <a:latin typeface="Arial" pitchFamily="34" charset="0"/>
                <a:cs typeface="Arial" pitchFamily="34" charset="0"/>
              </a:rPr>
              <a:t>Rol de la Primera Línea de Defensa – Matriz de Riesgos y Controles</a:t>
            </a:r>
          </a:p>
        </p:txBody>
      </p:sp>
      <p:pic>
        <p:nvPicPr>
          <p:cNvPr id="4" name="Imagen 3"/>
          <p:cNvPicPr>
            <a:picLocks noChangeAspect="1"/>
          </p:cNvPicPr>
          <p:nvPr/>
        </p:nvPicPr>
        <p:blipFill>
          <a:blip r:embed="rId2" cstate="print"/>
          <a:stretch>
            <a:fillRect/>
          </a:stretch>
        </p:blipFill>
        <p:spPr>
          <a:xfrm>
            <a:off x="535795" y="855367"/>
            <a:ext cx="4393547" cy="2593722"/>
          </a:xfrm>
          <a:prstGeom prst="rect">
            <a:avLst/>
          </a:prstGeom>
        </p:spPr>
      </p:pic>
      <p:sp>
        <p:nvSpPr>
          <p:cNvPr id="5" name="Rectángulo redondeado 4"/>
          <p:cNvSpPr/>
          <p:nvPr/>
        </p:nvSpPr>
        <p:spPr>
          <a:xfrm>
            <a:off x="5881132" y="1200355"/>
            <a:ext cx="2875180" cy="10211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dirty="0">
                <a:solidFill>
                  <a:schemeClr val="tx1"/>
                </a:solidFill>
                <a:latin typeface="Arial" pitchFamily="34" charset="0"/>
                <a:cs typeface="Arial" pitchFamily="34" charset="0"/>
              </a:rPr>
              <a:t>Corresponde a la hoja de vida del proceso, ayudando a identificar las características generales del proceso (Objetivo, Alcance, responsables, entradas, salidas, entre otros.) </a:t>
            </a:r>
          </a:p>
        </p:txBody>
      </p:sp>
      <p:sp>
        <p:nvSpPr>
          <p:cNvPr id="6" name="Rectángulo redondeado 5"/>
          <p:cNvSpPr/>
          <p:nvPr/>
        </p:nvSpPr>
        <p:spPr>
          <a:xfrm>
            <a:off x="5881132" y="2533958"/>
            <a:ext cx="2875180" cy="10287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dirty="0">
                <a:solidFill>
                  <a:schemeClr val="tx1"/>
                </a:solidFill>
                <a:latin typeface="Arial" pitchFamily="34" charset="0"/>
                <a:cs typeface="Arial" pitchFamily="34" charset="0"/>
              </a:rPr>
              <a:t>Son guías de acción establecidas por la dirección que orientan la acción y decisiones del personal en la ejecución de las actividades del procedimiento. </a:t>
            </a:r>
          </a:p>
        </p:txBody>
      </p:sp>
      <p:sp>
        <p:nvSpPr>
          <p:cNvPr id="7" name="Rectángulo redondeado 6"/>
          <p:cNvSpPr/>
          <p:nvPr/>
        </p:nvSpPr>
        <p:spPr>
          <a:xfrm>
            <a:off x="3131465" y="4090992"/>
            <a:ext cx="2417889" cy="15568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Los indicadores son las medidas </a:t>
            </a:r>
            <a:r>
              <a:rPr lang="es-PE" sz="1200" i="1" dirty="0">
                <a:solidFill>
                  <a:schemeClr val="tx1"/>
                </a:solidFill>
                <a:latin typeface="Arial" pitchFamily="34" charset="0"/>
                <a:cs typeface="Arial" pitchFamily="34" charset="0"/>
              </a:rPr>
              <a:t>cuantitativas </a:t>
            </a:r>
            <a:r>
              <a:rPr lang="es-PE" sz="1200" dirty="0">
                <a:solidFill>
                  <a:schemeClr val="tx1"/>
                </a:solidFill>
                <a:latin typeface="Arial" pitchFamily="34" charset="0"/>
                <a:cs typeface="Arial" pitchFamily="34" charset="0"/>
              </a:rPr>
              <a:t>financieras y no financieras que se recopilan y monitorean por parte del dueño del procesos, sobre el cumplimiento de los objetivos. </a:t>
            </a:r>
          </a:p>
        </p:txBody>
      </p:sp>
      <p:sp>
        <p:nvSpPr>
          <p:cNvPr id="8" name="Rectángulo redondeado 7"/>
          <p:cNvSpPr/>
          <p:nvPr/>
        </p:nvSpPr>
        <p:spPr>
          <a:xfrm>
            <a:off x="5881132" y="3936097"/>
            <a:ext cx="2875180" cy="8691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dirty="0">
                <a:solidFill>
                  <a:schemeClr val="tx1"/>
                </a:solidFill>
                <a:latin typeface="Arial" pitchFamily="34" charset="0"/>
                <a:cs typeface="Arial" pitchFamily="34" charset="0"/>
              </a:rPr>
              <a:t>Documento escrito que describe secuencialmente, la forma de realizar una actividad para lograr un objetivo dado, dentro del alcance establecido. </a:t>
            </a:r>
          </a:p>
        </p:txBody>
      </p:sp>
      <p:sp>
        <p:nvSpPr>
          <p:cNvPr id="9" name="Rectángulo redondeado 8"/>
          <p:cNvSpPr/>
          <p:nvPr/>
        </p:nvSpPr>
        <p:spPr>
          <a:xfrm>
            <a:off x="458252" y="4123573"/>
            <a:ext cx="2438538" cy="161775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bg1"/>
                </a:solidFill>
                <a:latin typeface="Arial" pitchFamily="34" charset="0"/>
                <a:cs typeface="Arial" pitchFamily="34" charset="0"/>
              </a:rPr>
              <a:t>Corresponde a la relación de los riesgos inherentes que se pueden presentar en el logro de los objetivos y riesgos residuales (con controles) con su calificación de probabilidad e impacto en el proceso y su colorimetría. </a:t>
            </a:r>
          </a:p>
        </p:txBody>
      </p:sp>
      <p:sp>
        <p:nvSpPr>
          <p:cNvPr id="10" name="Rectángulo redondeado 9"/>
          <p:cNvSpPr/>
          <p:nvPr/>
        </p:nvSpPr>
        <p:spPr>
          <a:xfrm>
            <a:off x="1731290" y="6068556"/>
            <a:ext cx="2800350" cy="61721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Planes de Acción del Levantamiento del proceso de gestión de riesgos. </a:t>
            </a:r>
          </a:p>
        </p:txBody>
      </p:sp>
      <p:sp>
        <p:nvSpPr>
          <p:cNvPr id="11" name="Rectángulo redondeado 10"/>
          <p:cNvSpPr/>
          <p:nvPr/>
        </p:nvSpPr>
        <p:spPr>
          <a:xfrm>
            <a:off x="6123878" y="5244624"/>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tx1"/>
                </a:solidFill>
                <a:latin typeface="Arial" pitchFamily="34" charset="0"/>
                <a:cs typeface="Arial" pitchFamily="34" charset="0"/>
              </a:rPr>
              <a:t>Controles de Gerencia </a:t>
            </a:r>
          </a:p>
        </p:txBody>
      </p:sp>
      <p:sp>
        <p:nvSpPr>
          <p:cNvPr id="12" name="Rectángulo redondeado 11"/>
          <p:cNvSpPr/>
          <p:nvPr/>
        </p:nvSpPr>
        <p:spPr>
          <a:xfrm>
            <a:off x="7392864" y="5244624"/>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tx1"/>
                </a:solidFill>
                <a:latin typeface="Arial" pitchFamily="34" charset="0"/>
                <a:cs typeface="Arial" pitchFamily="34" charset="0"/>
              </a:rPr>
              <a:t>Medidas de Control Interno</a:t>
            </a:r>
          </a:p>
        </p:txBody>
      </p:sp>
      <p:sp>
        <p:nvSpPr>
          <p:cNvPr id="13" name="CuadroTexto 12"/>
          <p:cNvSpPr txBox="1"/>
          <p:nvPr/>
        </p:nvSpPr>
        <p:spPr>
          <a:xfrm>
            <a:off x="6611059" y="4936015"/>
            <a:ext cx="1850537" cy="276999"/>
          </a:xfrm>
          <a:prstGeom prst="rect">
            <a:avLst/>
          </a:prstGeom>
          <a:noFill/>
        </p:spPr>
        <p:txBody>
          <a:bodyPr wrap="square" rtlCol="0">
            <a:spAutoFit/>
          </a:bodyPr>
          <a:lstStyle/>
          <a:p>
            <a:r>
              <a:rPr lang="es-PE" sz="1200" dirty="0">
                <a:latin typeface="Arial" pitchFamily="34" charset="0"/>
                <a:cs typeface="Arial" pitchFamily="34" charset="0"/>
              </a:rPr>
              <a:t>1° Línea de defensa</a:t>
            </a:r>
          </a:p>
        </p:txBody>
      </p:sp>
      <p:sp>
        <p:nvSpPr>
          <p:cNvPr id="14" name="Conector 13"/>
          <p:cNvSpPr/>
          <p:nvPr/>
        </p:nvSpPr>
        <p:spPr>
          <a:xfrm>
            <a:off x="5549363" y="836677"/>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A</a:t>
            </a:r>
          </a:p>
        </p:txBody>
      </p:sp>
      <p:sp>
        <p:nvSpPr>
          <p:cNvPr id="15" name="Conector 14"/>
          <p:cNvSpPr/>
          <p:nvPr/>
        </p:nvSpPr>
        <p:spPr>
          <a:xfrm>
            <a:off x="5530291" y="2221486"/>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B</a:t>
            </a:r>
          </a:p>
        </p:txBody>
      </p:sp>
      <p:sp>
        <p:nvSpPr>
          <p:cNvPr id="16" name="Conector 15"/>
          <p:cNvSpPr/>
          <p:nvPr/>
        </p:nvSpPr>
        <p:spPr>
          <a:xfrm>
            <a:off x="5549363" y="3628480"/>
            <a:ext cx="274846" cy="3664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C</a:t>
            </a:r>
          </a:p>
        </p:txBody>
      </p:sp>
      <p:sp>
        <p:nvSpPr>
          <p:cNvPr id="17" name="Conector 16"/>
          <p:cNvSpPr/>
          <p:nvPr/>
        </p:nvSpPr>
        <p:spPr>
          <a:xfrm>
            <a:off x="1213879" y="5985210"/>
            <a:ext cx="282214" cy="3762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D</a:t>
            </a:r>
          </a:p>
        </p:txBody>
      </p:sp>
      <p:sp>
        <p:nvSpPr>
          <p:cNvPr id="18" name="Conector 17"/>
          <p:cNvSpPr/>
          <p:nvPr/>
        </p:nvSpPr>
        <p:spPr>
          <a:xfrm>
            <a:off x="3082443" y="3616948"/>
            <a:ext cx="290526" cy="38736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E</a:t>
            </a:r>
          </a:p>
        </p:txBody>
      </p:sp>
      <p:sp>
        <p:nvSpPr>
          <p:cNvPr id="20" name="Conector 19"/>
          <p:cNvSpPr/>
          <p:nvPr/>
        </p:nvSpPr>
        <p:spPr>
          <a:xfrm>
            <a:off x="310975" y="3634631"/>
            <a:ext cx="294554" cy="3927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latin typeface="Arial" pitchFamily="34" charset="0"/>
                <a:cs typeface="Arial" pitchFamily="34" charset="0"/>
              </a:rPr>
              <a:t>D</a:t>
            </a:r>
          </a:p>
        </p:txBody>
      </p:sp>
      <p:sp>
        <p:nvSpPr>
          <p:cNvPr id="21" name="CuadroTexto 20"/>
          <p:cNvSpPr txBox="1"/>
          <p:nvPr/>
        </p:nvSpPr>
        <p:spPr>
          <a:xfrm>
            <a:off x="5941254" y="842375"/>
            <a:ext cx="2251276" cy="276999"/>
          </a:xfrm>
          <a:prstGeom prst="rect">
            <a:avLst/>
          </a:prstGeom>
          <a:noFill/>
        </p:spPr>
        <p:txBody>
          <a:bodyPr wrap="square" rtlCol="0">
            <a:spAutoFit/>
          </a:bodyPr>
          <a:lstStyle/>
          <a:p>
            <a:r>
              <a:rPr lang="es-ES" sz="1200" dirty="0">
                <a:latin typeface="Arial" pitchFamily="34" charset="0"/>
                <a:cs typeface="Arial" pitchFamily="34" charset="0"/>
              </a:rPr>
              <a:t>CARACTERIZACIÓN</a:t>
            </a:r>
            <a:endParaRPr lang="es-PE" sz="1200" dirty="0">
              <a:latin typeface="Arial" pitchFamily="34" charset="0"/>
              <a:cs typeface="Arial" pitchFamily="34" charset="0"/>
            </a:endParaRPr>
          </a:p>
        </p:txBody>
      </p:sp>
      <p:sp>
        <p:nvSpPr>
          <p:cNvPr id="22" name="CuadroTexto 21"/>
          <p:cNvSpPr txBox="1"/>
          <p:nvPr/>
        </p:nvSpPr>
        <p:spPr>
          <a:xfrm>
            <a:off x="5930374" y="2256959"/>
            <a:ext cx="1605954" cy="276999"/>
          </a:xfrm>
          <a:prstGeom prst="rect">
            <a:avLst/>
          </a:prstGeom>
          <a:noFill/>
        </p:spPr>
        <p:txBody>
          <a:bodyPr wrap="square" rtlCol="0">
            <a:spAutoFit/>
          </a:bodyPr>
          <a:lstStyle/>
          <a:p>
            <a:r>
              <a:rPr lang="es-ES" sz="1200" dirty="0">
                <a:latin typeface="Arial" pitchFamily="34" charset="0"/>
                <a:cs typeface="Arial" pitchFamily="34" charset="0"/>
              </a:rPr>
              <a:t>POLÍTICAS</a:t>
            </a:r>
            <a:endParaRPr lang="es-PE" sz="1200" dirty="0">
              <a:latin typeface="Arial" pitchFamily="34" charset="0"/>
              <a:cs typeface="Arial" pitchFamily="34" charset="0"/>
            </a:endParaRPr>
          </a:p>
        </p:txBody>
      </p:sp>
      <p:sp>
        <p:nvSpPr>
          <p:cNvPr id="23" name="CuadroTexto 22"/>
          <p:cNvSpPr txBox="1"/>
          <p:nvPr/>
        </p:nvSpPr>
        <p:spPr>
          <a:xfrm>
            <a:off x="6005762" y="3655386"/>
            <a:ext cx="1605954" cy="276999"/>
          </a:xfrm>
          <a:prstGeom prst="rect">
            <a:avLst/>
          </a:prstGeom>
          <a:noFill/>
        </p:spPr>
        <p:txBody>
          <a:bodyPr wrap="square" rtlCol="0">
            <a:spAutoFit/>
          </a:bodyPr>
          <a:lstStyle/>
          <a:p>
            <a:r>
              <a:rPr lang="es-ES" sz="1200" dirty="0">
                <a:latin typeface="Arial" pitchFamily="34" charset="0"/>
                <a:cs typeface="Arial" pitchFamily="34" charset="0"/>
              </a:rPr>
              <a:t>PROCEDIMIENTO</a:t>
            </a:r>
            <a:endParaRPr lang="es-PE" sz="1200" dirty="0">
              <a:latin typeface="Arial" pitchFamily="34" charset="0"/>
              <a:cs typeface="Arial" pitchFamily="34" charset="0"/>
            </a:endParaRPr>
          </a:p>
        </p:txBody>
      </p:sp>
      <p:sp>
        <p:nvSpPr>
          <p:cNvPr id="24" name="CuadroTexto 23"/>
          <p:cNvSpPr txBox="1"/>
          <p:nvPr/>
        </p:nvSpPr>
        <p:spPr>
          <a:xfrm>
            <a:off x="612426" y="3661908"/>
            <a:ext cx="1900388" cy="461665"/>
          </a:xfrm>
          <a:prstGeom prst="rect">
            <a:avLst/>
          </a:prstGeom>
          <a:noFill/>
        </p:spPr>
        <p:txBody>
          <a:bodyPr wrap="square" rtlCol="0">
            <a:spAutoFit/>
          </a:bodyPr>
          <a:lstStyle/>
          <a:p>
            <a:r>
              <a:rPr lang="es-ES" sz="1200" dirty="0">
                <a:latin typeface="Arial" pitchFamily="34" charset="0"/>
                <a:cs typeface="Arial" pitchFamily="34" charset="0"/>
              </a:rPr>
              <a:t>MATRIZ Y RIESGOS DE CONTROLES</a:t>
            </a:r>
            <a:endParaRPr lang="es-PE" sz="1200" dirty="0">
              <a:latin typeface="Arial" pitchFamily="34" charset="0"/>
              <a:cs typeface="Arial" pitchFamily="34" charset="0"/>
            </a:endParaRPr>
          </a:p>
        </p:txBody>
      </p:sp>
      <p:sp>
        <p:nvSpPr>
          <p:cNvPr id="25" name="CuadroTexto 24"/>
          <p:cNvSpPr txBox="1"/>
          <p:nvPr/>
        </p:nvSpPr>
        <p:spPr>
          <a:xfrm>
            <a:off x="3390215" y="3672131"/>
            <a:ext cx="1900388" cy="276999"/>
          </a:xfrm>
          <a:prstGeom prst="rect">
            <a:avLst/>
          </a:prstGeom>
          <a:noFill/>
        </p:spPr>
        <p:txBody>
          <a:bodyPr wrap="square" rtlCol="0">
            <a:spAutoFit/>
          </a:bodyPr>
          <a:lstStyle/>
          <a:p>
            <a:r>
              <a:rPr lang="es-ES" sz="1200" dirty="0">
                <a:latin typeface="Arial" pitchFamily="34" charset="0"/>
                <a:cs typeface="Arial" pitchFamily="34" charset="0"/>
              </a:rPr>
              <a:t>INDICADORES</a:t>
            </a:r>
            <a:endParaRPr lang="es-PE" sz="1200" dirty="0">
              <a:latin typeface="Arial" pitchFamily="34" charset="0"/>
              <a:cs typeface="Arial" pitchFamily="34" charset="0"/>
            </a:endParaRPr>
          </a:p>
        </p:txBody>
      </p:sp>
      <p:sp>
        <p:nvSpPr>
          <p:cNvPr id="28" name="CuadroTexto 2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59</a:t>
            </a:r>
            <a:endParaRPr lang="es-PE" dirty="0">
              <a:solidFill>
                <a:srgbClr val="264CA2"/>
              </a:solidFill>
            </a:endParaRPr>
          </a:p>
        </p:txBody>
      </p:sp>
    </p:spTree>
    <p:extLst>
      <p:ext uri="{BB962C8B-B14F-4D97-AF65-F5344CB8AC3E}">
        <p14:creationId xmlns:p14="http://schemas.microsoft.com/office/powerpoint/2010/main" val="36356743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
          <p:cNvPicPr>
            <a:picLocks noChangeAspect="1" noChangeArrowheads="1"/>
          </p:cNvPicPr>
          <p:nvPr/>
        </p:nvPicPr>
        <p:blipFill>
          <a:blip r:embed="rId3" cstate="print"/>
          <a:srcRect/>
          <a:stretch>
            <a:fillRect/>
          </a:stretch>
        </p:blipFill>
        <p:spPr bwMode="auto">
          <a:xfrm>
            <a:off x="742952" y="1047751"/>
            <a:ext cx="7658100" cy="4762500"/>
          </a:xfrm>
          <a:prstGeom prst="rect">
            <a:avLst/>
          </a:prstGeom>
          <a:noFill/>
          <a:ln w="9525">
            <a:noFill/>
            <a:miter lim="800000"/>
            <a:headEnd/>
            <a:tailEnd/>
          </a:ln>
        </p:spPr>
      </p:pic>
      <p:sp>
        <p:nvSpPr>
          <p:cNvPr id="51203" name="6 CuadroTexto"/>
          <p:cNvSpPr txBox="1">
            <a:spLocks noChangeArrowheads="1"/>
          </p:cNvSpPr>
          <p:nvPr/>
        </p:nvSpPr>
        <p:spPr bwMode="auto">
          <a:xfrm>
            <a:off x="3059116" y="1561029"/>
            <a:ext cx="4321174" cy="1938992"/>
          </a:xfrm>
          <a:prstGeom prst="rect">
            <a:avLst/>
          </a:prstGeom>
          <a:solidFill>
            <a:schemeClr val="accent3">
              <a:lumMod val="20000"/>
              <a:lumOff val="80000"/>
            </a:schemeClr>
          </a:solidFill>
          <a:ln w="9525">
            <a:noFill/>
            <a:miter lim="800000"/>
            <a:headEnd/>
            <a:tailEnd/>
          </a:ln>
        </p:spPr>
        <p:txBody>
          <a:bodyPr>
            <a:spAutoFit/>
          </a:bodyPr>
          <a:lstStyle/>
          <a:p>
            <a:pPr algn="ctr">
              <a:defRPr/>
            </a:pPr>
            <a:r>
              <a:rPr lang="es-PE" sz="2000" dirty="0">
                <a:latin typeface="Arial" pitchFamily="34" charset="0"/>
                <a:cs typeface="Arial" pitchFamily="34" charset="0"/>
              </a:rPr>
              <a:t>¿Conoce usted la Cadena de Valor </a:t>
            </a:r>
            <a:r>
              <a:rPr lang="es-PE" sz="2000" dirty="0" smtClean="0">
                <a:latin typeface="Arial" pitchFamily="34" charset="0"/>
                <a:cs typeface="Arial" pitchFamily="34" charset="0"/>
              </a:rPr>
              <a:t>/ Mapa de Procesos de </a:t>
            </a:r>
            <a:r>
              <a:rPr lang="es-PE" sz="2000" dirty="0">
                <a:latin typeface="Arial" pitchFamily="34" charset="0"/>
                <a:cs typeface="Arial" pitchFamily="34" charset="0"/>
              </a:rPr>
              <a:t>su empresa?</a:t>
            </a:r>
          </a:p>
          <a:p>
            <a:pPr algn="ctr">
              <a:defRPr/>
            </a:pPr>
            <a:endParaRPr lang="es-PE" sz="2000" dirty="0">
              <a:latin typeface="Arial" pitchFamily="34" charset="0"/>
              <a:cs typeface="Arial" pitchFamily="34" charset="0"/>
            </a:endParaRPr>
          </a:p>
          <a:p>
            <a:pPr algn="ctr">
              <a:defRPr/>
            </a:pPr>
            <a:r>
              <a:rPr lang="es-PE" sz="2000" dirty="0">
                <a:latin typeface="Arial" pitchFamily="34" charset="0"/>
                <a:cs typeface="Arial" pitchFamily="34" charset="0"/>
              </a:rPr>
              <a:t>¿Sabe como contribuye su actividad en el ofrecimiento del producto o servicio?</a:t>
            </a:r>
          </a:p>
        </p:txBody>
      </p:sp>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60</a:t>
            </a:r>
            <a:endParaRPr lang="es-PE" dirty="0">
              <a:solidFill>
                <a:srgbClr val="264CA2"/>
              </a:solidFill>
            </a:endParaRPr>
          </a:p>
        </p:txBody>
      </p:sp>
      <p:sp>
        <p:nvSpPr>
          <p:cNvPr id="5" name="Título 1"/>
          <p:cNvSpPr txBox="1">
            <a:spLocks/>
          </p:cNvSpPr>
          <p:nvPr/>
        </p:nvSpPr>
        <p:spPr bwMode="black">
          <a:xfrm>
            <a:off x="1131971" y="-49428"/>
            <a:ext cx="8131017" cy="859312"/>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PE" sz="2800" smtClean="0">
                <a:solidFill>
                  <a:schemeClr val="bg1"/>
                </a:solidFill>
                <a:latin typeface="Arial" pitchFamily="34" charset="0"/>
                <a:cs typeface="Arial" pitchFamily="34" charset="0"/>
              </a:rPr>
              <a:t>Rol de la Primera Línea de Defensa – Matriz de Riesgos y Controles</a:t>
            </a:r>
            <a:endParaRPr lang="es-PE"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adroTexto 21"/>
          <p:cNvSpPr txBox="1"/>
          <p:nvPr/>
        </p:nvSpPr>
        <p:spPr>
          <a:xfrm>
            <a:off x="1925855" y="6156516"/>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57" name="Conector 14"/>
          <p:cNvSpPr/>
          <p:nvPr/>
        </p:nvSpPr>
        <p:spPr>
          <a:xfrm>
            <a:off x="1676362" y="613154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pic>
        <p:nvPicPr>
          <p:cNvPr id="5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 y="-1"/>
            <a:ext cx="2101144" cy="1233751"/>
          </a:xfrm>
          <a:prstGeom prst="rect">
            <a:avLst/>
          </a:prstGeom>
          <a:noFill/>
          <a:ln w="9525">
            <a:noFill/>
            <a:miter lim="800000"/>
            <a:headEnd/>
            <a:tailEnd/>
          </a:ln>
        </p:spPr>
      </p:pic>
      <p:sp>
        <p:nvSpPr>
          <p:cNvPr id="59" name="26 CuadroTexto"/>
          <p:cNvSpPr txBox="1">
            <a:spLocks noChangeArrowheads="1"/>
          </p:cNvSpPr>
          <p:nvPr/>
        </p:nvSpPr>
        <p:spPr bwMode="auto">
          <a:xfrm>
            <a:off x="539840" y="88503"/>
            <a:ext cx="1346516" cy="830997"/>
          </a:xfrm>
          <a:prstGeom prst="rect">
            <a:avLst/>
          </a:prstGeom>
          <a:solidFill>
            <a:schemeClr val="bg1">
              <a:lumMod val="95000"/>
            </a:schemeClr>
          </a:solidFill>
          <a:ln w="9525">
            <a:noFill/>
            <a:miter lim="800000"/>
            <a:headEnd/>
            <a:tailEnd/>
          </a:ln>
        </p:spPr>
        <p:txBody>
          <a:bodyPr wrap="square">
            <a:spAutoFit/>
          </a:bodyPr>
          <a:lstStyle/>
          <a:p>
            <a:pPr algn="ctr"/>
            <a:r>
              <a:rPr lang="es-PE" altLang="es-ES" sz="1200" dirty="0">
                <a:latin typeface="Arial" pitchFamily="34" charset="0"/>
                <a:cs typeface="Arial" pitchFamily="34" charset="0"/>
              </a:rPr>
              <a:t>¿Cómo relevar los riesgos bajo el esquema COSO</a:t>
            </a:r>
            <a:r>
              <a:rPr lang="es-PE" altLang="es-ES" sz="1200" dirty="0" smtClean="0">
                <a:latin typeface="Arial" pitchFamily="34" charset="0"/>
                <a:cs typeface="Arial" pitchFamily="34" charset="0"/>
              </a:rPr>
              <a:t>? </a:t>
            </a:r>
            <a:endParaRPr lang="es-PE" altLang="es-ES" sz="1200" dirty="0">
              <a:latin typeface="Arial" pitchFamily="34" charset="0"/>
              <a:cs typeface="Arial" pitchFamily="34" charset="0"/>
            </a:endParaRPr>
          </a:p>
        </p:txBody>
      </p:sp>
      <p:sp>
        <p:nvSpPr>
          <p:cNvPr id="60" name="CuadroTexto 5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61</a:t>
            </a:r>
            <a:endParaRPr lang="es-PE" dirty="0">
              <a:solidFill>
                <a:srgbClr val="264CA2"/>
              </a:solidFill>
            </a:endParaRPr>
          </a:p>
        </p:txBody>
      </p:sp>
      <p:sp>
        <p:nvSpPr>
          <p:cNvPr id="61" name="Título 1"/>
          <p:cNvSpPr txBox="1">
            <a:spLocks/>
          </p:cNvSpPr>
          <p:nvPr/>
        </p:nvSpPr>
        <p:spPr>
          <a:xfrm>
            <a:off x="2101146" y="-49428"/>
            <a:ext cx="7161842"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dirty="0" smtClean="0">
                <a:solidFill>
                  <a:schemeClr val="bg1"/>
                </a:solidFill>
                <a:latin typeface="Arial" pitchFamily="34" charset="0"/>
                <a:cs typeface="Arial" pitchFamily="34" charset="0"/>
              </a:rPr>
              <a:t>Rol de la Primera Línea de Defensa – Matriz de Riesgos y Controles</a:t>
            </a:r>
            <a:endParaRPr lang="es-PE" dirty="0">
              <a:solidFill>
                <a:schemeClr val="bg1"/>
              </a:solidFill>
              <a:latin typeface="Arial" pitchFamily="34" charset="0"/>
              <a:cs typeface="Arial" pitchFamily="34" charset="0"/>
            </a:endParaRPr>
          </a:p>
        </p:txBody>
      </p:sp>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554" y="1341142"/>
            <a:ext cx="8533722" cy="4751024"/>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8"/>
          <p:cNvSpPr>
            <a:spLocks noChangeArrowheads="1"/>
          </p:cNvSpPr>
          <p:nvPr/>
        </p:nvSpPr>
        <p:spPr bwMode="auto">
          <a:xfrm>
            <a:off x="7256126" y="974140"/>
            <a:ext cx="1447800" cy="720725"/>
          </a:xfrm>
          <a:prstGeom prst="cube">
            <a:avLst>
              <a:gd name="adj" fmla="val 15648"/>
            </a:avLst>
          </a:prstGeom>
          <a:solidFill>
            <a:schemeClr val="accent5">
              <a:lumMod val="60000"/>
              <a:lumOff val="40000"/>
            </a:schemeClr>
          </a:solidFill>
          <a:ln w="12700">
            <a:noFill/>
            <a:miter lim="800000"/>
            <a:headEnd/>
            <a:tailEnd/>
          </a:ln>
        </p:spPr>
        <p:txBody>
          <a:bodyPr wrap="none" anchor="ctr"/>
          <a:lstStyle/>
          <a:p>
            <a:pPr marL="285750" indent="-285750" algn="ctr">
              <a:defRPr/>
            </a:pPr>
            <a:r>
              <a:rPr lang="es-PE" sz="1400" dirty="0">
                <a:cs typeface="+mn-cs"/>
              </a:rPr>
              <a:t>Proceso de </a:t>
            </a:r>
          </a:p>
          <a:p>
            <a:pPr marL="285750" indent="-285750" algn="ctr">
              <a:defRPr/>
            </a:pPr>
            <a:r>
              <a:rPr lang="es-PE" sz="1400" dirty="0">
                <a:cs typeface="+mn-cs"/>
              </a:rPr>
              <a:t>Recursos </a:t>
            </a:r>
          </a:p>
          <a:p>
            <a:pPr marL="285750" indent="-285750" algn="ctr">
              <a:defRPr/>
            </a:pPr>
            <a:r>
              <a:rPr lang="es-PE" sz="1400" dirty="0">
                <a:cs typeface="+mn-cs"/>
              </a:rPr>
              <a:t>Humanos</a:t>
            </a:r>
          </a:p>
        </p:txBody>
      </p:sp>
      <p:sp>
        <p:nvSpPr>
          <p:cNvPr id="11" name="CuadroTexto 21"/>
          <p:cNvSpPr txBox="1"/>
          <p:nvPr/>
        </p:nvSpPr>
        <p:spPr>
          <a:xfrm>
            <a:off x="2301208" y="6272482"/>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12" name="Conector 14"/>
          <p:cNvSpPr/>
          <p:nvPr/>
        </p:nvSpPr>
        <p:spPr>
          <a:xfrm>
            <a:off x="2051715" y="6247511"/>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pic>
        <p:nvPicPr>
          <p:cNvPr id="1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58"/>
            <a:ext cx="2101144" cy="1231684"/>
          </a:xfrm>
          <a:prstGeom prst="rect">
            <a:avLst/>
          </a:prstGeom>
          <a:noFill/>
          <a:ln w="9525">
            <a:noFill/>
            <a:miter lim="800000"/>
            <a:headEnd/>
            <a:tailEnd/>
          </a:ln>
        </p:spPr>
      </p:pic>
      <p:sp>
        <p:nvSpPr>
          <p:cNvPr id="49156" name="26 CuadroTexto"/>
          <p:cNvSpPr txBox="1">
            <a:spLocks noChangeArrowheads="1"/>
          </p:cNvSpPr>
          <p:nvPr/>
        </p:nvSpPr>
        <p:spPr bwMode="auto">
          <a:xfrm>
            <a:off x="573186" y="64926"/>
            <a:ext cx="1478529" cy="900246"/>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1050" dirty="0">
                <a:latin typeface="Arial" pitchFamily="34" charset="0"/>
                <a:cs typeface="Arial" pitchFamily="34" charset="0"/>
              </a:rPr>
              <a:t>¿Qué nos recomienda el COSO 2013?</a:t>
            </a:r>
          </a:p>
          <a:p>
            <a:pPr algn="ctr">
              <a:defRPr/>
            </a:pPr>
            <a:r>
              <a:rPr lang="es-ES" sz="1050" dirty="0">
                <a:latin typeface="Arial" pitchFamily="34" charset="0"/>
                <a:cs typeface="Arial" pitchFamily="34" charset="0"/>
              </a:rPr>
              <a:t>Evaluar los riesgos de alto nivel</a:t>
            </a:r>
          </a:p>
        </p:txBody>
      </p:sp>
      <p:pic>
        <p:nvPicPr>
          <p:cNvPr id="181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12" y="1797296"/>
            <a:ext cx="8026614" cy="441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62</a:t>
            </a:r>
            <a:endParaRPr lang="es-PE" dirty="0">
              <a:solidFill>
                <a:srgbClr val="264CA2"/>
              </a:solidFill>
            </a:endParaRPr>
          </a:p>
        </p:txBody>
      </p:sp>
      <p:sp>
        <p:nvSpPr>
          <p:cNvPr id="15" name="Título 1"/>
          <p:cNvSpPr txBox="1">
            <a:spLocks/>
          </p:cNvSpPr>
          <p:nvPr/>
        </p:nvSpPr>
        <p:spPr>
          <a:xfrm>
            <a:off x="2101146" y="-49428"/>
            <a:ext cx="7161842"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dirty="0" smtClean="0">
                <a:solidFill>
                  <a:schemeClr val="bg1"/>
                </a:solidFill>
                <a:latin typeface="Arial" pitchFamily="34" charset="0"/>
                <a:cs typeface="Arial" pitchFamily="34" charset="0"/>
              </a:rPr>
              <a:t>Rol de la Primera Línea de Defensa – Matriz de Riesgos y Controles</a:t>
            </a:r>
            <a:endParaRPr lang="es-PE" dirty="0">
              <a:solidFill>
                <a:schemeClr val="bg1"/>
              </a:solidFill>
              <a:latin typeface="Arial" pitchFamily="34" charset="0"/>
              <a:cs typeface="Arial" pitchFamily="34" charset="0"/>
            </a:endParaRPr>
          </a:p>
        </p:txBody>
      </p:sp>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8262" y="786399"/>
            <a:ext cx="2441618" cy="9766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AutoShape 33"/>
          <p:cNvSpPr>
            <a:spLocks noChangeArrowheads="1"/>
          </p:cNvSpPr>
          <p:nvPr/>
        </p:nvSpPr>
        <p:spPr bwMode="auto">
          <a:xfrm>
            <a:off x="1763714" y="3140076"/>
            <a:ext cx="1447800" cy="720725"/>
          </a:xfrm>
          <a:prstGeom prst="cube">
            <a:avLst>
              <a:gd name="adj" fmla="val 15648"/>
            </a:avLst>
          </a:prstGeom>
          <a:solidFill>
            <a:schemeClr val="accent5">
              <a:lumMod val="60000"/>
              <a:lumOff val="40000"/>
            </a:schemeClr>
          </a:solidFill>
          <a:ln w="12700">
            <a:noFill/>
            <a:miter lim="800000"/>
            <a:headEnd/>
            <a:tailEnd/>
          </a:ln>
        </p:spPr>
        <p:txBody>
          <a:bodyPr wrap="none" anchor="ctr"/>
          <a:lstStyle/>
          <a:p>
            <a:pPr marL="285750" indent="-285750" algn="ctr">
              <a:defRPr/>
            </a:pPr>
            <a:r>
              <a:rPr lang="es-PE" sz="1600" dirty="0">
                <a:latin typeface="Arial" pitchFamily="34" charset="0"/>
                <a:cs typeface="Arial" pitchFamily="34" charset="0"/>
              </a:rPr>
              <a:t>Recursos </a:t>
            </a:r>
          </a:p>
          <a:p>
            <a:pPr marL="285750" indent="-285750" algn="ctr">
              <a:defRPr/>
            </a:pPr>
            <a:r>
              <a:rPr lang="es-PE" sz="1600" dirty="0">
                <a:latin typeface="Arial" pitchFamily="34" charset="0"/>
                <a:cs typeface="Arial" pitchFamily="34" charset="0"/>
              </a:rPr>
              <a:t>Humanos</a:t>
            </a:r>
          </a:p>
        </p:txBody>
      </p:sp>
      <p:sp>
        <p:nvSpPr>
          <p:cNvPr id="71" name="70 Abrir llave"/>
          <p:cNvSpPr/>
          <p:nvPr/>
        </p:nvSpPr>
        <p:spPr>
          <a:xfrm>
            <a:off x="3240089" y="2781303"/>
            <a:ext cx="503238" cy="1439863"/>
          </a:xfrm>
          <a:prstGeom prst="leftBrace">
            <a:avLst/>
          </a:prstGeom>
          <a:no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sz="1600">
              <a:latin typeface="Arial" pitchFamily="34" charset="0"/>
              <a:cs typeface="Arial" pitchFamily="34" charset="0"/>
            </a:endParaRPr>
          </a:p>
        </p:txBody>
      </p:sp>
      <p:sp>
        <p:nvSpPr>
          <p:cNvPr id="67588" name="71 CuadroTexto"/>
          <p:cNvSpPr txBox="1">
            <a:spLocks noChangeArrowheads="1"/>
          </p:cNvSpPr>
          <p:nvPr/>
        </p:nvSpPr>
        <p:spPr bwMode="auto">
          <a:xfrm>
            <a:off x="3598863" y="2852742"/>
            <a:ext cx="3168651" cy="338554"/>
          </a:xfrm>
          <a:prstGeom prst="rect">
            <a:avLst/>
          </a:prstGeom>
          <a:noFill/>
          <a:ln w="9525">
            <a:noFill/>
            <a:miter lim="800000"/>
            <a:headEnd/>
            <a:tailEnd/>
          </a:ln>
        </p:spPr>
        <p:txBody>
          <a:bodyPr>
            <a:spAutoFit/>
          </a:bodyPr>
          <a:lstStyle/>
          <a:p>
            <a:r>
              <a:rPr lang="es-PE" altLang="es-ES" sz="1600" b="1">
                <a:latin typeface="Arial" pitchFamily="34" charset="0"/>
                <a:cs typeface="Arial" pitchFamily="34" charset="0"/>
              </a:rPr>
              <a:t>Reclutamiento y Selección</a:t>
            </a:r>
          </a:p>
        </p:txBody>
      </p:sp>
      <p:sp>
        <p:nvSpPr>
          <p:cNvPr id="67589" name="72 CuadroTexto"/>
          <p:cNvSpPr txBox="1">
            <a:spLocks noChangeArrowheads="1"/>
          </p:cNvSpPr>
          <p:nvPr/>
        </p:nvSpPr>
        <p:spPr bwMode="auto">
          <a:xfrm>
            <a:off x="3598863" y="3492500"/>
            <a:ext cx="3168651" cy="338554"/>
          </a:xfrm>
          <a:prstGeom prst="rect">
            <a:avLst/>
          </a:prstGeom>
          <a:noFill/>
          <a:ln w="9525">
            <a:noFill/>
            <a:miter lim="800000"/>
            <a:headEnd/>
            <a:tailEnd/>
          </a:ln>
        </p:spPr>
        <p:txBody>
          <a:bodyPr>
            <a:spAutoFit/>
          </a:bodyPr>
          <a:lstStyle/>
          <a:p>
            <a:r>
              <a:rPr lang="es-PE" altLang="es-ES" sz="1600">
                <a:latin typeface="Arial" pitchFamily="34" charset="0"/>
                <a:cs typeface="Arial" pitchFamily="34" charset="0"/>
              </a:rPr>
              <a:t>Capacitación</a:t>
            </a:r>
          </a:p>
        </p:txBody>
      </p:sp>
      <p:sp>
        <p:nvSpPr>
          <p:cNvPr id="67590" name="73 CuadroTexto"/>
          <p:cNvSpPr txBox="1">
            <a:spLocks noChangeArrowheads="1"/>
          </p:cNvSpPr>
          <p:nvPr/>
        </p:nvSpPr>
        <p:spPr bwMode="auto">
          <a:xfrm>
            <a:off x="3598863" y="3182940"/>
            <a:ext cx="3168651" cy="338554"/>
          </a:xfrm>
          <a:prstGeom prst="rect">
            <a:avLst/>
          </a:prstGeom>
          <a:noFill/>
          <a:ln w="9525">
            <a:noFill/>
            <a:miter lim="800000"/>
            <a:headEnd/>
            <a:tailEnd/>
          </a:ln>
        </p:spPr>
        <p:txBody>
          <a:bodyPr>
            <a:spAutoFit/>
          </a:bodyPr>
          <a:lstStyle/>
          <a:p>
            <a:r>
              <a:rPr lang="es-PE" altLang="es-ES" sz="1600">
                <a:latin typeface="Arial" pitchFamily="34" charset="0"/>
                <a:cs typeface="Arial" pitchFamily="34" charset="0"/>
              </a:rPr>
              <a:t>Planillas</a:t>
            </a:r>
          </a:p>
        </p:txBody>
      </p:sp>
      <p:sp>
        <p:nvSpPr>
          <p:cNvPr id="67591" name="74 CuadroTexto"/>
          <p:cNvSpPr txBox="1">
            <a:spLocks noChangeArrowheads="1"/>
          </p:cNvSpPr>
          <p:nvPr/>
        </p:nvSpPr>
        <p:spPr bwMode="auto">
          <a:xfrm>
            <a:off x="3635376" y="3789363"/>
            <a:ext cx="3168651" cy="338554"/>
          </a:xfrm>
          <a:prstGeom prst="rect">
            <a:avLst/>
          </a:prstGeom>
          <a:noFill/>
          <a:ln w="9525">
            <a:noFill/>
            <a:miter lim="800000"/>
            <a:headEnd/>
            <a:tailEnd/>
          </a:ln>
        </p:spPr>
        <p:txBody>
          <a:bodyPr>
            <a:spAutoFit/>
          </a:bodyPr>
          <a:lstStyle/>
          <a:p>
            <a:r>
              <a:rPr lang="es-PE" altLang="es-ES" sz="1600">
                <a:latin typeface="Arial" pitchFamily="34" charset="0"/>
                <a:cs typeface="Arial" pitchFamily="34" charset="0"/>
              </a:rPr>
              <a:t>Bienestar Social</a:t>
            </a:r>
          </a:p>
        </p:txBody>
      </p:sp>
      <p:sp>
        <p:nvSpPr>
          <p:cNvPr id="76" name="75 Elipse"/>
          <p:cNvSpPr/>
          <p:nvPr/>
        </p:nvSpPr>
        <p:spPr>
          <a:xfrm>
            <a:off x="5544346" y="3627400"/>
            <a:ext cx="2376488" cy="187166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600" dirty="0">
                <a:solidFill>
                  <a:schemeClr val="tx1"/>
                </a:solidFill>
                <a:latin typeface="Arial" pitchFamily="34" charset="0"/>
                <a:cs typeface="Arial" pitchFamily="34" charset="0"/>
              </a:rPr>
              <a:t>Por cada MACRO PROCESO se identifican los procesos asociados</a:t>
            </a:r>
          </a:p>
        </p:txBody>
      </p:sp>
      <p:sp>
        <p:nvSpPr>
          <p:cNvPr id="77" name="76 Flecha abajo"/>
          <p:cNvSpPr/>
          <p:nvPr/>
        </p:nvSpPr>
        <p:spPr>
          <a:xfrm rot="18874662">
            <a:off x="5795963" y="3355976"/>
            <a:ext cx="360362" cy="433388"/>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600">
              <a:solidFill>
                <a:schemeClr val="tx1"/>
              </a:solidFill>
              <a:latin typeface="Arial" pitchFamily="34" charset="0"/>
              <a:cs typeface="Arial" pitchFamily="34" charset="0"/>
            </a:endParaRPr>
          </a:p>
        </p:txBody>
      </p:sp>
      <p:sp>
        <p:nvSpPr>
          <p:cNvPr id="78" name="77 Elipse"/>
          <p:cNvSpPr/>
          <p:nvPr/>
        </p:nvSpPr>
        <p:spPr>
          <a:xfrm>
            <a:off x="1591470" y="4312508"/>
            <a:ext cx="3240088" cy="184461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600" dirty="0">
                <a:solidFill>
                  <a:schemeClr val="tx1"/>
                </a:solidFill>
                <a:latin typeface="Arial" pitchFamily="34" charset="0"/>
                <a:cs typeface="Arial" pitchFamily="34" charset="0"/>
              </a:rPr>
              <a:t>Por cada PROCESO se debe de elaborar un Diagrama de Flujo de Actividades de Control</a:t>
            </a:r>
          </a:p>
        </p:txBody>
      </p:sp>
      <p:sp>
        <p:nvSpPr>
          <p:cNvPr id="79" name="78 Flecha abajo"/>
          <p:cNvSpPr/>
          <p:nvPr/>
        </p:nvSpPr>
        <p:spPr>
          <a:xfrm rot="3401915">
            <a:off x="4930753" y="4735463"/>
            <a:ext cx="360362" cy="43180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600">
              <a:solidFill>
                <a:schemeClr val="tx1"/>
              </a:solidFill>
              <a:latin typeface="Arial" pitchFamily="34" charset="0"/>
              <a:cs typeface="Arial" pitchFamily="34" charset="0"/>
            </a:endParaRPr>
          </a:p>
        </p:txBody>
      </p:sp>
      <p:sp>
        <p:nvSpPr>
          <p:cNvPr id="83" name="AutoShape 18"/>
          <p:cNvSpPr>
            <a:spLocks noChangeArrowheads="1"/>
          </p:cNvSpPr>
          <p:nvPr/>
        </p:nvSpPr>
        <p:spPr bwMode="blackWhite">
          <a:xfrm>
            <a:off x="7584987" y="783670"/>
            <a:ext cx="1447800" cy="447675"/>
          </a:xfrm>
          <a:prstGeom prst="roundRect">
            <a:avLst>
              <a:gd name="adj" fmla="val 16667"/>
            </a:avLst>
          </a:prstGeom>
          <a:solidFill>
            <a:srgbClr val="00B0F0"/>
          </a:solidFill>
          <a:ln w="9525">
            <a:solidFill>
              <a:schemeClr val="tx1"/>
            </a:solidFill>
            <a:round/>
            <a:headEnd/>
            <a:tailEnd/>
          </a:ln>
        </p:spPr>
        <p:txBody>
          <a:bodyPr wrap="none" lIns="63500" tIns="0" rIns="64800" bIns="0" anchor="ctr"/>
          <a:lstStyle/>
          <a:p>
            <a:pPr algn="ctr"/>
            <a:r>
              <a:rPr lang="es-PE" altLang="es-ES" sz="1400" b="1" dirty="0"/>
              <a:t>SOPORTE</a:t>
            </a:r>
          </a:p>
        </p:txBody>
      </p:sp>
      <p:sp>
        <p:nvSpPr>
          <p:cNvPr id="85" name="AutoShape 41"/>
          <p:cNvSpPr>
            <a:spLocks noChangeArrowheads="1"/>
          </p:cNvSpPr>
          <p:nvPr/>
        </p:nvSpPr>
        <p:spPr bwMode="auto">
          <a:xfrm>
            <a:off x="107949" y="1635128"/>
            <a:ext cx="1295400" cy="720725"/>
          </a:xfrm>
          <a:prstGeom prst="cube">
            <a:avLst>
              <a:gd name="adj" fmla="val 15648"/>
            </a:avLst>
          </a:prstGeom>
          <a:solidFill>
            <a:srgbClr val="00B0F0"/>
          </a:solidFill>
          <a:ln w="12700">
            <a:noFill/>
            <a:miter lim="800000"/>
            <a:headEnd/>
            <a:tailEnd/>
          </a:ln>
        </p:spPr>
        <p:txBody>
          <a:bodyPr wrap="none" anchor="ctr"/>
          <a:lstStyle/>
          <a:p>
            <a:pPr marL="285750" indent="-285750" algn="ctr"/>
            <a:r>
              <a:rPr lang="es-PE" altLang="es-ES" sz="1000" dirty="0" smtClean="0">
                <a:latin typeface="Arial" pitchFamily="34" charset="0"/>
                <a:cs typeface="Arial" pitchFamily="34" charset="0"/>
              </a:rPr>
              <a:t>SEGURIDAD</a:t>
            </a:r>
            <a:endParaRPr lang="es-PE" altLang="es-ES" sz="1000" dirty="0">
              <a:latin typeface="Arial" pitchFamily="34" charset="0"/>
              <a:cs typeface="Arial" pitchFamily="34" charset="0"/>
            </a:endParaRPr>
          </a:p>
          <a:p>
            <a:pPr marL="285750" indent="-285750" algn="ctr"/>
            <a:r>
              <a:rPr lang="es-PE" altLang="es-ES" sz="1000" dirty="0">
                <a:latin typeface="Arial" pitchFamily="34" charset="0"/>
                <a:cs typeface="Arial" pitchFamily="34" charset="0"/>
              </a:rPr>
              <a:t>, MEDIO AMBIENTE </a:t>
            </a:r>
          </a:p>
          <a:p>
            <a:pPr marL="285750" indent="-285750" algn="ctr"/>
            <a:r>
              <a:rPr lang="es-PE" altLang="es-ES" sz="1000" dirty="0">
                <a:latin typeface="Arial" pitchFamily="34" charset="0"/>
                <a:cs typeface="Arial" pitchFamily="34" charset="0"/>
              </a:rPr>
              <a:t>Y RESPONSABILIDAD</a:t>
            </a:r>
          </a:p>
          <a:p>
            <a:pPr marL="285750" indent="-285750" algn="ctr"/>
            <a:r>
              <a:rPr lang="es-PE" altLang="es-ES" sz="1000" dirty="0">
                <a:latin typeface="Arial" pitchFamily="34" charset="0"/>
                <a:cs typeface="Arial" pitchFamily="34" charset="0"/>
              </a:rPr>
              <a:t> SOCIAL</a:t>
            </a:r>
          </a:p>
        </p:txBody>
      </p:sp>
      <p:sp>
        <p:nvSpPr>
          <p:cNvPr id="86" name="AutoShape 42"/>
          <p:cNvSpPr>
            <a:spLocks noChangeArrowheads="1"/>
          </p:cNvSpPr>
          <p:nvPr/>
        </p:nvSpPr>
        <p:spPr bwMode="auto">
          <a:xfrm>
            <a:off x="1331916" y="1636717"/>
            <a:ext cx="1158874" cy="720725"/>
          </a:xfrm>
          <a:prstGeom prst="cube">
            <a:avLst>
              <a:gd name="adj" fmla="val 15648"/>
            </a:avLst>
          </a:prstGeom>
          <a:solidFill>
            <a:srgbClr val="00B0F0"/>
          </a:solidFill>
          <a:ln w="12700">
            <a:noFill/>
            <a:miter lim="800000"/>
            <a:headEnd/>
            <a:tailEnd/>
          </a:ln>
        </p:spPr>
        <p:txBody>
          <a:bodyPr wrap="none" anchor="ctr"/>
          <a:lstStyle/>
          <a:p>
            <a:pPr marL="285750" indent="-285750" algn="ctr"/>
            <a:r>
              <a:rPr lang="es-PE" altLang="es-ES" sz="1100">
                <a:latin typeface="Arial" pitchFamily="34" charset="0"/>
                <a:cs typeface="Arial" pitchFamily="34" charset="0"/>
              </a:rPr>
              <a:t>LOGISTICA</a:t>
            </a:r>
          </a:p>
        </p:txBody>
      </p:sp>
      <p:sp>
        <p:nvSpPr>
          <p:cNvPr id="87" name="AutoShape 43"/>
          <p:cNvSpPr>
            <a:spLocks noChangeArrowheads="1"/>
          </p:cNvSpPr>
          <p:nvPr/>
        </p:nvSpPr>
        <p:spPr bwMode="auto">
          <a:xfrm>
            <a:off x="2411414" y="1636717"/>
            <a:ext cx="1160463" cy="720725"/>
          </a:xfrm>
          <a:prstGeom prst="cube">
            <a:avLst>
              <a:gd name="adj" fmla="val 15648"/>
            </a:avLst>
          </a:prstGeom>
          <a:solidFill>
            <a:srgbClr val="00B0F0"/>
          </a:solidFill>
          <a:ln w="12700">
            <a:noFill/>
            <a:miter lim="800000"/>
            <a:headEnd/>
            <a:tailEnd/>
          </a:ln>
        </p:spPr>
        <p:txBody>
          <a:bodyPr wrap="none" anchor="ctr"/>
          <a:lstStyle/>
          <a:p>
            <a:pPr marL="285750" indent="-285750" algn="ctr"/>
            <a:r>
              <a:rPr lang="es-PE" altLang="es-ES" sz="1100">
                <a:latin typeface="Arial" pitchFamily="34" charset="0"/>
                <a:cs typeface="Arial" pitchFamily="34" charset="0"/>
              </a:rPr>
              <a:t>FINANZAS</a:t>
            </a:r>
          </a:p>
        </p:txBody>
      </p:sp>
      <p:sp>
        <p:nvSpPr>
          <p:cNvPr id="88" name="AutoShape 44"/>
          <p:cNvSpPr>
            <a:spLocks noChangeArrowheads="1"/>
          </p:cNvSpPr>
          <p:nvPr/>
        </p:nvSpPr>
        <p:spPr bwMode="auto">
          <a:xfrm>
            <a:off x="3492503" y="1636717"/>
            <a:ext cx="1158874" cy="720725"/>
          </a:xfrm>
          <a:prstGeom prst="cube">
            <a:avLst>
              <a:gd name="adj" fmla="val 15648"/>
            </a:avLst>
          </a:prstGeom>
          <a:solidFill>
            <a:srgbClr val="00B0F0"/>
          </a:solidFill>
          <a:ln w="12700">
            <a:noFill/>
            <a:miter lim="800000"/>
            <a:headEnd/>
            <a:tailEnd/>
          </a:ln>
        </p:spPr>
        <p:txBody>
          <a:bodyPr wrap="none" anchor="ctr">
            <a:normAutofit/>
          </a:bodyPr>
          <a:lstStyle/>
          <a:p>
            <a:pPr marL="285750" indent="-285750" algn="ctr"/>
            <a:r>
              <a:rPr lang="es-PE" altLang="es-ES" sz="1000" dirty="0">
                <a:latin typeface="Arial" pitchFamily="34" charset="0"/>
                <a:cs typeface="Arial" pitchFamily="34" charset="0"/>
              </a:rPr>
              <a:t>INFRAESTRUCTURA</a:t>
            </a:r>
          </a:p>
        </p:txBody>
      </p:sp>
      <p:sp>
        <p:nvSpPr>
          <p:cNvPr id="93" name="AutoShape 41"/>
          <p:cNvSpPr>
            <a:spLocks noChangeArrowheads="1"/>
          </p:cNvSpPr>
          <p:nvPr/>
        </p:nvSpPr>
        <p:spPr bwMode="auto">
          <a:xfrm>
            <a:off x="4572002" y="1628777"/>
            <a:ext cx="1160463" cy="720725"/>
          </a:xfrm>
          <a:prstGeom prst="cube">
            <a:avLst>
              <a:gd name="adj" fmla="val 15648"/>
            </a:avLst>
          </a:prstGeom>
          <a:solidFill>
            <a:srgbClr val="00B0F0"/>
          </a:solidFill>
          <a:ln w="12700">
            <a:noFill/>
            <a:miter lim="800000"/>
            <a:headEnd/>
            <a:tailEnd/>
          </a:ln>
        </p:spPr>
        <p:txBody>
          <a:bodyPr wrap="none" anchor="ctr"/>
          <a:lstStyle/>
          <a:p>
            <a:pPr marL="285750" indent="-285750" algn="ctr"/>
            <a:r>
              <a:rPr lang="es-PE" altLang="es-ES" sz="1100">
                <a:latin typeface="Arial" pitchFamily="34" charset="0"/>
                <a:cs typeface="Arial" pitchFamily="34" charset="0"/>
              </a:rPr>
              <a:t>RECURSOS </a:t>
            </a:r>
          </a:p>
          <a:p>
            <a:pPr marL="285750" indent="-285750" algn="ctr"/>
            <a:r>
              <a:rPr lang="es-PE" altLang="es-ES" sz="1100">
                <a:latin typeface="Arial" pitchFamily="34" charset="0"/>
                <a:cs typeface="Arial" pitchFamily="34" charset="0"/>
              </a:rPr>
              <a:t>HUMANOS</a:t>
            </a:r>
          </a:p>
        </p:txBody>
      </p:sp>
      <p:sp>
        <p:nvSpPr>
          <p:cNvPr id="94" name="AutoShape 42"/>
          <p:cNvSpPr>
            <a:spLocks noChangeArrowheads="1"/>
          </p:cNvSpPr>
          <p:nvPr/>
        </p:nvSpPr>
        <p:spPr bwMode="auto">
          <a:xfrm>
            <a:off x="5651502" y="1630366"/>
            <a:ext cx="1160463" cy="720725"/>
          </a:xfrm>
          <a:prstGeom prst="cube">
            <a:avLst>
              <a:gd name="adj" fmla="val 15648"/>
            </a:avLst>
          </a:prstGeom>
          <a:solidFill>
            <a:srgbClr val="00B0F0"/>
          </a:solidFill>
          <a:ln w="12700">
            <a:noFill/>
            <a:miter lim="800000"/>
            <a:headEnd/>
            <a:tailEnd/>
          </a:ln>
        </p:spPr>
        <p:txBody>
          <a:bodyPr wrap="none" anchor="ctr"/>
          <a:lstStyle/>
          <a:p>
            <a:pPr marL="285750" indent="-285750" algn="ctr"/>
            <a:r>
              <a:rPr lang="es-PE" altLang="es-ES" sz="1100">
                <a:latin typeface="Arial" pitchFamily="34" charset="0"/>
                <a:cs typeface="Arial" pitchFamily="34" charset="0"/>
              </a:rPr>
              <a:t>LEGAL</a:t>
            </a:r>
          </a:p>
        </p:txBody>
      </p:sp>
      <p:sp>
        <p:nvSpPr>
          <p:cNvPr id="95" name="AutoShape 43"/>
          <p:cNvSpPr>
            <a:spLocks noChangeArrowheads="1"/>
          </p:cNvSpPr>
          <p:nvPr/>
        </p:nvSpPr>
        <p:spPr bwMode="auto">
          <a:xfrm>
            <a:off x="6732590" y="1630366"/>
            <a:ext cx="1158874" cy="720725"/>
          </a:xfrm>
          <a:prstGeom prst="cube">
            <a:avLst>
              <a:gd name="adj" fmla="val 15648"/>
            </a:avLst>
          </a:prstGeom>
          <a:solidFill>
            <a:srgbClr val="00B0F0"/>
          </a:solidFill>
          <a:ln w="12700">
            <a:noFill/>
            <a:miter lim="800000"/>
            <a:headEnd/>
            <a:tailEnd/>
          </a:ln>
        </p:spPr>
        <p:txBody>
          <a:bodyPr wrap="none" anchor="ctr"/>
          <a:lstStyle/>
          <a:p>
            <a:pPr marL="285750" indent="-285750" algn="ctr"/>
            <a:r>
              <a:rPr lang="es-PE" altLang="es-ES" sz="1000" dirty="0">
                <a:latin typeface="Arial" pitchFamily="34" charset="0"/>
                <a:cs typeface="Arial" pitchFamily="34" charset="0"/>
              </a:rPr>
              <a:t>TECNOLOGÍAS DE </a:t>
            </a:r>
          </a:p>
          <a:p>
            <a:pPr marL="285750" indent="-285750" algn="ctr"/>
            <a:r>
              <a:rPr lang="es-PE" altLang="es-ES" sz="1000" dirty="0">
                <a:latin typeface="Arial" pitchFamily="34" charset="0"/>
                <a:cs typeface="Arial" pitchFamily="34" charset="0"/>
              </a:rPr>
              <a:t>LA INFORMACIÓN</a:t>
            </a:r>
          </a:p>
        </p:txBody>
      </p:sp>
      <p:sp>
        <p:nvSpPr>
          <p:cNvPr id="96" name="AutoShape 44"/>
          <p:cNvSpPr>
            <a:spLocks noChangeArrowheads="1"/>
          </p:cNvSpPr>
          <p:nvPr/>
        </p:nvSpPr>
        <p:spPr bwMode="auto">
          <a:xfrm>
            <a:off x="7812089" y="1630366"/>
            <a:ext cx="1160463" cy="720725"/>
          </a:xfrm>
          <a:prstGeom prst="cube">
            <a:avLst>
              <a:gd name="adj" fmla="val 15648"/>
            </a:avLst>
          </a:prstGeom>
          <a:solidFill>
            <a:srgbClr val="00B0F0"/>
          </a:solidFill>
          <a:ln w="12700">
            <a:noFill/>
            <a:miter lim="800000"/>
            <a:headEnd/>
            <a:tailEnd/>
          </a:ln>
        </p:spPr>
        <p:txBody>
          <a:bodyPr wrap="none" anchor="ctr"/>
          <a:lstStyle/>
          <a:p>
            <a:pPr marL="285750" indent="-285750" algn="ctr"/>
            <a:r>
              <a:rPr lang="es-PE" altLang="es-ES" sz="1100">
                <a:latin typeface="Arial" pitchFamily="34" charset="0"/>
                <a:cs typeface="Arial" pitchFamily="34" charset="0"/>
              </a:rPr>
              <a:t>PROYECTOS</a:t>
            </a:r>
          </a:p>
        </p:txBody>
      </p:sp>
      <p:cxnSp>
        <p:nvCxnSpPr>
          <p:cNvPr id="97" name="96 Conector recto"/>
          <p:cNvCxnSpPr/>
          <p:nvPr/>
        </p:nvCxnSpPr>
        <p:spPr>
          <a:xfrm>
            <a:off x="-36511" y="692150"/>
            <a:ext cx="914400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8" name="97 Elipse"/>
          <p:cNvSpPr/>
          <p:nvPr/>
        </p:nvSpPr>
        <p:spPr>
          <a:xfrm>
            <a:off x="4572026" y="1493047"/>
            <a:ext cx="948765" cy="1008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400">
              <a:solidFill>
                <a:schemeClr val="tx1"/>
              </a:solidFill>
              <a:latin typeface="Arial" pitchFamily="34" charset="0"/>
              <a:cs typeface="Arial" pitchFamily="34" charset="0"/>
            </a:endParaRPr>
          </a:p>
        </p:txBody>
      </p:sp>
      <p:sp>
        <p:nvSpPr>
          <p:cNvPr id="24" name="23 CuadroTexto"/>
          <p:cNvSpPr txBox="1"/>
          <p:nvPr/>
        </p:nvSpPr>
        <p:spPr>
          <a:xfrm>
            <a:off x="1" y="778227"/>
            <a:ext cx="3492500" cy="369332"/>
          </a:xfrm>
          <a:prstGeom prst="rect">
            <a:avLst/>
          </a:prstGeom>
          <a:solidFill>
            <a:schemeClr val="accent5">
              <a:lumMod val="60000"/>
              <a:lumOff val="40000"/>
            </a:schemeClr>
          </a:solidFill>
        </p:spPr>
        <p:txBody>
          <a:bodyPr>
            <a:spAutoFit/>
          </a:bodyPr>
          <a:lstStyle/>
          <a:p>
            <a:pPr>
              <a:defRPr/>
            </a:pPr>
            <a:r>
              <a:rPr lang="es-PE" b="1" dirty="0">
                <a:latin typeface="Arial" charset="0"/>
                <a:cs typeface="Arial" charset="0"/>
              </a:rPr>
              <a:t>CADENA DE VALOR</a:t>
            </a:r>
          </a:p>
        </p:txBody>
      </p:sp>
      <p:sp>
        <p:nvSpPr>
          <p:cNvPr id="25" name="CuadroTexto 21"/>
          <p:cNvSpPr txBox="1"/>
          <p:nvPr/>
        </p:nvSpPr>
        <p:spPr>
          <a:xfrm>
            <a:off x="6835884" y="5791903"/>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26" name="Conector 14"/>
          <p:cNvSpPr/>
          <p:nvPr/>
        </p:nvSpPr>
        <p:spPr>
          <a:xfrm>
            <a:off x="6586391" y="5766932"/>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27" name="CuadroTexto 2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63</a:t>
            </a:r>
            <a:endParaRPr lang="es-PE" dirty="0">
              <a:solidFill>
                <a:srgbClr val="264CA2"/>
              </a:solidFill>
            </a:endParaRPr>
          </a:p>
        </p:txBody>
      </p:sp>
      <p:sp>
        <p:nvSpPr>
          <p:cNvPr id="28" name="Título 1"/>
          <p:cNvSpPr txBox="1">
            <a:spLocks/>
          </p:cNvSpPr>
          <p:nvPr/>
        </p:nvSpPr>
        <p:spPr>
          <a:xfrm>
            <a:off x="2101146" y="-49428"/>
            <a:ext cx="7161842"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dirty="0" smtClean="0">
                <a:solidFill>
                  <a:schemeClr val="bg1"/>
                </a:solidFill>
                <a:latin typeface="Arial" pitchFamily="34" charset="0"/>
                <a:cs typeface="Arial" pitchFamily="34" charset="0"/>
              </a:rPr>
              <a:t>Rol de la Primera Línea de Defensa – Matriz de Riesgos y Controles</a:t>
            </a:r>
            <a:endParaRPr lang="es-PE"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slide(fromBottom)">
                                      <p:cBhvr>
                                        <p:cTn id="7" dur="500"/>
                                        <p:tgtEl>
                                          <p:spTgt spid="7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slide(fromBottom)">
                                      <p:cBhvr>
                                        <p:cTn id="10" dur="500"/>
                                        <p:tgtEl>
                                          <p:spTgt spid="83"/>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slide(fromBottom)">
                                      <p:cBhvr>
                                        <p:cTn id="13" dur="500"/>
                                        <p:tgtEl>
                                          <p:spTgt spid="8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slide(fromBottom)">
                                      <p:cBhvr>
                                        <p:cTn id="16" dur="500"/>
                                        <p:tgtEl>
                                          <p:spTgt spid="8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slide(fromBottom)">
                                      <p:cBhvr>
                                        <p:cTn id="22" dur="500"/>
                                        <p:tgtEl>
                                          <p:spTgt spid="88"/>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slide(fromBottom)">
                                      <p:cBhvr>
                                        <p:cTn id="25" dur="500"/>
                                        <p:tgtEl>
                                          <p:spTgt spid="9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slide(fromBottom)">
                                      <p:cBhvr>
                                        <p:cTn id="28" dur="500"/>
                                        <p:tgtEl>
                                          <p:spTgt spid="94"/>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slide(fromBottom)">
                                      <p:cBhvr>
                                        <p:cTn id="31" dur="500"/>
                                        <p:tgtEl>
                                          <p:spTgt spid="95"/>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slide(fromBottom)">
                                      <p:cBhvr>
                                        <p:cTn id="3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3" grpId="0" animBg="1"/>
      <p:bldP spid="85" grpId="0" animBg="1"/>
      <p:bldP spid="86" grpId="0" animBg="1"/>
      <p:bldP spid="87" grpId="0" animBg="1"/>
      <p:bldP spid="88" grpId="0" animBg="1"/>
      <p:bldP spid="93" grpId="0" animBg="1"/>
      <p:bldP spid="94" grpId="0" animBg="1"/>
      <p:bldP spid="95" grpId="0" animBg="1"/>
      <p:bldP spid="9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adroTexto 21"/>
          <p:cNvSpPr txBox="1"/>
          <p:nvPr/>
        </p:nvSpPr>
        <p:spPr>
          <a:xfrm>
            <a:off x="7165429" y="2415459"/>
            <a:ext cx="1952409" cy="369332"/>
          </a:xfrm>
          <a:prstGeom prst="rect">
            <a:avLst/>
          </a:prstGeom>
          <a:solidFill>
            <a:srgbClr val="FF0000"/>
          </a:solidFill>
        </p:spPr>
        <p:txBody>
          <a:bodyPr wrap="square" rtlCol="0">
            <a:spAutoFit/>
          </a:bodyPr>
          <a:lstStyle/>
          <a:p>
            <a:r>
              <a:rPr lang="es-ES" sz="900" b="1" dirty="0">
                <a:solidFill>
                  <a:schemeClr val="bg1"/>
                </a:solidFill>
                <a:latin typeface="Arial" pitchFamily="34" charset="0"/>
                <a:cs typeface="Arial" pitchFamily="34" charset="0"/>
              </a:rPr>
              <a:t>MATRIZ DE RIESGOS Y CONTROLES</a:t>
            </a:r>
            <a:endParaRPr lang="es-PE" sz="900" b="1" dirty="0">
              <a:solidFill>
                <a:schemeClr val="bg1"/>
              </a:solidFill>
              <a:latin typeface="Arial" pitchFamily="34" charset="0"/>
              <a:cs typeface="Arial" pitchFamily="34" charset="0"/>
            </a:endParaRPr>
          </a:p>
        </p:txBody>
      </p:sp>
      <p:sp>
        <p:nvSpPr>
          <p:cNvPr id="55" name="Conector 14"/>
          <p:cNvSpPr/>
          <p:nvPr/>
        </p:nvSpPr>
        <p:spPr>
          <a:xfrm>
            <a:off x="6915936" y="2390488"/>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dirty="0">
                <a:latin typeface="Arial" pitchFamily="34" charset="0"/>
                <a:cs typeface="Arial" pitchFamily="34" charset="0"/>
              </a:rPr>
              <a:t>D</a:t>
            </a:r>
          </a:p>
        </p:txBody>
      </p:sp>
      <p:pic>
        <p:nvPicPr>
          <p:cNvPr id="1822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7977" y="1951713"/>
            <a:ext cx="7123656" cy="432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64</a:t>
            </a:r>
            <a:endParaRPr lang="es-PE" dirty="0">
              <a:solidFill>
                <a:srgbClr val="264CA2"/>
              </a:solidFill>
            </a:endParaRPr>
          </a:p>
        </p:txBody>
      </p:sp>
      <p:sp>
        <p:nvSpPr>
          <p:cNvPr id="20" name="Título 1"/>
          <p:cNvSpPr txBox="1">
            <a:spLocks/>
          </p:cNvSpPr>
          <p:nvPr/>
        </p:nvSpPr>
        <p:spPr>
          <a:xfrm>
            <a:off x="2101146" y="-49428"/>
            <a:ext cx="7161842"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dirty="0" smtClean="0">
                <a:solidFill>
                  <a:schemeClr val="bg1"/>
                </a:solidFill>
                <a:latin typeface="Arial" pitchFamily="34" charset="0"/>
                <a:cs typeface="Arial" pitchFamily="34" charset="0"/>
              </a:rPr>
              <a:t>Rol de la Primera Línea de Defensa – Matriz de Riesgos y Controles</a:t>
            </a:r>
            <a:endParaRPr lang="es-PE" dirty="0">
              <a:solidFill>
                <a:schemeClr val="bg1"/>
              </a:solidFill>
              <a:latin typeface="Arial" pitchFamily="34" charset="0"/>
              <a:cs typeface="Arial"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554" y="784804"/>
            <a:ext cx="8340620" cy="1166909"/>
          </a:xfrm>
          <a:prstGeom prst="rect">
            <a:avLst/>
          </a:prstGeom>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01" y="703385"/>
            <a:ext cx="2693770" cy="1156447"/>
          </a:xfrm>
          <a:prstGeom prst="rect">
            <a:avLst/>
          </a:prstGeom>
          <a:noFill/>
          <a:ln w="9525">
            <a:noFill/>
            <a:miter lim="800000"/>
            <a:headEnd/>
            <a:tailEnd/>
          </a:ln>
        </p:spPr>
      </p:pic>
      <p:pic>
        <p:nvPicPr>
          <p:cNvPr id="1832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317" y="1398530"/>
            <a:ext cx="8232764" cy="466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9" name="26 CuadroTexto"/>
          <p:cNvSpPr txBox="1">
            <a:spLocks noChangeArrowheads="1"/>
          </p:cNvSpPr>
          <p:nvPr/>
        </p:nvSpPr>
        <p:spPr bwMode="auto">
          <a:xfrm>
            <a:off x="568410" y="732289"/>
            <a:ext cx="2125361" cy="646331"/>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900" dirty="0">
                <a:latin typeface="Arial" pitchFamily="34" charset="0"/>
                <a:cs typeface="Arial" pitchFamily="34" charset="0"/>
              </a:rPr>
              <a:t>El resultado: Una Matriz de Riesgos y Controles bajo el esquema </a:t>
            </a:r>
            <a:r>
              <a:rPr lang="es-PE" sz="900" dirty="0" smtClean="0">
                <a:latin typeface="Arial" pitchFamily="34" charset="0"/>
                <a:cs typeface="Arial" pitchFamily="34" charset="0"/>
              </a:rPr>
              <a:t>COSO 2013: </a:t>
            </a:r>
            <a:endParaRPr lang="es-PE" sz="900" dirty="0">
              <a:latin typeface="Arial" pitchFamily="34" charset="0"/>
              <a:cs typeface="Arial" pitchFamily="34" charset="0"/>
            </a:endParaRPr>
          </a:p>
          <a:p>
            <a:pPr algn="ctr">
              <a:defRPr/>
            </a:pPr>
            <a:r>
              <a:rPr lang="es-PE" sz="900" b="1" dirty="0">
                <a:latin typeface="Arial" pitchFamily="34" charset="0"/>
                <a:cs typeface="Arial" pitchFamily="34" charset="0"/>
              </a:rPr>
              <a:t>EJEMPLO RIESGO OPERACIONAL</a:t>
            </a:r>
          </a:p>
        </p:txBody>
      </p:sp>
      <p:sp>
        <p:nvSpPr>
          <p:cNvPr id="8" name="CuadroTexto 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65</a:t>
            </a:r>
            <a:endParaRPr lang="es-PE" dirty="0">
              <a:solidFill>
                <a:srgbClr val="264CA2"/>
              </a:solidFill>
            </a:endParaRPr>
          </a:p>
        </p:txBody>
      </p:sp>
      <p:sp>
        <p:nvSpPr>
          <p:cNvPr id="9" name="CuadroTexto 21"/>
          <p:cNvSpPr txBox="1"/>
          <p:nvPr/>
        </p:nvSpPr>
        <p:spPr>
          <a:xfrm>
            <a:off x="2101146" y="6243514"/>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11" name="Conector 14"/>
          <p:cNvSpPr/>
          <p:nvPr/>
        </p:nvSpPr>
        <p:spPr>
          <a:xfrm>
            <a:off x="1851653" y="6218543"/>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12" name="Título 1"/>
          <p:cNvSpPr txBox="1">
            <a:spLocks/>
          </p:cNvSpPr>
          <p:nvPr/>
        </p:nvSpPr>
        <p:spPr>
          <a:xfrm>
            <a:off x="1491176" y="-7224"/>
            <a:ext cx="7743676"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400" dirty="0" smtClean="0">
                <a:solidFill>
                  <a:schemeClr val="bg1"/>
                </a:solidFill>
                <a:latin typeface="Arial" pitchFamily="34" charset="0"/>
                <a:cs typeface="Arial" pitchFamily="34" charset="0"/>
              </a:rPr>
              <a:t>Rol de la Primera Línea de Defensa – Matriz de Riesgos y Controles</a:t>
            </a:r>
            <a:endParaRPr lang="es-PE"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675252"/>
            <a:ext cx="2693770" cy="1156447"/>
          </a:xfrm>
          <a:prstGeom prst="rect">
            <a:avLst/>
          </a:prstGeom>
          <a:noFill/>
          <a:ln w="9525">
            <a:noFill/>
            <a:miter lim="800000"/>
            <a:headEnd/>
            <a:tailEnd/>
          </a:ln>
        </p:spPr>
      </p:pic>
      <p:pic>
        <p:nvPicPr>
          <p:cNvPr id="1843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1176" y="1534587"/>
            <a:ext cx="7342796" cy="466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9" name="26 CuadroTexto"/>
          <p:cNvSpPr txBox="1">
            <a:spLocks noChangeArrowheads="1"/>
          </p:cNvSpPr>
          <p:nvPr/>
        </p:nvSpPr>
        <p:spPr bwMode="auto">
          <a:xfrm>
            <a:off x="507932" y="796100"/>
            <a:ext cx="2148773" cy="646331"/>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900" dirty="0">
                <a:latin typeface="Arial" pitchFamily="34" charset="0"/>
                <a:cs typeface="Arial" pitchFamily="34" charset="0"/>
              </a:rPr>
              <a:t>El resultado: Una Matriz de Riesgos y Controles bajo el esquema COSO </a:t>
            </a:r>
            <a:r>
              <a:rPr lang="es-PE" sz="900" dirty="0" smtClean="0">
                <a:latin typeface="Arial" pitchFamily="34" charset="0"/>
                <a:cs typeface="Arial" pitchFamily="34" charset="0"/>
              </a:rPr>
              <a:t>2013:</a:t>
            </a:r>
            <a:endParaRPr lang="es-PE" sz="900" dirty="0">
              <a:latin typeface="Arial" pitchFamily="34" charset="0"/>
              <a:cs typeface="Arial" pitchFamily="34" charset="0"/>
            </a:endParaRPr>
          </a:p>
          <a:p>
            <a:pPr algn="ctr">
              <a:defRPr/>
            </a:pPr>
            <a:r>
              <a:rPr lang="es-PE" sz="900" b="1" dirty="0">
                <a:latin typeface="Arial" pitchFamily="34" charset="0"/>
                <a:cs typeface="Arial" pitchFamily="34" charset="0"/>
              </a:rPr>
              <a:t>EJEMPLO RIESGO DE REPORTE</a:t>
            </a:r>
          </a:p>
        </p:txBody>
      </p:sp>
      <p:sp>
        <p:nvSpPr>
          <p:cNvPr id="7" name="CuadroTexto 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66</a:t>
            </a:r>
            <a:endParaRPr lang="es-PE" dirty="0">
              <a:solidFill>
                <a:srgbClr val="264CA2"/>
              </a:solidFill>
            </a:endParaRPr>
          </a:p>
        </p:txBody>
      </p:sp>
      <p:sp>
        <p:nvSpPr>
          <p:cNvPr id="12" name="CuadroTexto 21"/>
          <p:cNvSpPr txBox="1"/>
          <p:nvPr/>
        </p:nvSpPr>
        <p:spPr>
          <a:xfrm>
            <a:off x="1974133" y="6281568"/>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13" name="Conector 14"/>
          <p:cNvSpPr/>
          <p:nvPr/>
        </p:nvSpPr>
        <p:spPr>
          <a:xfrm>
            <a:off x="1724640" y="6256597"/>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14" name="Título 1"/>
          <p:cNvSpPr txBox="1">
            <a:spLocks/>
          </p:cNvSpPr>
          <p:nvPr/>
        </p:nvSpPr>
        <p:spPr>
          <a:xfrm>
            <a:off x="1491176" y="-7224"/>
            <a:ext cx="7743676"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400" dirty="0" smtClean="0">
                <a:solidFill>
                  <a:schemeClr val="bg1"/>
                </a:solidFill>
                <a:latin typeface="Arial" pitchFamily="34" charset="0"/>
                <a:cs typeface="Arial" pitchFamily="34" charset="0"/>
              </a:rPr>
              <a:t>Rol de la Primera Línea de Defensa – Matriz de Riesgos y Controles</a:t>
            </a:r>
            <a:endParaRPr lang="es-PE"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96470" y="130948"/>
            <a:ext cx="5055800" cy="536318"/>
          </a:xfrm>
          <a:prstGeom prst="rect">
            <a:avLst/>
          </a:prstGeom>
        </p:spPr>
        <p:txBody>
          <a:bodyPr/>
          <a:lstStyle/>
          <a:p>
            <a:pPr algn="l" eaLnBrk="1" hangingPunct="1"/>
            <a:r>
              <a:rPr lang="es-ES_tradnl" altLang="es-ES" sz="2800" dirty="0">
                <a:solidFill>
                  <a:schemeClr val="bg1"/>
                </a:solidFill>
                <a:latin typeface="Arial" pitchFamily="34" charset="0"/>
                <a:cs typeface="Arial" pitchFamily="34" charset="0"/>
              </a:rPr>
              <a:t>Definición de Control Interno </a:t>
            </a:r>
            <a:endParaRPr lang="en-US" altLang="es-ES" sz="2800" dirty="0">
              <a:solidFill>
                <a:schemeClr val="bg1"/>
              </a:solidFill>
              <a:latin typeface="Arial" pitchFamily="34" charset="0"/>
              <a:cs typeface="Arial" pitchFamily="34" charset="0"/>
            </a:endParaRPr>
          </a:p>
        </p:txBody>
      </p:sp>
      <p:sp>
        <p:nvSpPr>
          <p:cNvPr id="26627" name="Rectangle 3"/>
          <p:cNvSpPr>
            <a:spLocks noGrp="1" noChangeArrowheads="1"/>
          </p:cNvSpPr>
          <p:nvPr>
            <p:ph idx="1"/>
          </p:nvPr>
        </p:nvSpPr>
        <p:spPr>
          <a:xfrm>
            <a:off x="568411" y="1365422"/>
            <a:ext cx="8229600" cy="4395788"/>
          </a:xfrm>
        </p:spPr>
        <p:txBody>
          <a:bodyPr/>
          <a:lstStyle/>
          <a:p>
            <a:pPr algn="just">
              <a:buFont typeface="Wingdings" pitchFamily="2" charset="2"/>
              <a:buChar char="q"/>
            </a:pPr>
            <a:r>
              <a:rPr lang="es-ES_tradnl" altLang="es-ES" sz="2000" dirty="0" smtClean="0">
                <a:latin typeface="Arial" pitchFamily="34" charset="0"/>
                <a:cs typeface="Arial" pitchFamily="34" charset="0"/>
              </a:rPr>
              <a:t> Es </a:t>
            </a:r>
            <a:r>
              <a:rPr lang="es-ES_tradnl" altLang="es-ES" sz="2000" dirty="0">
                <a:latin typeface="Arial" pitchFamily="34" charset="0"/>
                <a:cs typeface="Arial" pitchFamily="34" charset="0"/>
              </a:rPr>
              <a:t>un proceso que involucra a todos los </a:t>
            </a:r>
            <a:r>
              <a:rPr lang="es-ES_tradnl" altLang="es-ES" sz="2000" dirty="0" smtClean="0">
                <a:latin typeface="Arial" pitchFamily="34" charset="0"/>
                <a:cs typeface="Arial" pitchFamily="34" charset="0"/>
              </a:rPr>
              <a:t>  integrantes </a:t>
            </a:r>
            <a:r>
              <a:rPr lang="es-ES_tradnl" altLang="es-ES" sz="2000" dirty="0">
                <a:latin typeface="Arial" pitchFamily="34" charset="0"/>
                <a:cs typeface="Arial" pitchFamily="34" charset="0"/>
              </a:rPr>
              <a:t>de la organización sin excepción, diseñado para dar un grado razonable de apoyo en cuanto a la obtención de los objetivos en las siguientes categorías</a:t>
            </a:r>
            <a:r>
              <a:rPr lang="es-ES_tradnl" altLang="es-ES" sz="2000" dirty="0" smtClean="0">
                <a:latin typeface="Arial" pitchFamily="34" charset="0"/>
                <a:cs typeface="Arial" pitchFamily="34" charset="0"/>
              </a:rPr>
              <a:t>:</a:t>
            </a:r>
          </a:p>
          <a:p>
            <a:pPr marL="0" indent="0" algn="just">
              <a:buNone/>
            </a:pPr>
            <a:endParaRPr lang="es-ES_tradnl" altLang="es-ES" sz="2000" dirty="0">
              <a:latin typeface="Arial" pitchFamily="34" charset="0"/>
              <a:cs typeface="Arial" pitchFamily="34" charset="0"/>
            </a:endParaRPr>
          </a:p>
          <a:p>
            <a:pPr lvl="1" algn="just" eaLnBrk="1" hangingPunct="1">
              <a:buFont typeface="Wingdings" pitchFamily="2" charset="2"/>
              <a:buChar char="ü"/>
            </a:pPr>
            <a:r>
              <a:rPr lang="es-ES" altLang="es-ES" sz="2000" dirty="0" smtClean="0">
                <a:latin typeface="Arial" pitchFamily="34" charset="0"/>
                <a:cs typeface="Arial" pitchFamily="34" charset="0"/>
              </a:rPr>
              <a:t> Eficacia </a:t>
            </a:r>
            <a:r>
              <a:rPr lang="es-ES" altLang="es-ES" sz="2000" dirty="0">
                <a:latin typeface="Arial" pitchFamily="34" charset="0"/>
                <a:cs typeface="Arial" pitchFamily="34" charset="0"/>
              </a:rPr>
              <a:t>y eficiencia de las operaciones (O)</a:t>
            </a:r>
          </a:p>
          <a:p>
            <a:pPr lvl="1" algn="just" eaLnBrk="1" hangingPunct="1">
              <a:buFont typeface="Wingdings" pitchFamily="2" charset="2"/>
              <a:buChar char="ü"/>
            </a:pPr>
            <a:r>
              <a:rPr lang="es-ES" altLang="es-ES" sz="2000" dirty="0" smtClean="0">
                <a:latin typeface="Arial" pitchFamily="34" charset="0"/>
                <a:cs typeface="Arial" pitchFamily="34" charset="0"/>
              </a:rPr>
              <a:t> Fiabilidad </a:t>
            </a:r>
            <a:r>
              <a:rPr lang="es-ES" altLang="es-ES" sz="2000" dirty="0">
                <a:latin typeface="Arial" pitchFamily="34" charset="0"/>
                <a:cs typeface="Arial" pitchFamily="34" charset="0"/>
              </a:rPr>
              <a:t>de la información financiera  (F)</a:t>
            </a:r>
          </a:p>
          <a:p>
            <a:pPr lvl="1" algn="just" eaLnBrk="1" hangingPunct="1">
              <a:buFont typeface="Wingdings" pitchFamily="2" charset="2"/>
              <a:buChar char="ü"/>
            </a:pPr>
            <a:r>
              <a:rPr lang="es-ES" altLang="es-ES" sz="2000" dirty="0" smtClean="0">
                <a:latin typeface="Arial" pitchFamily="34" charset="0"/>
                <a:cs typeface="Arial" pitchFamily="34" charset="0"/>
              </a:rPr>
              <a:t> Cumplimiento </a:t>
            </a:r>
            <a:r>
              <a:rPr lang="es-ES" altLang="es-ES" sz="2000" dirty="0">
                <a:latin typeface="Arial" pitchFamily="34" charset="0"/>
                <a:cs typeface="Arial" pitchFamily="34" charset="0"/>
              </a:rPr>
              <a:t>de las leyes y normas que son aplicables(C</a:t>
            </a:r>
            <a:r>
              <a:rPr lang="es-ES" altLang="es-ES" sz="2000" dirty="0" smtClean="0">
                <a:latin typeface="Arial" pitchFamily="34" charset="0"/>
                <a:cs typeface="Arial" pitchFamily="34" charset="0"/>
              </a:rPr>
              <a:t>)</a:t>
            </a:r>
          </a:p>
          <a:p>
            <a:pPr marL="457200" lvl="1" indent="0" algn="just" eaLnBrk="1" hangingPunct="1">
              <a:buNone/>
            </a:pPr>
            <a:endParaRPr lang="es-ES" altLang="es-ES" sz="2000" dirty="0">
              <a:latin typeface="Arial" pitchFamily="34" charset="0"/>
              <a:cs typeface="Arial" pitchFamily="34" charset="0"/>
            </a:endParaRPr>
          </a:p>
          <a:p>
            <a:pPr algn="just" eaLnBrk="1" hangingPunct="1">
              <a:buFont typeface="Wingdings" pitchFamily="2" charset="2"/>
              <a:buChar char="q"/>
            </a:pPr>
            <a:r>
              <a:rPr lang="es-ES" altLang="es-ES" sz="2000" dirty="0">
                <a:latin typeface="Arial" pitchFamily="34" charset="0"/>
                <a:cs typeface="Arial" pitchFamily="34" charset="0"/>
              </a:rPr>
              <a:t>Estas tres categorías se interrelacionan entre sí.</a:t>
            </a:r>
          </a:p>
        </p:txBody>
      </p:sp>
      <p:sp>
        <p:nvSpPr>
          <p:cNvPr id="4" name="CuadroTexto 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4</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731518"/>
            <a:ext cx="2693770" cy="1156447"/>
          </a:xfrm>
          <a:prstGeom prst="rect">
            <a:avLst/>
          </a:prstGeom>
          <a:noFill/>
          <a:ln w="9525">
            <a:noFill/>
            <a:miter lim="800000"/>
            <a:headEnd/>
            <a:tailEnd/>
          </a:ln>
        </p:spPr>
      </p:pic>
      <p:sp>
        <p:nvSpPr>
          <p:cNvPr id="6" name="CuadroTexto 21"/>
          <p:cNvSpPr txBox="1"/>
          <p:nvPr/>
        </p:nvSpPr>
        <p:spPr>
          <a:xfrm>
            <a:off x="7191591" y="738830"/>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7" name="Conector 14"/>
          <p:cNvSpPr/>
          <p:nvPr/>
        </p:nvSpPr>
        <p:spPr>
          <a:xfrm>
            <a:off x="6942098" y="713859"/>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pic>
        <p:nvPicPr>
          <p:cNvPr id="1853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984" y="1632102"/>
            <a:ext cx="8272764" cy="473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9" name="26 CuadroTexto"/>
          <p:cNvSpPr txBox="1">
            <a:spLocks noChangeArrowheads="1"/>
          </p:cNvSpPr>
          <p:nvPr/>
        </p:nvSpPr>
        <p:spPr bwMode="auto">
          <a:xfrm>
            <a:off x="564825" y="798490"/>
            <a:ext cx="2066211" cy="784830"/>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900" dirty="0">
                <a:latin typeface="Arial" pitchFamily="34" charset="0"/>
                <a:cs typeface="Arial" pitchFamily="34" charset="0"/>
              </a:rPr>
              <a:t>El resultado: Una Matriz de Riesgos y Controles bajo el esquema </a:t>
            </a:r>
            <a:r>
              <a:rPr lang="es-PE" sz="900" dirty="0" smtClean="0">
                <a:latin typeface="Arial" pitchFamily="34" charset="0"/>
                <a:cs typeface="Arial" pitchFamily="34" charset="0"/>
              </a:rPr>
              <a:t>COSO 2013: </a:t>
            </a:r>
            <a:endParaRPr lang="es-PE" sz="900" dirty="0">
              <a:latin typeface="Arial" pitchFamily="34" charset="0"/>
              <a:cs typeface="Arial" pitchFamily="34" charset="0"/>
            </a:endParaRPr>
          </a:p>
          <a:p>
            <a:pPr algn="ctr">
              <a:defRPr/>
            </a:pPr>
            <a:r>
              <a:rPr lang="es-PE" sz="900" b="1" dirty="0">
                <a:latin typeface="Arial" pitchFamily="34" charset="0"/>
                <a:cs typeface="Arial" pitchFamily="34" charset="0"/>
              </a:rPr>
              <a:t>EJEMPLO RIESGO DE CUMPLIMIENTO</a:t>
            </a:r>
          </a:p>
        </p:txBody>
      </p:sp>
      <p:sp>
        <p:nvSpPr>
          <p:cNvPr id="8" name="CuadroTexto 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67</a:t>
            </a:r>
            <a:endParaRPr lang="es-PE" dirty="0">
              <a:solidFill>
                <a:srgbClr val="264CA2"/>
              </a:solidFill>
            </a:endParaRPr>
          </a:p>
        </p:txBody>
      </p:sp>
      <p:sp>
        <p:nvSpPr>
          <p:cNvPr id="11" name="Título 1"/>
          <p:cNvSpPr txBox="1">
            <a:spLocks/>
          </p:cNvSpPr>
          <p:nvPr/>
        </p:nvSpPr>
        <p:spPr>
          <a:xfrm>
            <a:off x="1491176" y="-7224"/>
            <a:ext cx="7743676"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400" dirty="0" smtClean="0">
                <a:solidFill>
                  <a:schemeClr val="bg1"/>
                </a:solidFill>
                <a:latin typeface="Arial" pitchFamily="34" charset="0"/>
                <a:cs typeface="Arial" pitchFamily="34" charset="0"/>
              </a:rPr>
              <a:t>Rol de la Primera Línea de Defensa – Matriz de Riesgos y Controles</a:t>
            </a:r>
            <a:endParaRPr lang="es-PE"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8923"/>
          <a:stretch/>
        </p:blipFill>
        <p:spPr bwMode="auto">
          <a:xfrm>
            <a:off x="1037968" y="1928019"/>
            <a:ext cx="7317457" cy="43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47547"/>
            <a:ext cx="2693771" cy="1314451"/>
          </a:xfrm>
          <a:prstGeom prst="rect">
            <a:avLst/>
          </a:prstGeom>
          <a:noFill/>
          <a:ln w="9525">
            <a:noFill/>
            <a:miter lim="800000"/>
            <a:headEnd/>
            <a:tailEnd/>
          </a:ln>
        </p:spPr>
      </p:pic>
      <p:sp>
        <p:nvSpPr>
          <p:cNvPr id="14" name="26 CuadroTexto"/>
          <p:cNvSpPr txBox="1">
            <a:spLocks noChangeArrowheads="1"/>
          </p:cNvSpPr>
          <p:nvPr/>
        </p:nvSpPr>
        <p:spPr bwMode="auto">
          <a:xfrm>
            <a:off x="636691" y="798889"/>
            <a:ext cx="1958227" cy="861774"/>
          </a:xfrm>
          <a:prstGeom prst="rect">
            <a:avLst/>
          </a:prstGeom>
          <a:solidFill>
            <a:schemeClr val="accent3">
              <a:lumMod val="20000"/>
              <a:lumOff val="80000"/>
            </a:schemeClr>
          </a:solidFill>
          <a:ln w="9525">
            <a:noFill/>
            <a:miter lim="800000"/>
            <a:headEnd/>
            <a:tailEnd/>
          </a:ln>
        </p:spPr>
        <p:txBody>
          <a:bodyPr wrap="square">
            <a:spAutoFit/>
          </a:bodyPr>
          <a:lstStyle/>
          <a:p>
            <a:pPr algn="ctr">
              <a:defRPr/>
            </a:pPr>
            <a:r>
              <a:rPr lang="es-PE" sz="1000" dirty="0">
                <a:latin typeface="Arial" pitchFamily="34" charset="0"/>
                <a:cs typeface="Arial" pitchFamily="34" charset="0"/>
              </a:rPr>
              <a:t>Luego de contar con los objetivos y los riesgos estratégicos, así como con la Cadena de Valor ¿Qué se obtiene en este paso?</a:t>
            </a:r>
          </a:p>
        </p:txBody>
      </p:sp>
      <p:sp>
        <p:nvSpPr>
          <p:cNvPr id="17" name="CuadroTexto 16"/>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68</a:t>
            </a:r>
            <a:endParaRPr lang="es-PE" dirty="0">
              <a:solidFill>
                <a:srgbClr val="264CA2"/>
              </a:solidFill>
            </a:endParaRPr>
          </a:p>
        </p:txBody>
      </p:sp>
      <p:sp>
        <p:nvSpPr>
          <p:cNvPr id="18" name="CuadroTexto 21"/>
          <p:cNvSpPr txBox="1"/>
          <p:nvPr/>
        </p:nvSpPr>
        <p:spPr>
          <a:xfrm>
            <a:off x="7191591" y="738830"/>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19" name="Conector 14"/>
          <p:cNvSpPr/>
          <p:nvPr/>
        </p:nvSpPr>
        <p:spPr>
          <a:xfrm>
            <a:off x="6942098" y="740753"/>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20" name="AutoShape 28"/>
          <p:cNvSpPr>
            <a:spLocks noChangeArrowheads="1"/>
          </p:cNvSpPr>
          <p:nvPr/>
        </p:nvSpPr>
        <p:spPr bwMode="auto">
          <a:xfrm>
            <a:off x="50576" y="1915434"/>
            <a:ext cx="1447800" cy="720725"/>
          </a:xfrm>
          <a:prstGeom prst="cube">
            <a:avLst>
              <a:gd name="adj" fmla="val 15648"/>
            </a:avLst>
          </a:prstGeom>
          <a:solidFill>
            <a:schemeClr val="accent5">
              <a:lumMod val="60000"/>
              <a:lumOff val="40000"/>
            </a:schemeClr>
          </a:solidFill>
          <a:ln w="12700">
            <a:noFill/>
            <a:miter lim="800000"/>
            <a:headEnd/>
            <a:tailEnd/>
          </a:ln>
        </p:spPr>
        <p:txBody>
          <a:bodyPr wrap="none" anchor="ctr"/>
          <a:lstStyle/>
          <a:p>
            <a:pPr marL="285750" indent="-285750" algn="ctr">
              <a:defRPr/>
            </a:pPr>
            <a:r>
              <a:rPr lang="es-PE" sz="1400" dirty="0">
                <a:cs typeface="+mn-cs"/>
              </a:rPr>
              <a:t>Proceso de </a:t>
            </a:r>
          </a:p>
          <a:p>
            <a:pPr marL="285750" indent="-285750" algn="ctr">
              <a:defRPr/>
            </a:pPr>
            <a:r>
              <a:rPr lang="es-PE" sz="1400" dirty="0">
                <a:cs typeface="+mn-cs"/>
              </a:rPr>
              <a:t>Recursos </a:t>
            </a:r>
          </a:p>
          <a:p>
            <a:pPr marL="285750" indent="-285750" algn="ctr">
              <a:defRPr/>
            </a:pPr>
            <a:r>
              <a:rPr lang="es-PE" sz="1400" dirty="0">
                <a:cs typeface="+mn-cs"/>
              </a:rPr>
              <a:t>Humanos</a:t>
            </a:r>
          </a:p>
        </p:txBody>
      </p:sp>
      <p:sp>
        <p:nvSpPr>
          <p:cNvPr id="21" name="Text Box 7"/>
          <p:cNvSpPr txBox="1">
            <a:spLocks noChangeArrowheads="1"/>
          </p:cNvSpPr>
          <p:nvPr/>
        </p:nvSpPr>
        <p:spPr bwMode="auto">
          <a:xfrm>
            <a:off x="3381772" y="775682"/>
            <a:ext cx="1295400" cy="461665"/>
          </a:xfrm>
          <a:prstGeom prst="rect">
            <a:avLst/>
          </a:prstGeom>
          <a:noFill/>
          <a:ln w="9525">
            <a:noFill/>
            <a:miter lim="800000"/>
            <a:headEnd/>
            <a:tailEnd/>
          </a:ln>
        </p:spPr>
        <p:txBody>
          <a:bodyPr>
            <a:spAutoFit/>
          </a:bodyPr>
          <a:lstStyle/>
          <a:p>
            <a:pPr algn="ctr"/>
            <a:r>
              <a:rPr lang="es-ES_tradnl" sz="1200" b="1" dirty="0">
                <a:latin typeface="Arial" pitchFamily="34" charset="0"/>
                <a:cs typeface="Arial" pitchFamily="34" charset="0"/>
              </a:rPr>
              <a:t>Riesgo </a:t>
            </a:r>
            <a:r>
              <a:rPr lang="es-ES_tradnl" sz="1200" b="1" dirty="0" smtClean="0">
                <a:latin typeface="Arial" pitchFamily="34" charset="0"/>
                <a:cs typeface="Arial" pitchFamily="34" charset="0"/>
              </a:rPr>
              <a:t>Operacional</a:t>
            </a:r>
            <a:endParaRPr lang="es-ES_tradnl" sz="1200" b="1" dirty="0">
              <a:latin typeface="Arial" pitchFamily="34" charset="0"/>
              <a:cs typeface="Arial" pitchFamily="34" charset="0"/>
            </a:endParaRPr>
          </a:p>
        </p:txBody>
      </p:sp>
      <p:pic>
        <p:nvPicPr>
          <p:cNvPr id="22" name="Picture 8" descr="Opportunity"/>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0997" y="1245676"/>
            <a:ext cx="996951" cy="557212"/>
          </a:xfrm>
          <a:prstGeom prst="rect">
            <a:avLst/>
          </a:prstGeom>
          <a:noFill/>
          <a:ln w="9525">
            <a:noFill/>
            <a:miter lim="800000"/>
            <a:headEnd/>
            <a:tailEnd/>
          </a:ln>
        </p:spPr>
      </p:pic>
      <p:sp>
        <p:nvSpPr>
          <p:cNvPr id="23" name="9 Cerrar llave"/>
          <p:cNvSpPr/>
          <p:nvPr/>
        </p:nvSpPr>
        <p:spPr>
          <a:xfrm>
            <a:off x="4717783" y="862443"/>
            <a:ext cx="144463" cy="1040605"/>
          </a:xfrm>
          <a:prstGeom prst="rightBrace">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sz="1600">
              <a:latin typeface="Arial" pitchFamily="34" charset="0"/>
              <a:cs typeface="Arial" pitchFamily="34" charset="0"/>
            </a:endParaRPr>
          </a:p>
        </p:txBody>
      </p:sp>
      <p:sp>
        <p:nvSpPr>
          <p:cNvPr id="24" name="14 CuadroTexto"/>
          <p:cNvSpPr txBox="1">
            <a:spLocks noChangeArrowheads="1"/>
          </p:cNvSpPr>
          <p:nvPr/>
        </p:nvSpPr>
        <p:spPr bwMode="auto">
          <a:xfrm>
            <a:off x="4867468" y="1183884"/>
            <a:ext cx="1378999" cy="307777"/>
          </a:xfrm>
          <a:prstGeom prst="rect">
            <a:avLst/>
          </a:prstGeom>
          <a:noFill/>
          <a:ln w="9525">
            <a:noFill/>
            <a:miter lim="800000"/>
            <a:headEnd/>
            <a:tailEnd/>
          </a:ln>
        </p:spPr>
        <p:txBody>
          <a:bodyPr wrap="square">
            <a:spAutoFit/>
          </a:bodyPr>
          <a:lstStyle/>
          <a:p>
            <a:pPr algn="ctr"/>
            <a:r>
              <a:rPr lang="es-PE" sz="1400" dirty="0" smtClean="0">
                <a:latin typeface="Arial" pitchFamily="34" charset="0"/>
                <a:cs typeface="Arial" pitchFamily="34" charset="0"/>
              </a:rPr>
              <a:t>COSO</a:t>
            </a:r>
            <a:endParaRPr lang="es-PE" sz="1400" dirty="0">
              <a:latin typeface="Arial" pitchFamily="34" charset="0"/>
              <a:cs typeface="Arial" pitchFamily="34" charset="0"/>
            </a:endParaRPr>
          </a:p>
        </p:txBody>
      </p:sp>
      <p:sp>
        <p:nvSpPr>
          <p:cNvPr id="25" name="Título 1"/>
          <p:cNvSpPr txBox="1">
            <a:spLocks/>
          </p:cNvSpPr>
          <p:nvPr/>
        </p:nvSpPr>
        <p:spPr>
          <a:xfrm>
            <a:off x="1491176" y="-7224"/>
            <a:ext cx="7743676"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400" dirty="0" smtClean="0">
                <a:solidFill>
                  <a:schemeClr val="bg1"/>
                </a:solidFill>
                <a:latin typeface="Arial" pitchFamily="34" charset="0"/>
                <a:cs typeface="Arial" pitchFamily="34" charset="0"/>
              </a:rPr>
              <a:t>Rol de la Primera Línea de Defensa – Matriz de Riesgos y Controles</a:t>
            </a:r>
            <a:endParaRPr lang="es-PE"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p:cNvPicPr>
            <a:picLocks noChangeAspect="1" noChangeArrowheads="1"/>
          </p:cNvPicPr>
          <p:nvPr/>
        </p:nvPicPr>
        <p:blipFill>
          <a:blip r:embed="rId3" cstate="print"/>
          <a:srcRect/>
          <a:stretch>
            <a:fillRect/>
          </a:stretch>
        </p:blipFill>
        <p:spPr bwMode="auto">
          <a:xfrm>
            <a:off x="690565" y="1243017"/>
            <a:ext cx="8216900" cy="4778375"/>
          </a:xfrm>
          <a:prstGeom prst="rect">
            <a:avLst/>
          </a:prstGeom>
          <a:noFill/>
          <a:ln w="9525">
            <a:noFill/>
            <a:miter lim="800000"/>
            <a:headEnd/>
            <a:tailEnd/>
          </a:ln>
        </p:spPr>
      </p:pic>
      <p:sp>
        <p:nvSpPr>
          <p:cNvPr id="4" name="26 CuadroTexto"/>
          <p:cNvSpPr txBox="1">
            <a:spLocks noChangeArrowheads="1"/>
          </p:cNvSpPr>
          <p:nvPr/>
        </p:nvSpPr>
        <p:spPr bwMode="auto">
          <a:xfrm>
            <a:off x="3232108" y="1715276"/>
            <a:ext cx="4602075" cy="2246769"/>
          </a:xfrm>
          <a:prstGeom prst="rect">
            <a:avLst/>
          </a:prstGeom>
          <a:solidFill>
            <a:schemeClr val="bg1">
              <a:lumMod val="95000"/>
            </a:schemeClr>
          </a:solidFill>
          <a:ln w="9525">
            <a:noFill/>
            <a:miter lim="800000"/>
            <a:headEnd/>
            <a:tailEnd/>
          </a:ln>
          <a:effectLst>
            <a:softEdge rad="31750"/>
          </a:effectLst>
        </p:spPr>
        <p:txBody>
          <a:bodyPr wrap="square">
            <a:spAutoFit/>
          </a:bodyPr>
          <a:lstStyle/>
          <a:p>
            <a:pPr algn="ctr">
              <a:defRPr/>
            </a:pPr>
            <a:r>
              <a:rPr lang="es-PE" sz="1400" b="1" u="sng" dirty="0">
                <a:latin typeface="Arial" pitchFamily="34" charset="0"/>
                <a:cs typeface="Arial" pitchFamily="34" charset="0"/>
              </a:rPr>
              <a:t>Importante</a:t>
            </a:r>
            <a:r>
              <a:rPr lang="es-PE" sz="1400" b="1" dirty="0">
                <a:latin typeface="Arial" pitchFamily="34" charset="0"/>
                <a:cs typeface="Arial" pitchFamily="34" charset="0"/>
              </a:rPr>
              <a:t> - Cuando se tiene implementado el ERM</a:t>
            </a:r>
          </a:p>
          <a:p>
            <a:pPr algn="ctr">
              <a:defRPr/>
            </a:pPr>
            <a:endParaRPr lang="es-PE" sz="1400" b="1" dirty="0">
              <a:latin typeface="Arial" pitchFamily="34" charset="0"/>
              <a:cs typeface="Arial" pitchFamily="34" charset="0"/>
            </a:endParaRPr>
          </a:p>
          <a:p>
            <a:pPr>
              <a:defRPr/>
            </a:pPr>
            <a:r>
              <a:rPr lang="es-PE" sz="1400" b="1" dirty="0">
                <a:latin typeface="Arial" pitchFamily="34" charset="0"/>
                <a:cs typeface="Arial" pitchFamily="34" charset="0"/>
              </a:rPr>
              <a:t>Por cada proceso ERM, se debe de contar </a:t>
            </a:r>
            <a:r>
              <a:rPr lang="es-PE" sz="1400" b="1" dirty="0" smtClean="0">
                <a:latin typeface="Arial" pitchFamily="34" charset="0"/>
                <a:cs typeface="Arial" pitchFamily="34" charset="0"/>
              </a:rPr>
              <a:t>:</a:t>
            </a:r>
          </a:p>
          <a:p>
            <a:pPr>
              <a:defRPr/>
            </a:pPr>
            <a:endParaRPr lang="es-PE" sz="1400" b="1" dirty="0">
              <a:latin typeface="Arial" pitchFamily="34" charset="0"/>
              <a:cs typeface="Arial" pitchFamily="34" charset="0"/>
            </a:endParaRPr>
          </a:p>
          <a:p>
            <a:pPr marL="342900" indent="-342900">
              <a:buFontTx/>
              <a:buAutoNum type="arabicParenR"/>
              <a:defRPr/>
            </a:pPr>
            <a:r>
              <a:rPr lang="es-PE" sz="1400" b="1" dirty="0">
                <a:latin typeface="Arial" pitchFamily="34" charset="0"/>
                <a:cs typeface="Arial" pitchFamily="34" charset="0"/>
              </a:rPr>
              <a:t>Objetivos por proceso</a:t>
            </a:r>
          </a:p>
          <a:p>
            <a:pPr marL="342900" indent="-342900">
              <a:buFontTx/>
              <a:buAutoNum type="arabicParenR"/>
              <a:defRPr/>
            </a:pPr>
            <a:r>
              <a:rPr lang="es-PE" sz="1400" b="1" dirty="0">
                <a:latin typeface="Arial" pitchFamily="34" charset="0"/>
                <a:cs typeface="Arial" pitchFamily="34" charset="0"/>
              </a:rPr>
              <a:t>Riesgos Estratégicos</a:t>
            </a:r>
          </a:p>
          <a:p>
            <a:pPr marL="342900" indent="-342900">
              <a:buFontTx/>
              <a:buAutoNum type="arabicParenR"/>
              <a:defRPr/>
            </a:pPr>
            <a:r>
              <a:rPr lang="es-PE" sz="1400" b="1" dirty="0">
                <a:latin typeface="Arial" pitchFamily="34" charset="0"/>
                <a:cs typeface="Arial" pitchFamily="34" charset="0"/>
              </a:rPr>
              <a:t>Riesgos Operacionales, Reporte, Reporte No Financiero y Cumplimiento</a:t>
            </a:r>
          </a:p>
          <a:p>
            <a:pPr marL="342900" indent="-342900">
              <a:buFontTx/>
              <a:buAutoNum type="arabicParenR"/>
              <a:defRPr/>
            </a:pPr>
            <a:r>
              <a:rPr lang="es-PE" sz="1400" b="1" dirty="0">
                <a:latin typeface="Arial" pitchFamily="34" charset="0"/>
                <a:cs typeface="Arial" pitchFamily="34" charset="0"/>
              </a:rPr>
              <a:t>Debe existir una relación entre 1, 2 y 3</a:t>
            </a:r>
          </a:p>
          <a:p>
            <a:pPr algn="ctr">
              <a:defRPr/>
            </a:pPr>
            <a:endParaRPr lang="es-PE" sz="1400" dirty="0">
              <a:latin typeface="Arial" pitchFamily="34" charset="0"/>
              <a:cs typeface="Arial" pitchFamily="34" charset="0"/>
            </a:endParaRPr>
          </a:p>
        </p:txBody>
      </p:sp>
      <p:sp>
        <p:nvSpPr>
          <p:cNvPr id="5" name="CuadroTexto 4"/>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69</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608" y="915160"/>
            <a:ext cx="7767125" cy="512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70</a:t>
            </a:r>
            <a:endParaRPr lang="es-PE" dirty="0">
              <a:solidFill>
                <a:srgbClr val="264CA2"/>
              </a:solidFill>
            </a:endParaRPr>
          </a:p>
        </p:txBody>
      </p:sp>
      <p:sp>
        <p:nvSpPr>
          <p:cNvPr id="4" name="Título 1"/>
          <p:cNvSpPr txBox="1">
            <a:spLocks/>
          </p:cNvSpPr>
          <p:nvPr/>
        </p:nvSpPr>
        <p:spPr>
          <a:xfrm>
            <a:off x="1491176" y="-7224"/>
            <a:ext cx="7743676"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400" dirty="0" smtClean="0">
                <a:solidFill>
                  <a:schemeClr val="bg1"/>
                </a:solidFill>
                <a:latin typeface="Arial" pitchFamily="34" charset="0"/>
                <a:cs typeface="Arial" pitchFamily="34" charset="0"/>
              </a:rPr>
              <a:t>Rol de la Primera Línea de Defensa – Matriz de Riesgos y Controles</a:t>
            </a:r>
            <a:endParaRPr lang="es-PE"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body" sz="half" idx="1"/>
          </p:nvPr>
        </p:nvSpPr>
        <p:spPr bwMode="auto">
          <a:xfrm>
            <a:off x="837845" y="1048074"/>
            <a:ext cx="7930479" cy="92333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s-CL" sz="2000" dirty="0">
                <a:solidFill>
                  <a:srgbClr val="000000"/>
                </a:solidFill>
                <a:latin typeface="Arial" pitchFamily="34" charset="0"/>
                <a:cs typeface="Arial" pitchFamily="34" charset="0"/>
              </a:rPr>
              <a:t>Respuesta al riesgo es la acción que la compañía toma para prevenir o corregir los impactos de eventos que afectarían el logro de los objetivos</a:t>
            </a:r>
          </a:p>
        </p:txBody>
      </p:sp>
      <p:sp>
        <p:nvSpPr>
          <p:cNvPr id="113667" name="Rectangle 2"/>
          <p:cNvSpPr>
            <a:spLocks noChangeArrowheads="1"/>
          </p:cNvSpPr>
          <p:nvPr/>
        </p:nvSpPr>
        <p:spPr bwMode="auto">
          <a:xfrm>
            <a:off x="457201" y="1509739"/>
            <a:ext cx="8516937" cy="343813"/>
          </a:xfrm>
          <a:prstGeom prst="rect">
            <a:avLst/>
          </a:prstGeom>
          <a:noFill/>
          <a:ln w="9525">
            <a:noFill/>
            <a:miter lim="800000"/>
            <a:headEnd/>
            <a:tailEnd/>
          </a:ln>
        </p:spPr>
        <p:txBody>
          <a:bodyPr lIns="90000" tIns="46800" rIns="90000" bIns="46800">
            <a:spAutoFit/>
          </a:bodyPr>
          <a:lstStyle/>
          <a:p>
            <a:pPr marL="228600" indent="-228600">
              <a:lnSpc>
                <a:spcPct val="90000"/>
              </a:lnSpc>
              <a:spcBef>
                <a:spcPct val="5000"/>
              </a:spcBef>
              <a:spcAft>
                <a:spcPct val="5000"/>
              </a:spcAft>
              <a:buSzPct val="90000"/>
              <a:buFont typeface="Arial" pitchFamily="34" charset="0"/>
              <a:buChar char="•"/>
            </a:pPr>
            <a:endParaRPr lang="es-CL" b="1">
              <a:solidFill>
                <a:schemeClr val="tx2"/>
              </a:solidFill>
            </a:endParaRPr>
          </a:p>
        </p:txBody>
      </p:sp>
      <p:sp>
        <p:nvSpPr>
          <p:cNvPr id="32" name="CuadroTexto 31"/>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71</a:t>
            </a:r>
            <a:endParaRPr lang="es-PE" dirty="0">
              <a:solidFill>
                <a:srgbClr val="264CA2"/>
              </a:solidFill>
            </a:endParaRP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3503" y="3694244"/>
            <a:ext cx="4693825" cy="2435910"/>
          </a:xfrm>
          <a:prstGeom prst="rect">
            <a:avLst/>
          </a:prstGeom>
        </p:spPr>
      </p:pic>
      <p:pic>
        <p:nvPicPr>
          <p:cNvPr id="11" name="Imagen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845" y="2315217"/>
            <a:ext cx="5990822" cy="1035214"/>
          </a:xfrm>
          <a:prstGeom prst="rect">
            <a:avLst/>
          </a:prstGeom>
        </p:spPr>
      </p:pic>
      <p:sp>
        <p:nvSpPr>
          <p:cNvPr id="35" name="11 CuadroTexto"/>
          <p:cNvSpPr txBox="1"/>
          <p:nvPr/>
        </p:nvSpPr>
        <p:spPr>
          <a:xfrm>
            <a:off x="625305" y="146649"/>
            <a:ext cx="8872153" cy="461665"/>
          </a:xfrm>
          <a:prstGeom prst="rect">
            <a:avLst/>
          </a:prstGeom>
          <a:noFill/>
        </p:spPr>
        <p:txBody>
          <a:bodyPr wrap="square" rtlCol="0">
            <a:spAutoFit/>
          </a:bodyPr>
          <a:lstStyle/>
          <a:p>
            <a:pPr algn="ctr"/>
            <a:r>
              <a:rPr lang="es-PE" sz="2400" dirty="0" smtClean="0">
                <a:solidFill>
                  <a:schemeClr val="bg1"/>
                </a:solidFill>
                <a:latin typeface="Arial" pitchFamily="34" charset="0"/>
                <a:cs typeface="Arial" pitchFamily="34" charset="0"/>
              </a:rPr>
              <a:t>Respuesta al Riesgo</a:t>
            </a:r>
            <a:endParaRPr lang="es-E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310560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542152" y="1376567"/>
            <a:ext cx="1447285" cy="1595230"/>
          </a:xfrm>
          <a:prstGeom prst="rect">
            <a:avLst/>
          </a:prstGeom>
        </p:spPr>
      </p:pic>
      <p:sp>
        <p:nvSpPr>
          <p:cNvPr id="5" name="CuadroTexto 4"/>
          <p:cNvSpPr txBox="1"/>
          <p:nvPr/>
        </p:nvSpPr>
        <p:spPr>
          <a:xfrm>
            <a:off x="2321837" y="1443896"/>
            <a:ext cx="2435515" cy="1323439"/>
          </a:xfrm>
          <a:prstGeom prst="rect">
            <a:avLst/>
          </a:prstGeom>
          <a:noFill/>
        </p:spPr>
        <p:txBody>
          <a:bodyPr wrap="square" rtlCol="0">
            <a:spAutoFit/>
          </a:bodyPr>
          <a:lstStyle/>
          <a:p>
            <a:r>
              <a:rPr lang="es-PE" sz="1600" dirty="0">
                <a:latin typeface="Arial" pitchFamily="34" charset="0"/>
                <a:cs typeface="Arial" pitchFamily="34" charset="0"/>
              </a:rPr>
              <a:t>Riesgo: La posibilidad de que ocurra un evento que tenga impacto negativo sobre el logro de los objetivos. </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814" y="1353141"/>
            <a:ext cx="1950244" cy="1504950"/>
          </a:xfrm>
          <a:prstGeom prst="rect">
            <a:avLst/>
          </a:prstGeom>
          <a:effectLst>
            <a:outerShdw blurRad="63500" sx="102000" sy="102000" algn="ctr" rotWithShape="0">
              <a:prstClr val="black">
                <a:alpha val="40000"/>
              </a:prstClr>
            </a:outerShdw>
          </a:effectLst>
        </p:spPr>
      </p:pic>
      <p:sp>
        <p:nvSpPr>
          <p:cNvPr id="7" name="CuadroTexto 6"/>
          <p:cNvSpPr txBox="1"/>
          <p:nvPr/>
        </p:nvSpPr>
        <p:spPr>
          <a:xfrm>
            <a:off x="5563480" y="2863937"/>
            <a:ext cx="3226832" cy="707886"/>
          </a:xfrm>
          <a:prstGeom prst="rect">
            <a:avLst/>
          </a:prstGeom>
          <a:noFill/>
        </p:spPr>
        <p:txBody>
          <a:bodyPr wrap="square" rtlCol="0">
            <a:spAutoFit/>
          </a:bodyPr>
          <a:lstStyle/>
          <a:p>
            <a:pPr algn="ctr"/>
            <a:r>
              <a:rPr lang="es-PE" sz="2000" dirty="0"/>
              <a:t>ISO 31000 – 2009 Definición de Riesgo </a:t>
            </a:r>
          </a:p>
        </p:txBody>
      </p:sp>
      <p:sp>
        <p:nvSpPr>
          <p:cNvPr id="8" name="CuadroTexto 7"/>
          <p:cNvSpPr txBox="1"/>
          <p:nvPr/>
        </p:nvSpPr>
        <p:spPr>
          <a:xfrm>
            <a:off x="470536" y="3551703"/>
            <a:ext cx="5494257" cy="646331"/>
          </a:xfrm>
          <a:prstGeom prst="rect">
            <a:avLst/>
          </a:prstGeom>
          <a:noFill/>
        </p:spPr>
        <p:txBody>
          <a:bodyPr wrap="square" rtlCol="0">
            <a:spAutoFit/>
          </a:bodyPr>
          <a:lstStyle/>
          <a:p>
            <a:r>
              <a:rPr lang="es-PE" dirty="0">
                <a:latin typeface="Arial" pitchFamily="34" charset="0"/>
                <a:cs typeface="Arial" pitchFamily="34" charset="0"/>
              </a:rPr>
              <a:t>Es “el efecto de la incertidumbre en la consecución de los objetivos”. </a:t>
            </a:r>
          </a:p>
        </p:txBody>
      </p:sp>
      <p:sp>
        <p:nvSpPr>
          <p:cNvPr id="9" name="CuadroTexto 8"/>
          <p:cNvSpPr txBox="1"/>
          <p:nvPr/>
        </p:nvSpPr>
        <p:spPr>
          <a:xfrm>
            <a:off x="542153" y="4216740"/>
            <a:ext cx="5471397" cy="2031325"/>
          </a:xfrm>
          <a:prstGeom prst="rect">
            <a:avLst/>
          </a:prstGeom>
          <a:noFill/>
        </p:spPr>
        <p:txBody>
          <a:bodyPr wrap="square" rtlCol="0">
            <a:spAutoFit/>
          </a:bodyPr>
          <a:lstStyle/>
          <a:p>
            <a:r>
              <a:rPr lang="es-PE" b="1" dirty="0">
                <a:latin typeface="Arial" pitchFamily="34" charset="0"/>
                <a:cs typeface="Arial" pitchFamily="34" charset="0"/>
              </a:rPr>
              <a:t>1.Incertidumbre (Puede que nunca ocurra). </a:t>
            </a:r>
          </a:p>
          <a:p>
            <a:endParaRPr lang="es-PE" dirty="0">
              <a:latin typeface="Arial" pitchFamily="34" charset="0"/>
              <a:cs typeface="Arial" pitchFamily="34" charset="0"/>
            </a:endParaRPr>
          </a:p>
          <a:p>
            <a:r>
              <a:rPr lang="es-PE" b="1" dirty="0">
                <a:latin typeface="Arial" pitchFamily="34" charset="0"/>
                <a:cs typeface="Arial" pitchFamily="34" charset="0"/>
              </a:rPr>
              <a:t>2.El Riesgo importa y debe gestionarse porque tiene un efecto (Positivo y Negativo). </a:t>
            </a:r>
          </a:p>
          <a:p>
            <a:endParaRPr lang="es-PE" dirty="0">
              <a:latin typeface="Arial" pitchFamily="34" charset="0"/>
              <a:cs typeface="Arial" pitchFamily="34" charset="0"/>
            </a:endParaRPr>
          </a:p>
          <a:p>
            <a:r>
              <a:rPr lang="es-PE" b="1" dirty="0">
                <a:latin typeface="Arial" pitchFamily="34" charset="0"/>
                <a:cs typeface="Arial" pitchFamily="34" charset="0"/>
              </a:rPr>
              <a:t>3.Ese efecto es sobre los objetivos fijados </a:t>
            </a:r>
            <a:endParaRPr lang="es-PE" dirty="0">
              <a:latin typeface="Arial" pitchFamily="34" charset="0"/>
              <a:cs typeface="Arial" pitchFamily="34" charset="0"/>
            </a:endParaRPr>
          </a:p>
          <a:p>
            <a:endParaRPr lang="es-PE" sz="1600" dirty="0">
              <a:latin typeface="Arial" pitchFamily="34" charset="0"/>
              <a:cs typeface="Arial" pitchFamily="34" charset="0"/>
            </a:endParaRPr>
          </a:p>
        </p:txBody>
      </p:sp>
      <p:sp>
        <p:nvSpPr>
          <p:cNvPr id="15" name="Rectángulo 26"/>
          <p:cNvSpPr/>
          <p:nvPr/>
        </p:nvSpPr>
        <p:spPr>
          <a:xfrm>
            <a:off x="5964793" y="4231668"/>
            <a:ext cx="2756769" cy="1527333"/>
          </a:xfrm>
          <a:prstGeom prst="rect">
            <a:avLst/>
          </a:prstGeom>
          <a:solidFill>
            <a:schemeClr val="accent3">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16" name="Rectángulo redondeado 10"/>
          <p:cNvSpPr/>
          <p:nvPr/>
        </p:nvSpPr>
        <p:spPr>
          <a:xfrm>
            <a:off x="6144326" y="4540275"/>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Controles de Gerencia </a:t>
            </a:r>
          </a:p>
        </p:txBody>
      </p:sp>
      <p:sp>
        <p:nvSpPr>
          <p:cNvPr id="17" name="Rectángulo redondeado 11"/>
          <p:cNvSpPr/>
          <p:nvPr/>
        </p:nvSpPr>
        <p:spPr>
          <a:xfrm>
            <a:off x="7413314" y="4540275"/>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Medidas de Control Interno</a:t>
            </a:r>
          </a:p>
        </p:txBody>
      </p:sp>
      <p:sp>
        <p:nvSpPr>
          <p:cNvPr id="18" name="CuadroTexto 12"/>
          <p:cNvSpPr txBox="1"/>
          <p:nvPr/>
        </p:nvSpPr>
        <p:spPr>
          <a:xfrm>
            <a:off x="6525207" y="4231666"/>
            <a:ext cx="1902101" cy="307777"/>
          </a:xfrm>
          <a:prstGeom prst="rect">
            <a:avLst/>
          </a:prstGeom>
          <a:noFill/>
        </p:spPr>
        <p:txBody>
          <a:bodyPr wrap="square" rtlCol="0">
            <a:spAutoFit/>
          </a:bodyPr>
          <a:lstStyle/>
          <a:p>
            <a:r>
              <a:rPr lang="es-PE" sz="1400" dirty="0">
                <a:latin typeface="Arial" pitchFamily="34" charset="0"/>
                <a:cs typeface="Arial" pitchFamily="34" charset="0"/>
              </a:rPr>
              <a:t>1° Línea de defensa</a:t>
            </a:r>
          </a:p>
        </p:txBody>
      </p:sp>
      <p:sp>
        <p:nvSpPr>
          <p:cNvPr id="13" name="CuadroTexto 21"/>
          <p:cNvSpPr txBox="1"/>
          <p:nvPr/>
        </p:nvSpPr>
        <p:spPr>
          <a:xfrm>
            <a:off x="7176968" y="758563"/>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19" name="Conector 14"/>
          <p:cNvSpPr/>
          <p:nvPr/>
        </p:nvSpPr>
        <p:spPr>
          <a:xfrm>
            <a:off x="6915936" y="812533"/>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20" name="CuadroTexto 1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72</a:t>
            </a:r>
            <a:endParaRPr lang="es-PE" dirty="0">
              <a:solidFill>
                <a:srgbClr val="264CA2"/>
              </a:solidFill>
            </a:endParaRPr>
          </a:p>
        </p:txBody>
      </p:sp>
      <p:sp>
        <p:nvSpPr>
          <p:cNvPr id="21" name="Título 1"/>
          <p:cNvSpPr txBox="1">
            <a:spLocks/>
          </p:cNvSpPr>
          <p:nvPr/>
        </p:nvSpPr>
        <p:spPr>
          <a:xfrm>
            <a:off x="1491176" y="-7224"/>
            <a:ext cx="7743676"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400" dirty="0" smtClean="0">
                <a:solidFill>
                  <a:schemeClr val="bg1"/>
                </a:solidFill>
                <a:latin typeface="Arial" pitchFamily="34" charset="0"/>
                <a:cs typeface="Arial" pitchFamily="34" charset="0"/>
              </a:rPr>
              <a:t>Rol de la Primera Línea de Defensa – Matriz de Riesgos y Controles</a:t>
            </a:r>
            <a:endParaRPr lang="es-PE"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7754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7787" y="933587"/>
            <a:ext cx="8178362" cy="1015663"/>
          </a:xfrm>
          <a:prstGeom prst="rect">
            <a:avLst/>
          </a:prstGeom>
        </p:spPr>
        <p:txBody>
          <a:bodyPr wrap="square">
            <a:spAutoFit/>
          </a:bodyPr>
          <a:lstStyle/>
          <a:p>
            <a:r>
              <a:rPr lang="es-ES" sz="2000" dirty="0">
                <a:latin typeface="Arial" pitchFamily="34" charset="0"/>
                <a:cs typeface="Arial" pitchFamily="34" charset="0"/>
              </a:rPr>
              <a:t>Información no actualizada de las obras en curso debido a demora en la confirmación por parte de los departamento responsables de avisar la finalización de las mismas.</a:t>
            </a:r>
          </a:p>
        </p:txBody>
      </p:sp>
      <p:sp>
        <p:nvSpPr>
          <p:cNvPr id="4" name="CuadroTexto 21"/>
          <p:cNvSpPr txBox="1"/>
          <p:nvPr/>
        </p:nvSpPr>
        <p:spPr>
          <a:xfrm>
            <a:off x="7165429" y="-7556"/>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5" name="Conector 14"/>
          <p:cNvSpPr/>
          <p:nvPr/>
        </p:nvSpPr>
        <p:spPr>
          <a:xfrm>
            <a:off x="6915936" y="-32527"/>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6" name="CuadroTexto 5"/>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73</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7787" y="933587"/>
            <a:ext cx="8178362" cy="1015663"/>
          </a:xfrm>
          <a:prstGeom prst="rect">
            <a:avLst/>
          </a:prstGeom>
        </p:spPr>
        <p:txBody>
          <a:bodyPr wrap="square">
            <a:spAutoFit/>
          </a:bodyPr>
          <a:lstStyle/>
          <a:p>
            <a:r>
              <a:rPr lang="es-ES" sz="2000" dirty="0">
                <a:solidFill>
                  <a:srgbClr val="FF0000"/>
                </a:solidFill>
                <a:latin typeface="Arial" pitchFamily="34" charset="0"/>
                <a:cs typeface="Arial" pitchFamily="34" charset="0"/>
              </a:rPr>
              <a:t>Información no actualizada de las obras en curso </a:t>
            </a:r>
            <a:r>
              <a:rPr lang="es-ES" sz="2000" dirty="0">
                <a:latin typeface="Arial" pitchFamily="34" charset="0"/>
                <a:cs typeface="Arial" pitchFamily="34" charset="0"/>
              </a:rPr>
              <a:t>debido a demora en la confirmación por parte de los departamento responsables de avisar la finalización de las mismas.</a:t>
            </a:r>
          </a:p>
        </p:txBody>
      </p:sp>
      <p:sp>
        <p:nvSpPr>
          <p:cNvPr id="4" name="AutoShape 65"/>
          <p:cNvSpPr>
            <a:spLocks noChangeArrowheads="1"/>
          </p:cNvSpPr>
          <p:nvPr>
            <p:custDataLst>
              <p:tags r:id="rId1"/>
            </p:custDataLst>
          </p:nvPr>
        </p:nvSpPr>
        <p:spPr bwMode="auto">
          <a:xfrm>
            <a:off x="3924302" y="3497263"/>
            <a:ext cx="1554162" cy="1371600"/>
          </a:xfrm>
          <a:prstGeom prst="roundRect">
            <a:avLst>
              <a:gd name="adj" fmla="val 4167"/>
            </a:avLst>
          </a:prstGeom>
          <a:solidFill>
            <a:schemeClr val="accent5">
              <a:lumMod val="60000"/>
              <a:lumOff val="40000"/>
            </a:schemeClr>
          </a:solidFill>
          <a:ln w="9525">
            <a:solidFill>
              <a:srgbClr val="4D4D4D"/>
            </a:solidFill>
            <a:round/>
            <a:headEnd/>
            <a:tailEnd/>
          </a:ln>
          <a:effectLst>
            <a:outerShdw dist="35921" dir="2700000" algn="ctr" rotWithShape="0">
              <a:srgbClr val="AFAFAF"/>
            </a:outerShdw>
          </a:effectLst>
        </p:spPr>
        <p:txBody>
          <a:bodyPr/>
          <a:lstStyle/>
          <a:p>
            <a:pPr>
              <a:defRPr/>
            </a:pPr>
            <a:r>
              <a:rPr lang="es-ES" sz="2000" b="1" dirty="0">
                <a:solidFill>
                  <a:srgbClr val="000000"/>
                </a:solidFill>
                <a:latin typeface="Georgia" pitchFamily="18" charset="0"/>
              </a:rPr>
              <a:t>Amenaza</a:t>
            </a:r>
            <a:endParaRPr lang="en-US" sz="2000" b="1" dirty="0">
              <a:latin typeface="Georgia" pitchFamily="18" charset="0"/>
            </a:endParaRPr>
          </a:p>
          <a:p>
            <a:pPr>
              <a:defRPr/>
            </a:pPr>
            <a:r>
              <a:rPr lang="es-ES" sz="1500" dirty="0">
                <a:solidFill>
                  <a:srgbClr val="000000"/>
                </a:solidFill>
                <a:latin typeface="Georgia" pitchFamily="18" charset="0"/>
              </a:rPr>
              <a:t>¿Qué teme que suceda?</a:t>
            </a:r>
            <a:endParaRPr lang="en-US" sz="1500" dirty="0">
              <a:solidFill>
                <a:srgbClr val="000000"/>
              </a:solidFill>
              <a:latin typeface="Georgia" pitchFamily="18" charset="0"/>
            </a:endParaRPr>
          </a:p>
        </p:txBody>
      </p:sp>
      <p:cxnSp>
        <p:nvCxnSpPr>
          <p:cNvPr id="5" name="Straight Arrow Connector 19"/>
          <p:cNvCxnSpPr>
            <a:cxnSpLocks noChangeShapeType="1"/>
          </p:cNvCxnSpPr>
          <p:nvPr/>
        </p:nvCxnSpPr>
        <p:spPr bwMode="auto">
          <a:xfrm flipH="1" flipV="1">
            <a:off x="3168869" y="1261241"/>
            <a:ext cx="1612682" cy="2236022"/>
          </a:xfrm>
          <a:prstGeom prst="straightConnector1">
            <a:avLst/>
          </a:prstGeom>
          <a:noFill/>
          <a:ln w="9525" algn="ctr">
            <a:solidFill>
              <a:srgbClr val="FF0000"/>
            </a:solidFill>
            <a:round/>
            <a:headEnd/>
            <a:tailEnd type="arrow" w="med" len="med"/>
          </a:ln>
        </p:spPr>
      </p:cxnSp>
      <p:sp>
        <p:nvSpPr>
          <p:cNvPr id="6" name="CuadroTexto 21"/>
          <p:cNvSpPr txBox="1"/>
          <p:nvPr/>
        </p:nvSpPr>
        <p:spPr>
          <a:xfrm>
            <a:off x="7165429" y="-7556"/>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7" name="Conector 14"/>
          <p:cNvSpPr/>
          <p:nvPr/>
        </p:nvSpPr>
        <p:spPr>
          <a:xfrm>
            <a:off x="6915936" y="-32527"/>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8" name="CuadroTexto 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74</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7787" y="933587"/>
            <a:ext cx="8178362" cy="1015663"/>
          </a:xfrm>
          <a:prstGeom prst="rect">
            <a:avLst/>
          </a:prstGeom>
        </p:spPr>
        <p:txBody>
          <a:bodyPr wrap="square">
            <a:spAutoFit/>
          </a:bodyPr>
          <a:lstStyle/>
          <a:p>
            <a:r>
              <a:rPr lang="es-ES" sz="2000" dirty="0">
                <a:latin typeface="Arial" pitchFamily="34" charset="0"/>
                <a:cs typeface="Arial" pitchFamily="34" charset="0"/>
              </a:rPr>
              <a:t>Información no actualizada de las obras en curso </a:t>
            </a:r>
            <a:r>
              <a:rPr lang="es-ES" sz="2000" dirty="0">
                <a:solidFill>
                  <a:srgbClr val="FF0000"/>
                </a:solidFill>
                <a:latin typeface="Arial" pitchFamily="34" charset="0"/>
                <a:cs typeface="Arial" pitchFamily="34" charset="0"/>
              </a:rPr>
              <a:t>debido a demora en la confirmación por parte de los departamento responsables de avisar la finalización de las mismas.</a:t>
            </a:r>
          </a:p>
        </p:txBody>
      </p:sp>
      <p:cxnSp>
        <p:nvCxnSpPr>
          <p:cNvPr id="4" name="Straight Arrow Connector 19"/>
          <p:cNvCxnSpPr>
            <a:cxnSpLocks noChangeShapeType="1"/>
          </p:cNvCxnSpPr>
          <p:nvPr/>
        </p:nvCxnSpPr>
        <p:spPr bwMode="auto">
          <a:xfrm flipH="1" flipV="1">
            <a:off x="6550574" y="1245476"/>
            <a:ext cx="878928" cy="2254962"/>
          </a:xfrm>
          <a:prstGeom prst="straightConnector1">
            <a:avLst/>
          </a:prstGeom>
          <a:noFill/>
          <a:ln w="9525" algn="ctr">
            <a:solidFill>
              <a:srgbClr val="FF0000"/>
            </a:solidFill>
            <a:round/>
            <a:headEnd/>
            <a:tailEnd type="arrow" w="med" len="med"/>
          </a:ln>
        </p:spPr>
      </p:cxnSp>
      <p:sp>
        <p:nvSpPr>
          <p:cNvPr id="5" name="AutoShape 66"/>
          <p:cNvSpPr>
            <a:spLocks noChangeArrowheads="1"/>
          </p:cNvSpPr>
          <p:nvPr>
            <p:custDataLst>
              <p:tags r:id="rId1"/>
            </p:custDataLst>
          </p:nvPr>
        </p:nvSpPr>
        <p:spPr bwMode="auto">
          <a:xfrm>
            <a:off x="6500814" y="3500438"/>
            <a:ext cx="1808163" cy="1371600"/>
          </a:xfrm>
          <a:prstGeom prst="roundRect">
            <a:avLst>
              <a:gd name="adj" fmla="val 4167"/>
            </a:avLst>
          </a:prstGeom>
          <a:solidFill>
            <a:schemeClr val="accent5">
              <a:lumMod val="60000"/>
              <a:lumOff val="40000"/>
            </a:schemeClr>
          </a:solidFill>
          <a:ln w="9525">
            <a:solidFill>
              <a:srgbClr val="4D4D4D"/>
            </a:solidFill>
            <a:round/>
            <a:headEnd/>
            <a:tailEnd/>
          </a:ln>
          <a:effectLst>
            <a:outerShdw dist="35921" dir="2700000" algn="ctr" rotWithShape="0">
              <a:srgbClr val="AFAFAF"/>
            </a:outerShdw>
          </a:effectLst>
        </p:spPr>
        <p:txBody>
          <a:bodyPr/>
          <a:lstStyle/>
          <a:p>
            <a:pPr>
              <a:defRPr/>
            </a:pPr>
            <a:r>
              <a:rPr lang="es-ES" sz="1600" b="1" dirty="0">
                <a:solidFill>
                  <a:srgbClr val="000000"/>
                </a:solidFill>
                <a:latin typeface="Georgia" pitchFamily="18" charset="0"/>
              </a:rPr>
              <a:t>Vulnerabilidad</a:t>
            </a:r>
            <a:endParaRPr lang="en-US" sz="1600" b="1" dirty="0">
              <a:latin typeface="Georgia" pitchFamily="18" charset="0"/>
            </a:endParaRPr>
          </a:p>
          <a:p>
            <a:pPr>
              <a:defRPr/>
            </a:pPr>
            <a:r>
              <a:rPr lang="es-ES" sz="1600" dirty="0">
                <a:solidFill>
                  <a:srgbClr val="000000"/>
                </a:solidFill>
                <a:latin typeface="Georgia" pitchFamily="18" charset="0"/>
              </a:rPr>
              <a:t>¿Cómo puede ocurrir la amenaza?</a:t>
            </a:r>
            <a:endParaRPr lang="en-US" sz="1600" dirty="0">
              <a:solidFill>
                <a:srgbClr val="000000"/>
              </a:solidFill>
              <a:latin typeface="Georgia" pitchFamily="18" charset="0"/>
            </a:endParaRPr>
          </a:p>
        </p:txBody>
      </p:sp>
      <p:sp>
        <p:nvSpPr>
          <p:cNvPr id="6" name="CuadroTexto 21"/>
          <p:cNvSpPr txBox="1"/>
          <p:nvPr/>
        </p:nvSpPr>
        <p:spPr>
          <a:xfrm>
            <a:off x="7165429" y="-7556"/>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7" name="Conector 14"/>
          <p:cNvSpPr/>
          <p:nvPr/>
        </p:nvSpPr>
        <p:spPr>
          <a:xfrm>
            <a:off x="6915936" y="-32527"/>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8" name="CuadroTexto 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75</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5206125" y="2125367"/>
            <a:ext cx="3680582" cy="2572349"/>
          </a:xfrm>
          <a:prstGeom prst="rect">
            <a:avLst/>
          </a:prstGeom>
        </p:spPr>
      </p:pic>
      <p:sp>
        <p:nvSpPr>
          <p:cNvPr id="6" name="CuadroTexto 5"/>
          <p:cNvSpPr txBox="1"/>
          <p:nvPr/>
        </p:nvSpPr>
        <p:spPr>
          <a:xfrm>
            <a:off x="297181" y="1017924"/>
            <a:ext cx="4211757" cy="1815882"/>
          </a:xfrm>
          <a:prstGeom prst="rect">
            <a:avLst/>
          </a:prstGeom>
          <a:noFill/>
        </p:spPr>
        <p:txBody>
          <a:bodyPr wrap="square" rtlCol="0">
            <a:spAutoFit/>
          </a:bodyPr>
          <a:lstStyle/>
          <a:p>
            <a:pPr algn="just"/>
            <a:r>
              <a:rPr lang="es-PE" sz="1600" u="sng" dirty="0">
                <a:latin typeface="Arial" pitchFamily="34" charset="0"/>
                <a:cs typeface="Arial" pitchFamily="34" charset="0"/>
              </a:rPr>
              <a:t>Actividades de Control: </a:t>
            </a:r>
            <a:r>
              <a:rPr lang="es-PE" sz="1600" dirty="0">
                <a:latin typeface="Arial" pitchFamily="34" charset="0"/>
                <a:cs typeface="Arial" pitchFamily="34" charset="0"/>
              </a:rPr>
              <a:t>Las actividades de control son las acciones establecidas a través de </a:t>
            </a:r>
            <a:r>
              <a:rPr lang="es-PE" sz="1600" u="sng" dirty="0">
                <a:latin typeface="Arial" pitchFamily="34" charset="0"/>
                <a:cs typeface="Arial" pitchFamily="34" charset="0"/>
              </a:rPr>
              <a:t>políticas</a:t>
            </a:r>
            <a:r>
              <a:rPr lang="es-PE" sz="1600" dirty="0">
                <a:latin typeface="Arial" pitchFamily="34" charset="0"/>
                <a:cs typeface="Arial" pitchFamily="34" charset="0"/>
              </a:rPr>
              <a:t> y </a:t>
            </a:r>
            <a:r>
              <a:rPr lang="es-PE" sz="1600" u="sng" dirty="0">
                <a:latin typeface="Arial" pitchFamily="34" charset="0"/>
                <a:cs typeface="Arial" pitchFamily="34" charset="0"/>
              </a:rPr>
              <a:t>procedimientos</a:t>
            </a:r>
            <a:r>
              <a:rPr lang="es-PE" sz="1600" dirty="0">
                <a:latin typeface="Arial" pitchFamily="34" charset="0"/>
                <a:cs typeface="Arial" pitchFamily="34" charset="0"/>
              </a:rPr>
              <a:t> que contribuyen a garantizar que se lleven a cabo las instrucciones de la Dirección para mitigar los riesgos que inciden en el cumplimiento de los objetivos. </a:t>
            </a:r>
          </a:p>
        </p:txBody>
      </p:sp>
      <p:sp>
        <p:nvSpPr>
          <p:cNvPr id="7" name="CuadroTexto 6"/>
          <p:cNvSpPr txBox="1"/>
          <p:nvPr/>
        </p:nvSpPr>
        <p:spPr>
          <a:xfrm>
            <a:off x="442891" y="4201663"/>
            <a:ext cx="4480560" cy="2031325"/>
          </a:xfrm>
          <a:prstGeom prst="rect">
            <a:avLst/>
          </a:prstGeom>
          <a:noFill/>
        </p:spPr>
        <p:txBody>
          <a:bodyPr wrap="square" rtlCol="0">
            <a:spAutoFit/>
          </a:bodyPr>
          <a:lstStyle/>
          <a:p>
            <a:pPr marL="342900" indent="-342900">
              <a:buFont typeface="Arial" panose="020B0604020202020204" pitchFamily="34" charset="0"/>
              <a:buChar char="•"/>
            </a:pPr>
            <a:r>
              <a:rPr lang="es-PE" sz="1400" dirty="0">
                <a:latin typeface="Arial" pitchFamily="34" charset="0"/>
                <a:cs typeface="Arial" pitchFamily="34" charset="0"/>
              </a:rPr>
              <a:t>Quién lleva a cabo el control </a:t>
            </a:r>
            <a:r>
              <a:rPr lang="es-PE" sz="1400" b="1" dirty="0">
                <a:latin typeface="Arial" pitchFamily="34" charset="0"/>
                <a:cs typeface="Arial" pitchFamily="34" charset="0"/>
              </a:rPr>
              <a:t>(Responsable) </a:t>
            </a:r>
            <a:endParaRPr lang="es-PE" sz="1400" dirty="0">
              <a:latin typeface="Arial" pitchFamily="34" charset="0"/>
              <a:cs typeface="Arial" pitchFamily="34" charset="0"/>
            </a:endParaRPr>
          </a:p>
          <a:p>
            <a:pPr marL="342900" indent="-342900">
              <a:buFont typeface="Arial" panose="020B0604020202020204" pitchFamily="34" charset="0"/>
              <a:buChar char="•"/>
            </a:pPr>
            <a:r>
              <a:rPr lang="es-PE" sz="1400" dirty="0">
                <a:latin typeface="Arial" pitchFamily="34" charset="0"/>
                <a:cs typeface="Arial" pitchFamily="34" charset="0"/>
              </a:rPr>
              <a:t>Frecuencia del Control </a:t>
            </a:r>
            <a:r>
              <a:rPr lang="es-PE" sz="1400" b="1" dirty="0">
                <a:latin typeface="Arial" pitchFamily="34" charset="0"/>
                <a:cs typeface="Arial" pitchFamily="34" charset="0"/>
              </a:rPr>
              <a:t>(Cada cuanto se realiza) </a:t>
            </a:r>
            <a:endParaRPr lang="es-PE" sz="1400" dirty="0">
              <a:latin typeface="Arial" pitchFamily="34" charset="0"/>
              <a:cs typeface="Arial" pitchFamily="34" charset="0"/>
            </a:endParaRPr>
          </a:p>
          <a:p>
            <a:pPr marL="342900" indent="-342900">
              <a:buFont typeface="Arial" panose="020B0604020202020204" pitchFamily="34" charset="0"/>
              <a:buChar char="•"/>
            </a:pPr>
            <a:r>
              <a:rPr lang="es-PE" sz="1400" dirty="0">
                <a:latin typeface="Arial" pitchFamily="34" charset="0"/>
                <a:cs typeface="Arial" pitchFamily="34" charset="0"/>
              </a:rPr>
              <a:t>Qué busca hacer el control </a:t>
            </a:r>
            <a:r>
              <a:rPr lang="es-PE" sz="1400" b="1" dirty="0">
                <a:latin typeface="Arial" pitchFamily="34" charset="0"/>
                <a:cs typeface="Arial" pitchFamily="34" charset="0"/>
              </a:rPr>
              <a:t>(objetivo) </a:t>
            </a:r>
            <a:endParaRPr lang="es-PE" sz="1400" dirty="0">
              <a:latin typeface="Arial" pitchFamily="34" charset="0"/>
              <a:cs typeface="Arial" pitchFamily="34" charset="0"/>
            </a:endParaRPr>
          </a:p>
          <a:p>
            <a:pPr marL="342900" indent="-342900">
              <a:buFont typeface="Arial" panose="020B0604020202020204" pitchFamily="34" charset="0"/>
              <a:buChar char="•"/>
            </a:pPr>
            <a:r>
              <a:rPr lang="es-PE" sz="1400" dirty="0">
                <a:latin typeface="Arial" pitchFamily="34" charset="0"/>
                <a:cs typeface="Arial" pitchFamily="34" charset="0"/>
              </a:rPr>
              <a:t>Cómo se lleva a cabo el control </a:t>
            </a:r>
            <a:r>
              <a:rPr lang="es-PE" sz="1400" b="1" dirty="0">
                <a:latin typeface="Arial" pitchFamily="34" charset="0"/>
                <a:cs typeface="Arial" pitchFamily="34" charset="0"/>
              </a:rPr>
              <a:t>(procedimiento) </a:t>
            </a:r>
            <a:endParaRPr lang="es-PE" sz="1400" dirty="0">
              <a:latin typeface="Arial" pitchFamily="34" charset="0"/>
              <a:cs typeface="Arial" pitchFamily="34" charset="0"/>
            </a:endParaRPr>
          </a:p>
          <a:p>
            <a:pPr marL="342900" indent="-342900">
              <a:buFont typeface="Arial" panose="020B0604020202020204" pitchFamily="34" charset="0"/>
              <a:buChar char="•"/>
            </a:pPr>
            <a:r>
              <a:rPr lang="es-PE" sz="1400" dirty="0">
                <a:latin typeface="Arial" pitchFamily="34" charset="0"/>
                <a:cs typeface="Arial" pitchFamily="34" charset="0"/>
              </a:rPr>
              <a:t>Qué pasa con las desviaciones y/o excepciones (Investigación y análisis) </a:t>
            </a:r>
          </a:p>
          <a:p>
            <a:pPr marL="342900" indent="-342900">
              <a:buFont typeface="Arial" panose="020B0604020202020204" pitchFamily="34" charset="0"/>
              <a:buChar char="•"/>
            </a:pPr>
            <a:r>
              <a:rPr lang="es-PE" sz="1400" b="1" dirty="0">
                <a:latin typeface="Arial" pitchFamily="34" charset="0"/>
                <a:cs typeface="Arial" pitchFamily="34" charset="0"/>
              </a:rPr>
              <a:t>Evidencia </a:t>
            </a:r>
            <a:r>
              <a:rPr lang="es-PE" sz="1400" dirty="0">
                <a:latin typeface="Arial" pitchFamily="34" charset="0"/>
                <a:cs typeface="Arial" pitchFamily="34" charset="0"/>
              </a:rPr>
              <a:t>de la ejecución del control (La firma no es evidencia suficiente de que un control se ejecuto) </a:t>
            </a:r>
          </a:p>
        </p:txBody>
      </p:sp>
      <p:sp>
        <p:nvSpPr>
          <p:cNvPr id="8" name="CuadroTexto 7"/>
          <p:cNvSpPr txBox="1"/>
          <p:nvPr/>
        </p:nvSpPr>
        <p:spPr>
          <a:xfrm>
            <a:off x="316418" y="2880720"/>
            <a:ext cx="4274820" cy="646331"/>
          </a:xfrm>
          <a:prstGeom prst="rect">
            <a:avLst/>
          </a:prstGeom>
          <a:noFill/>
        </p:spPr>
        <p:txBody>
          <a:bodyPr wrap="square" rtlCol="0">
            <a:spAutoFit/>
          </a:bodyPr>
          <a:lstStyle/>
          <a:p>
            <a:pPr algn="ctr"/>
            <a:r>
              <a:rPr lang="es-PE" u="sng" dirty="0">
                <a:latin typeface="Arial" pitchFamily="34" charset="0"/>
                <a:cs typeface="Arial" pitchFamily="34" charset="0"/>
              </a:rPr>
              <a:t>Aspectos Claves de Diseño a Identificar en un Control </a:t>
            </a:r>
          </a:p>
        </p:txBody>
      </p:sp>
      <p:sp>
        <p:nvSpPr>
          <p:cNvPr id="9" name="Flecha abajo 8"/>
          <p:cNvSpPr/>
          <p:nvPr/>
        </p:nvSpPr>
        <p:spPr>
          <a:xfrm>
            <a:off x="2322750" y="3586848"/>
            <a:ext cx="539970" cy="55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Título 1"/>
          <p:cNvSpPr>
            <a:spLocks noGrp="1"/>
          </p:cNvSpPr>
          <p:nvPr>
            <p:ph type="title"/>
          </p:nvPr>
        </p:nvSpPr>
        <p:spPr>
          <a:xfrm>
            <a:off x="1206104" y="-49428"/>
            <a:ext cx="8131017" cy="859312"/>
          </a:xfrm>
        </p:spPr>
        <p:txBody>
          <a:bodyPr>
            <a:noAutofit/>
          </a:bodyPr>
          <a:lstStyle/>
          <a:p>
            <a:pPr algn="ctr"/>
            <a:r>
              <a:rPr lang="es-PE" sz="2800" dirty="0">
                <a:solidFill>
                  <a:schemeClr val="bg1"/>
                </a:solidFill>
                <a:latin typeface="Arial" pitchFamily="34" charset="0"/>
                <a:cs typeface="Arial" pitchFamily="34" charset="0"/>
              </a:rPr>
              <a:t>Rol de la Primera Línea de Defensa – Matriz de Riesgos y Controles</a:t>
            </a:r>
          </a:p>
        </p:txBody>
      </p:sp>
      <p:sp>
        <p:nvSpPr>
          <p:cNvPr id="11" name="CuadroTexto 21"/>
          <p:cNvSpPr txBox="1"/>
          <p:nvPr/>
        </p:nvSpPr>
        <p:spPr>
          <a:xfrm>
            <a:off x="7176896" y="688237"/>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12" name="Conector 14"/>
          <p:cNvSpPr/>
          <p:nvPr/>
        </p:nvSpPr>
        <p:spPr>
          <a:xfrm>
            <a:off x="6915936" y="74509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13" name="CuadroTexto 12"/>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76</a:t>
            </a:r>
            <a:endParaRPr lang="es-PE" dirty="0">
              <a:solidFill>
                <a:srgbClr val="264CA2"/>
              </a:solidFill>
            </a:endParaRPr>
          </a:p>
        </p:txBody>
      </p:sp>
    </p:spTree>
    <p:extLst>
      <p:ext uri="{BB962C8B-B14F-4D97-AF65-F5344CB8AC3E}">
        <p14:creationId xmlns:p14="http://schemas.microsoft.com/office/powerpoint/2010/main" val="3324724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635374" y="111383"/>
            <a:ext cx="1900453" cy="350838"/>
          </a:xfrm>
        </p:spPr>
        <p:txBody>
          <a:bodyPr rtlCol="0">
            <a:noAutofit/>
          </a:bodyPr>
          <a:lstStyle/>
          <a:p>
            <a:pPr fontAlgn="auto">
              <a:spcAft>
                <a:spcPts val="0"/>
              </a:spcAft>
              <a:defRPr/>
            </a:pPr>
            <a:r>
              <a:rPr lang="es-MX" sz="3200" dirty="0">
                <a:solidFill>
                  <a:schemeClr val="bg1"/>
                </a:solidFill>
                <a:latin typeface="Arial" pitchFamily="34" charset="0"/>
                <a:cs typeface="Arial" pitchFamily="34" charset="0"/>
              </a:rPr>
              <a:t>Control</a:t>
            </a:r>
            <a:endParaRPr lang="es-ES" sz="3200" dirty="0">
              <a:solidFill>
                <a:schemeClr val="bg1"/>
              </a:solidFill>
              <a:latin typeface="Arial" pitchFamily="34" charset="0"/>
              <a:cs typeface="Arial" pitchFamily="34" charset="0"/>
            </a:endParaRPr>
          </a:p>
        </p:txBody>
      </p:sp>
      <p:sp>
        <p:nvSpPr>
          <p:cNvPr id="27651" name="Rectangle 3"/>
          <p:cNvSpPr>
            <a:spLocks noGrp="1" noChangeArrowheads="1"/>
          </p:cNvSpPr>
          <p:nvPr>
            <p:ph idx="1"/>
          </p:nvPr>
        </p:nvSpPr>
        <p:spPr>
          <a:xfrm>
            <a:off x="758954" y="835927"/>
            <a:ext cx="7056438" cy="1368425"/>
          </a:xfrm>
        </p:spPr>
        <p:txBody>
          <a:bodyPr/>
          <a:lstStyle/>
          <a:p>
            <a:pPr marL="0" indent="0" algn="just">
              <a:spcBef>
                <a:spcPct val="0"/>
              </a:spcBef>
            </a:pPr>
            <a:endParaRPr lang="es-MX" altLang="es-ES" sz="2500" dirty="0"/>
          </a:p>
          <a:p>
            <a:pPr marL="0" indent="0" algn="just">
              <a:spcBef>
                <a:spcPct val="0"/>
              </a:spcBef>
              <a:buFontTx/>
              <a:buNone/>
            </a:pPr>
            <a:r>
              <a:rPr lang="es-ES" altLang="es-ES" sz="2500" dirty="0"/>
              <a:t>Control Interno establecido para asegurar que:</a:t>
            </a:r>
          </a:p>
          <a:p>
            <a:pPr marL="0" indent="0" algn="just">
              <a:spcBef>
                <a:spcPct val="0"/>
              </a:spcBef>
              <a:buFontTx/>
              <a:buNone/>
            </a:pPr>
            <a:endParaRPr lang="es-ES" altLang="es-ES" sz="2500" dirty="0"/>
          </a:p>
        </p:txBody>
      </p:sp>
      <p:sp>
        <p:nvSpPr>
          <p:cNvPr id="27652" name="Rectangle 4"/>
          <p:cNvSpPr>
            <a:spLocks noChangeArrowheads="1"/>
          </p:cNvSpPr>
          <p:nvPr/>
        </p:nvSpPr>
        <p:spPr bwMode="auto">
          <a:xfrm>
            <a:off x="900114" y="2392824"/>
            <a:ext cx="2447925" cy="1447800"/>
          </a:xfrm>
          <a:prstGeom prst="rect">
            <a:avLst/>
          </a:prstGeom>
          <a:solidFill>
            <a:srgbClr val="FFB445">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B445"/>
            </a:extrusionClr>
          </a:sp3d>
        </p:spPr>
        <p:txBody>
          <a:bodyPr wrap="none" anchor="ctr">
            <a:flatTx/>
          </a:bodyPr>
          <a:lstStyle/>
          <a:p>
            <a:pPr eaLnBrk="1" hangingPunct="1"/>
            <a:endParaRPr lang="es-ES" altLang="es-ES"/>
          </a:p>
        </p:txBody>
      </p:sp>
      <p:sp>
        <p:nvSpPr>
          <p:cNvPr id="27653" name="Text Box 5"/>
          <p:cNvSpPr txBox="1">
            <a:spLocks noChangeArrowheads="1"/>
          </p:cNvSpPr>
          <p:nvPr/>
        </p:nvSpPr>
        <p:spPr bwMode="auto">
          <a:xfrm>
            <a:off x="319091" y="2697624"/>
            <a:ext cx="3748086" cy="646331"/>
          </a:xfrm>
          <a:prstGeom prst="rect">
            <a:avLst/>
          </a:prstGeom>
          <a:noFill/>
          <a:ln w="9525">
            <a:noFill/>
            <a:miter lim="800000"/>
            <a:headEnd/>
            <a:tailEnd/>
          </a:ln>
        </p:spPr>
        <p:txBody>
          <a:bodyPr>
            <a:spAutoFit/>
          </a:bodyPr>
          <a:lstStyle/>
          <a:p>
            <a:pPr algn="ctr"/>
            <a:r>
              <a:rPr lang="es-ES" altLang="es-ES" b="1"/>
              <a:t>CONTROL INTERNO ADMINISTRATIVO</a:t>
            </a:r>
          </a:p>
        </p:txBody>
      </p:sp>
      <p:sp>
        <p:nvSpPr>
          <p:cNvPr id="27654" name="Rectangle 7"/>
          <p:cNvSpPr>
            <a:spLocks noChangeArrowheads="1"/>
          </p:cNvSpPr>
          <p:nvPr/>
        </p:nvSpPr>
        <p:spPr bwMode="auto">
          <a:xfrm>
            <a:off x="4687853" y="2524587"/>
            <a:ext cx="3073470" cy="523220"/>
          </a:xfrm>
          <a:prstGeom prst="rect">
            <a:avLst/>
          </a:prstGeom>
          <a:noFill/>
          <a:ln w="9525">
            <a:noFill/>
            <a:prstDash val="dash"/>
            <a:miter lim="800000"/>
            <a:headEnd/>
            <a:tailEnd/>
          </a:ln>
        </p:spPr>
        <p:txBody>
          <a:bodyPr wrap="none">
            <a:spAutoFit/>
          </a:bodyPr>
          <a:lstStyle/>
          <a:p>
            <a:pPr algn="ctr">
              <a:buClr>
                <a:srgbClr val="FFCC66"/>
              </a:buClr>
            </a:pPr>
            <a:r>
              <a:rPr lang="es-ES" altLang="es-ES" sz="2800" dirty="0"/>
              <a:t>Para alcanzar metas</a:t>
            </a:r>
          </a:p>
        </p:txBody>
      </p:sp>
      <p:sp>
        <p:nvSpPr>
          <p:cNvPr id="27655" name="Rectangle 8"/>
          <p:cNvSpPr>
            <a:spLocks noChangeArrowheads="1"/>
          </p:cNvSpPr>
          <p:nvPr/>
        </p:nvSpPr>
        <p:spPr bwMode="auto">
          <a:xfrm>
            <a:off x="900114" y="4121612"/>
            <a:ext cx="2447925" cy="1524000"/>
          </a:xfrm>
          <a:prstGeom prst="rect">
            <a:avLst/>
          </a:prstGeom>
          <a:solidFill>
            <a:srgbClr val="CC33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eaLnBrk="1" hangingPunct="1"/>
            <a:endParaRPr lang="es-ES" altLang="es-ES"/>
          </a:p>
        </p:txBody>
      </p:sp>
      <p:sp>
        <p:nvSpPr>
          <p:cNvPr id="27656" name="Text Box 9"/>
          <p:cNvSpPr txBox="1">
            <a:spLocks noChangeArrowheads="1"/>
          </p:cNvSpPr>
          <p:nvPr/>
        </p:nvSpPr>
        <p:spPr bwMode="auto">
          <a:xfrm>
            <a:off x="338141" y="4416889"/>
            <a:ext cx="3748086" cy="646331"/>
          </a:xfrm>
          <a:prstGeom prst="rect">
            <a:avLst/>
          </a:prstGeom>
          <a:noFill/>
          <a:ln w="9525">
            <a:noFill/>
            <a:miter lim="800000"/>
            <a:headEnd/>
            <a:tailEnd/>
          </a:ln>
        </p:spPr>
        <p:txBody>
          <a:bodyPr>
            <a:spAutoFit/>
          </a:bodyPr>
          <a:lstStyle/>
          <a:p>
            <a:pPr algn="ctr"/>
            <a:r>
              <a:rPr lang="es-ES" altLang="es-ES" b="1"/>
              <a:t>CONTROL INTERNO</a:t>
            </a:r>
          </a:p>
          <a:p>
            <a:pPr algn="ctr"/>
            <a:r>
              <a:rPr lang="es-ES" altLang="es-ES" b="1"/>
              <a:t>CONTABLE</a:t>
            </a:r>
          </a:p>
        </p:txBody>
      </p:sp>
      <p:sp>
        <p:nvSpPr>
          <p:cNvPr id="27657" name="Rectangle 10"/>
          <p:cNvSpPr>
            <a:spLocks noChangeArrowheads="1"/>
          </p:cNvSpPr>
          <p:nvPr/>
        </p:nvSpPr>
        <p:spPr bwMode="auto">
          <a:xfrm>
            <a:off x="4746935" y="4266075"/>
            <a:ext cx="3922100" cy="523220"/>
          </a:xfrm>
          <a:prstGeom prst="rect">
            <a:avLst/>
          </a:prstGeom>
          <a:noFill/>
          <a:ln w="9525">
            <a:noFill/>
            <a:prstDash val="dash"/>
            <a:miter lim="800000"/>
            <a:headEnd/>
            <a:tailEnd/>
          </a:ln>
        </p:spPr>
        <p:txBody>
          <a:bodyPr wrap="none">
            <a:spAutoFit/>
          </a:bodyPr>
          <a:lstStyle/>
          <a:p>
            <a:pPr algn="ctr">
              <a:buClr>
                <a:srgbClr val="FFCC66"/>
              </a:buClr>
            </a:pPr>
            <a:r>
              <a:rPr lang="es-ES" altLang="es-ES" sz="2800" dirty="0"/>
              <a:t>Para verificar información</a:t>
            </a:r>
          </a:p>
        </p:txBody>
      </p:sp>
      <p:sp>
        <p:nvSpPr>
          <p:cNvPr id="27658" name="AutoShape 11"/>
          <p:cNvSpPr>
            <a:spLocks noChangeArrowheads="1"/>
          </p:cNvSpPr>
          <p:nvPr/>
        </p:nvSpPr>
        <p:spPr bwMode="auto">
          <a:xfrm>
            <a:off x="3686175" y="4497849"/>
            <a:ext cx="381000" cy="368300"/>
          </a:xfrm>
          <a:prstGeom prst="rightArrow">
            <a:avLst>
              <a:gd name="adj1" fmla="val 50000"/>
              <a:gd name="adj2" fmla="val 25862"/>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eaLnBrk="1" hangingPunct="1"/>
            <a:endParaRPr lang="es-ES" altLang="es-ES"/>
          </a:p>
        </p:txBody>
      </p:sp>
      <p:sp>
        <p:nvSpPr>
          <p:cNvPr id="27659" name="AutoShape 12"/>
          <p:cNvSpPr>
            <a:spLocks noChangeArrowheads="1"/>
          </p:cNvSpPr>
          <p:nvPr/>
        </p:nvSpPr>
        <p:spPr bwMode="auto">
          <a:xfrm>
            <a:off x="3635374" y="2753187"/>
            <a:ext cx="381000" cy="368300"/>
          </a:xfrm>
          <a:prstGeom prst="rightArrow">
            <a:avLst>
              <a:gd name="adj1" fmla="val 50000"/>
              <a:gd name="adj2" fmla="val 25862"/>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eaLnBrk="1" hangingPunct="1"/>
            <a:endParaRPr lang="es-ES" altLang="es-ES"/>
          </a:p>
        </p:txBody>
      </p:sp>
      <p:sp>
        <p:nvSpPr>
          <p:cNvPr id="12" name="CuadroTexto 11"/>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5</a:t>
            </a:r>
            <a:endParaRPr lang="es-PE" dirty="0">
              <a:solidFill>
                <a:srgbClr val="264CA2"/>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075" y="889337"/>
            <a:ext cx="8006655" cy="5661141"/>
          </a:xfrm>
          <a:prstGeom prst="rect">
            <a:avLst/>
          </a:prstGeom>
          <a:noFill/>
          <a:ln w="9525">
            <a:noFill/>
            <a:miter lim="800000"/>
            <a:headEnd/>
            <a:tailEnd/>
          </a:ln>
          <a:effectLst/>
        </p:spPr>
      </p:pic>
      <p:sp>
        <p:nvSpPr>
          <p:cNvPr id="3" name="CuadroTexto 21"/>
          <p:cNvSpPr txBox="1"/>
          <p:nvPr/>
        </p:nvSpPr>
        <p:spPr>
          <a:xfrm>
            <a:off x="7176896" y="773632"/>
            <a:ext cx="1952409" cy="461665"/>
          </a:xfrm>
          <a:prstGeom prst="rect">
            <a:avLst/>
          </a:prstGeom>
          <a:solidFill>
            <a:srgbClr val="FF0000"/>
          </a:solidFill>
        </p:spPr>
        <p:txBody>
          <a:bodyPr wrap="square" rtlCol="0">
            <a:spAutoFit/>
          </a:bodyPr>
          <a:lstStyle/>
          <a:p>
            <a:r>
              <a:rPr lang="es-ES" sz="1200" b="1" dirty="0">
                <a:solidFill>
                  <a:schemeClr val="bg1"/>
                </a:solidFill>
              </a:rPr>
              <a:t>MATRIZ DE RIESGOS Y CONTROLES</a:t>
            </a:r>
            <a:endParaRPr lang="es-PE" sz="1200" b="1" dirty="0">
              <a:solidFill>
                <a:schemeClr val="bg1"/>
              </a:solidFill>
            </a:endParaRPr>
          </a:p>
        </p:txBody>
      </p:sp>
      <p:sp>
        <p:nvSpPr>
          <p:cNvPr id="4" name="Conector 14"/>
          <p:cNvSpPr/>
          <p:nvPr/>
        </p:nvSpPr>
        <p:spPr>
          <a:xfrm>
            <a:off x="6818678" y="774486"/>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a:t>
            </a:r>
          </a:p>
        </p:txBody>
      </p:sp>
      <p:sp>
        <p:nvSpPr>
          <p:cNvPr id="5" name="CuadroTexto 4"/>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77</a:t>
            </a:r>
            <a:endParaRPr lang="es-PE" dirty="0">
              <a:solidFill>
                <a:srgbClr val="264CA2"/>
              </a:solidFill>
            </a:endParaRPr>
          </a:p>
        </p:txBody>
      </p:sp>
      <p:sp>
        <p:nvSpPr>
          <p:cNvPr id="6" name="Título 1"/>
          <p:cNvSpPr txBox="1">
            <a:spLocks/>
          </p:cNvSpPr>
          <p:nvPr/>
        </p:nvSpPr>
        <p:spPr>
          <a:xfrm>
            <a:off x="1491176" y="-7224"/>
            <a:ext cx="7743676" cy="859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400" dirty="0" smtClean="0">
                <a:solidFill>
                  <a:schemeClr val="bg1"/>
                </a:solidFill>
                <a:latin typeface="Arial" pitchFamily="34" charset="0"/>
                <a:cs typeface="Arial" pitchFamily="34" charset="0"/>
              </a:rPr>
              <a:t>Rol de la Primera Línea de Defensa – Matriz de Riesgos y Controles</a:t>
            </a:r>
            <a:endParaRPr lang="es-PE"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576578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5870201" y="4908033"/>
            <a:ext cx="2756769" cy="1527333"/>
          </a:xfrm>
          <a:prstGeom prst="rect">
            <a:avLst/>
          </a:prstGeom>
          <a:solidFill>
            <a:schemeClr val="accent3">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latin typeface="Arial" pitchFamily="34" charset="0"/>
              <a:cs typeface="Arial" pitchFamily="34" charset="0"/>
            </a:endParaRPr>
          </a:p>
        </p:txBody>
      </p:sp>
      <p:sp>
        <p:nvSpPr>
          <p:cNvPr id="26" name="Flecha abajo 25"/>
          <p:cNvSpPr/>
          <p:nvPr/>
        </p:nvSpPr>
        <p:spPr>
          <a:xfrm>
            <a:off x="1213879" y="6247710"/>
            <a:ext cx="415268" cy="308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latin typeface="Arial" pitchFamily="34" charset="0"/>
              <a:cs typeface="Arial" pitchFamily="34" charset="0"/>
            </a:endParaRPr>
          </a:p>
        </p:txBody>
      </p:sp>
      <p:sp>
        <p:nvSpPr>
          <p:cNvPr id="2" name="Título 1"/>
          <p:cNvSpPr>
            <a:spLocks noGrp="1"/>
          </p:cNvSpPr>
          <p:nvPr>
            <p:ph type="title"/>
          </p:nvPr>
        </p:nvSpPr>
        <p:spPr>
          <a:xfrm>
            <a:off x="1628733" y="-49428"/>
            <a:ext cx="7410685" cy="859312"/>
          </a:xfrm>
        </p:spPr>
        <p:txBody>
          <a:bodyPr>
            <a:noAutofit/>
          </a:bodyPr>
          <a:lstStyle/>
          <a:p>
            <a:pPr algn="ctr"/>
            <a:r>
              <a:rPr lang="es-PE" sz="2800" dirty="0">
                <a:solidFill>
                  <a:schemeClr val="bg1"/>
                </a:solidFill>
                <a:latin typeface="Arial" pitchFamily="34" charset="0"/>
                <a:cs typeface="Arial" pitchFamily="34" charset="0"/>
              </a:rPr>
              <a:t>Rol de la Primera Línea de Defensa – Indicadores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536" y="1234255"/>
            <a:ext cx="4767052" cy="2003367"/>
          </a:xfrm>
          <a:prstGeom prst="rect">
            <a:avLst/>
          </a:prstGeom>
        </p:spPr>
      </p:pic>
      <p:sp>
        <p:nvSpPr>
          <p:cNvPr id="5" name="Rectángulo redondeado 4"/>
          <p:cNvSpPr/>
          <p:nvPr/>
        </p:nvSpPr>
        <p:spPr>
          <a:xfrm>
            <a:off x="5751792" y="1173899"/>
            <a:ext cx="2875180" cy="10211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dirty="0">
                <a:solidFill>
                  <a:schemeClr val="tx1"/>
                </a:solidFill>
                <a:latin typeface="Arial" pitchFamily="34" charset="0"/>
                <a:cs typeface="Arial" pitchFamily="34" charset="0"/>
              </a:rPr>
              <a:t>Corresponde a la hoja de vida del proceso, ayudando a identificar las características generales del proceso (Objetivo, Alcance, responsables, entradas, salidas, entre otros.) </a:t>
            </a:r>
          </a:p>
        </p:txBody>
      </p:sp>
      <p:sp>
        <p:nvSpPr>
          <p:cNvPr id="6" name="Rectángulo redondeado 5"/>
          <p:cNvSpPr/>
          <p:nvPr/>
        </p:nvSpPr>
        <p:spPr>
          <a:xfrm>
            <a:off x="5806800" y="2507388"/>
            <a:ext cx="2820172" cy="10287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dirty="0">
                <a:solidFill>
                  <a:schemeClr val="tx1"/>
                </a:solidFill>
                <a:latin typeface="Arial" pitchFamily="34" charset="0"/>
                <a:cs typeface="Arial" pitchFamily="34" charset="0"/>
              </a:rPr>
              <a:t>Son guías de acción establecidas por la dirección que orientan la acción y decisiones del personal en la ejecución de las actividades del procedimiento. </a:t>
            </a:r>
          </a:p>
        </p:txBody>
      </p:sp>
      <p:sp>
        <p:nvSpPr>
          <p:cNvPr id="7" name="Rectángulo redondeado 6"/>
          <p:cNvSpPr/>
          <p:nvPr/>
        </p:nvSpPr>
        <p:spPr>
          <a:xfrm>
            <a:off x="3131465" y="4164012"/>
            <a:ext cx="2417889" cy="164994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b="1" dirty="0">
                <a:solidFill>
                  <a:schemeClr val="bg1"/>
                </a:solidFill>
                <a:latin typeface="Arial" pitchFamily="34" charset="0"/>
                <a:cs typeface="Arial" pitchFamily="34" charset="0"/>
              </a:rPr>
              <a:t>Los indicadores son las medidas </a:t>
            </a:r>
            <a:r>
              <a:rPr lang="es-PE" sz="1100" b="1" i="1" dirty="0">
                <a:solidFill>
                  <a:schemeClr val="bg1"/>
                </a:solidFill>
                <a:latin typeface="Arial" pitchFamily="34" charset="0"/>
                <a:cs typeface="Arial" pitchFamily="34" charset="0"/>
              </a:rPr>
              <a:t>cuantitativas </a:t>
            </a:r>
            <a:r>
              <a:rPr lang="es-PE" sz="1100" b="1" dirty="0">
                <a:solidFill>
                  <a:schemeClr val="bg1"/>
                </a:solidFill>
                <a:latin typeface="Arial" pitchFamily="34" charset="0"/>
                <a:cs typeface="Arial" pitchFamily="34" charset="0"/>
              </a:rPr>
              <a:t>financieras y no financieras que se recopilan y monitorean por parte del dueño del procesos, sobre el cumplimiento de los objetivos. </a:t>
            </a:r>
          </a:p>
        </p:txBody>
      </p:sp>
      <p:sp>
        <p:nvSpPr>
          <p:cNvPr id="8" name="Rectángulo redondeado 7"/>
          <p:cNvSpPr/>
          <p:nvPr/>
        </p:nvSpPr>
        <p:spPr>
          <a:xfrm>
            <a:off x="5870201" y="3910004"/>
            <a:ext cx="2756769" cy="8691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dirty="0">
                <a:solidFill>
                  <a:schemeClr val="tx1"/>
                </a:solidFill>
                <a:latin typeface="Arial" pitchFamily="34" charset="0"/>
                <a:cs typeface="Arial" pitchFamily="34" charset="0"/>
              </a:rPr>
              <a:t>Documento escrito que describe secuencialmente, la forma de realizar una actividad para lograr un objetivo dado, dentro del alcance establecido. </a:t>
            </a:r>
          </a:p>
        </p:txBody>
      </p:sp>
      <p:sp>
        <p:nvSpPr>
          <p:cNvPr id="9" name="Rectángulo redondeado 8"/>
          <p:cNvSpPr/>
          <p:nvPr/>
        </p:nvSpPr>
        <p:spPr>
          <a:xfrm>
            <a:off x="389929" y="4196205"/>
            <a:ext cx="2438538" cy="16177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dirty="0">
                <a:solidFill>
                  <a:schemeClr val="tx1"/>
                </a:solidFill>
                <a:latin typeface="Arial" pitchFamily="34" charset="0"/>
                <a:cs typeface="Arial" pitchFamily="34" charset="0"/>
              </a:rPr>
              <a:t>Corresponde a la relación de los riesgos inherentes que se pueden presentar en el logro de los objetivos y riesgos residuales (con controles) con su calificación de probabilidad e impacto en el proceso y su colorimetría. </a:t>
            </a:r>
          </a:p>
        </p:txBody>
      </p:sp>
      <p:sp>
        <p:nvSpPr>
          <p:cNvPr id="10" name="Rectángulo redondeado 9"/>
          <p:cNvSpPr/>
          <p:nvPr/>
        </p:nvSpPr>
        <p:spPr>
          <a:xfrm>
            <a:off x="1731290" y="5939100"/>
            <a:ext cx="2800350" cy="61721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dirty="0">
                <a:solidFill>
                  <a:schemeClr val="tx1"/>
                </a:solidFill>
                <a:latin typeface="Arial" pitchFamily="34" charset="0"/>
                <a:cs typeface="Arial" pitchFamily="34" charset="0"/>
              </a:rPr>
              <a:t>Planes de Acción del Levantamiento del proceso de gestión de riesgos. </a:t>
            </a:r>
          </a:p>
        </p:txBody>
      </p:sp>
      <p:sp>
        <p:nvSpPr>
          <p:cNvPr id="11" name="Rectángulo redondeado 10"/>
          <p:cNvSpPr/>
          <p:nvPr/>
        </p:nvSpPr>
        <p:spPr>
          <a:xfrm>
            <a:off x="6049736" y="5216640"/>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Controles de Gerencia </a:t>
            </a:r>
          </a:p>
        </p:txBody>
      </p:sp>
      <p:sp>
        <p:nvSpPr>
          <p:cNvPr id="12" name="Rectángulo redondeado 11"/>
          <p:cNvSpPr/>
          <p:nvPr/>
        </p:nvSpPr>
        <p:spPr>
          <a:xfrm>
            <a:off x="7318722" y="5216640"/>
            <a:ext cx="1128712" cy="103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Medidas de Control Interno</a:t>
            </a:r>
          </a:p>
        </p:txBody>
      </p:sp>
      <p:sp>
        <p:nvSpPr>
          <p:cNvPr id="13" name="CuadroTexto 12"/>
          <p:cNvSpPr txBox="1"/>
          <p:nvPr/>
        </p:nvSpPr>
        <p:spPr>
          <a:xfrm>
            <a:off x="6393453" y="4908031"/>
            <a:ext cx="1850537" cy="307777"/>
          </a:xfrm>
          <a:prstGeom prst="rect">
            <a:avLst/>
          </a:prstGeom>
          <a:noFill/>
        </p:spPr>
        <p:txBody>
          <a:bodyPr wrap="square" rtlCol="0">
            <a:spAutoFit/>
          </a:bodyPr>
          <a:lstStyle/>
          <a:p>
            <a:r>
              <a:rPr lang="es-PE" sz="1400" dirty="0">
                <a:latin typeface="Arial" pitchFamily="34" charset="0"/>
                <a:cs typeface="Arial" pitchFamily="34" charset="0"/>
              </a:rPr>
              <a:t>1° Línea de defensa</a:t>
            </a:r>
          </a:p>
        </p:txBody>
      </p:sp>
      <p:sp>
        <p:nvSpPr>
          <p:cNvPr id="14" name="Conector 13"/>
          <p:cNvSpPr/>
          <p:nvPr/>
        </p:nvSpPr>
        <p:spPr>
          <a:xfrm>
            <a:off x="5574237" y="807276"/>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latin typeface="Arial" pitchFamily="34" charset="0"/>
                <a:cs typeface="Arial" pitchFamily="34" charset="0"/>
              </a:rPr>
              <a:t>A</a:t>
            </a:r>
          </a:p>
        </p:txBody>
      </p:sp>
      <p:sp>
        <p:nvSpPr>
          <p:cNvPr id="15" name="Conector 14"/>
          <p:cNvSpPr/>
          <p:nvPr/>
        </p:nvSpPr>
        <p:spPr>
          <a:xfrm>
            <a:off x="5646780" y="2211656"/>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latin typeface="Arial" pitchFamily="34" charset="0"/>
                <a:cs typeface="Arial" pitchFamily="34" charset="0"/>
              </a:rPr>
              <a:t>B</a:t>
            </a:r>
          </a:p>
        </p:txBody>
      </p:sp>
      <p:sp>
        <p:nvSpPr>
          <p:cNvPr id="16" name="Conector 15"/>
          <p:cNvSpPr/>
          <p:nvPr/>
        </p:nvSpPr>
        <p:spPr>
          <a:xfrm>
            <a:off x="5721187" y="3543542"/>
            <a:ext cx="274846" cy="3664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latin typeface="Arial" pitchFamily="34" charset="0"/>
                <a:cs typeface="Arial" pitchFamily="34" charset="0"/>
              </a:rPr>
              <a:t>C</a:t>
            </a:r>
          </a:p>
        </p:txBody>
      </p:sp>
      <p:sp>
        <p:nvSpPr>
          <p:cNvPr id="17" name="Conector 16"/>
          <p:cNvSpPr/>
          <p:nvPr/>
        </p:nvSpPr>
        <p:spPr>
          <a:xfrm>
            <a:off x="1280406" y="5871424"/>
            <a:ext cx="282214" cy="3762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latin typeface="Arial" pitchFamily="34" charset="0"/>
                <a:cs typeface="Arial" pitchFamily="34" charset="0"/>
              </a:rPr>
              <a:t>D</a:t>
            </a:r>
          </a:p>
        </p:txBody>
      </p:sp>
      <p:sp>
        <p:nvSpPr>
          <p:cNvPr id="18" name="Conector 17"/>
          <p:cNvSpPr/>
          <p:nvPr/>
        </p:nvSpPr>
        <p:spPr>
          <a:xfrm>
            <a:off x="3047440" y="3765504"/>
            <a:ext cx="290526" cy="38736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latin typeface="Arial" pitchFamily="34" charset="0"/>
                <a:cs typeface="Arial" pitchFamily="34" charset="0"/>
              </a:rPr>
              <a:t>E</a:t>
            </a:r>
          </a:p>
        </p:txBody>
      </p:sp>
      <p:sp>
        <p:nvSpPr>
          <p:cNvPr id="20" name="Conector 19"/>
          <p:cNvSpPr/>
          <p:nvPr/>
        </p:nvSpPr>
        <p:spPr>
          <a:xfrm>
            <a:off x="173563" y="3771275"/>
            <a:ext cx="294554" cy="3927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latin typeface="Arial" pitchFamily="34" charset="0"/>
                <a:cs typeface="Arial" pitchFamily="34" charset="0"/>
              </a:rPr>
              <a:t>D</a:t>
            </a:r>
          </a:p>
        </p:txBody>
      </p:sp>
      <p:sp>
        <p:nvSpPr>
          <p:cNvPr id="21" name="CuadroTexto 20"/>
          <p:cNvSpPr txBox="1"/>
          <p:nvPr/>
        </p:nvSpPr>
        <p:spPr>
          <a:xfrm>
            <a:off x="5856366" y="858310"/>
            <a:ext cx="1605954" cy="261610"/>
          </a:xfrm>
          <a:prstGeom prst="rect">
            <a:avLst/>
          </a:prstGeom>
          <a:noFill/>
        </p:spPr>
        <p:txBody>
          <a:bodyPr wrap="square" rtlCol="0">
            <a:spAutoFit/>
          </a:bodyPr>
          <a:lstStyle/>
          <a:p>
            <a:r>
              <a:rPr lang="es-ES" sz="1100" dirty="0">
                <a:latin typeface="Arial" pitchFamily="34" charset="0"/>
                <a:cs typeface="Arial" pitchFamily="34" charset="0"/>
              </a:rPr>
              <a:t>CARACTERIZACIÓN</a:t>
            </a:r>
            <a:endParaRPr lang="es-PE" sz="1100" dirty="0">
              <a:latin typeface="Arial" pitchFamily="34" charset="0"/>
              <a:cs typeface="Arial" pitchFamily="34" charset="0"/>
            </a:endParaRPr>
          </a:p>
        </p:txBody>
      </p:sp>
      <p:sp>
        <p:nvSpPr>
          <p:cNvPr id="22" name="CuadroTexto 21"/>
          <p:cNvSpPr txBox="1"/>
          <p:nvPr/>
        </p:nvSpPr>
        <p:spPr>
          <a:xfrm>
            <a:off x="5917389" y="2247132"/>
            <a:ext cx="1605954" cy="261610"/>
          </a:xfrm>
          <a:prstGeom prst="rect">
            <a:avLst/>
          </a:prstGeom>
          <a:noFill/>
        </p:spPr>
        <p:txBody>
          <a:bodyPr wrap="square" rtlCol="0">
            <a:spAutoFit/>
          </a:bodyPr>
          <a:lstStyle/>
          <a:p>
            <a:r>
              <a:rPr lang="es-ES" sz="1100" dirty="0">
                <a:latin typeface="Arial" pitchFamily="34" charset="0"/>
                <a:cs typeface="Arial" pitchFamily="34" charset="0"/>
              </a:rPr>
              <a:t>POLÍTICAS</a:t>
            </a:r>
            <a:endParaRPr lang="es-PE" sz="1100" dirty="0">
              <a:latin typeface="Arial" pitchFamily="34" charset="0"/>
              <a:cs typeface="Arial" pitchFamily="34" charset="0"/>
            </a:endParaRPr>
          </a:p>
        </p:txBody>
      </p:sp>
      <p:sp>
        <p:nvSpPr>
          <p:cNvPr id="23" name="CuadroTexto 22"/>
          <p:cNvSpPr txBox="1"/>
          <p:nvPr/>
        </p:nvSpPr>
        <p:spPr>
          <a:xfrm>
            <a:off x="5966817" y="3595968"/>
            <a:ext cx="1605954" cy="261610"/>
          </a:xfrm>
          <a:prstGeom prst="rect">
            <a:avLst/>
          </a:prstGeom>
          <a:noFill/>
        </p:spPr>
        <p:txBody>
          <a:bodyPr wrap="square" rtlCol="0">
            <a:spAutoFit/>
          </a:bodyPr>
          <a:lstStyle/>
          <a:p>
            <a:r>
              <a:rPr lang="es-ES" sz="1100" dirty="0">
                <a:latin typeface="Arial" pitchFamily="34" charset="0"/>
                <a:cs typeface="Arial" pitchFamily="34" charset="0"/>
              </a:rPr>
              <a:t>PROCEDIMIENTO</a:t>
            </a:r>
            <a:endParaRPr lang="es-PE" sz="1100" dirty="0">
              <a:latin typeface="Arial" pitchFamily="34" charset="0"/>
              <a:cs typeface="Arial" pitchFamily="34" charset="0"/>
            </a:endParaRPr>
          </a:p>
        </p:txBody>
      </p:sp>
      <p:sp>
        <p:nvSpPr>
          <p:cNvPr id="24" name="CuadroTexto 23"/>
          <p:cNvSpPr txBox="1"/>
          <p:nvPr/>
        </p:nvSpPr>
        <p:spPr>
          <a:xfrm>
            <a:off x="421332" y="3757946"/>
            <a:ext cx="1900388" cy="430887"/>
          </a:xfrm>
          <a:prstGeom prst="rect">
            <a:avLst/>
          </a:prstGeom>
          <a:noFill/>
        </p:spPr>
        <p:txBody>
          <a:bodyPr wrap="square" rtlCol="0">
            <a:spAutoFit/>
          </a:bodyPr>
          <a:lstStyle/>
          <a:p>
            <a:r>
              <a:rPr lang="es-ES" sz="1100" dirty="0">
                <a:latin typeface="Arial" pitchFamily="34" charset="0"/>
                <a:cs typeface="Arial" pitchFamily="34" charset="0"/>
              </a:rPr>
              <a:t>MATRIZ Y RIESGOS DE CONTROLES</a:t>
            </a:r>
            <a:endParaRPr lang="es-PE" sz="1100" dirty="0">
              <a:latin typeface="Arial" pitchFamily="34" charset="0"/>
              <a:cs typeface="Arial" pitchFamily="34" charset="0"/>
            </a:endParaRPr>
          </a:p>
        </p:txBody>
      </p:sp>
      <p:sp>
        <p:nvSpPr>
          <p:cNvPr id="25" name="CuadroTexto 24"/>
          <p:cNvSpPr txBox="1"/>
          <p:nvPr/>
        </p:nvSpPr>
        <p:spPr>
          <a:xfrm>
            <a:off x="3337966" y="3845417"/>
            <a:ext cx="1900388" cy="261610"/>
          </a:xfrm>
          <a:prstGeom prst="rect">
            <a:avLst/>
          </a:prstGeom>
          <a:noFill/>
        </p:spPr>
        <p:txBody>
          <a:bodyPr wrap="square" rtlCol="0">
            <a:spAutoFit/>
          </a:bodyPr>
          <a:lstStyle/>
          <a:p>
            <a:r>
              <a:rPr lang="es-ES" sz="1100" dirty="0">
                <a:latin typeface="Arial" pitchFamily="34" charset="0"/>
                <a:cs typeface="Arial" pitchFamily="34" charset="0"/>
              </a:rPr>
              <a:t>INDICADORES</a:t>
            </a:r>
            <a:endParaRPr lang="es-PE" sz="1100" dirty="0">
              <a:latin typeface="Arial" pitchFamily="34" charset="0"/>
              <a:cs typeface="Arial" pitchFamily="34" charset="0"/>
            </a:endParaRPr>
          </a:p>
        </p:txBody>
      </p:sp>
      <p:sp>
        <p:nvSpPr>
          <p:cNvPr id="28" name="CuadroTexto 2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78</a:t>
            </a:r>
            <a:endParaRPr lang="es-PE" dirty="0">
              <a:solidFill>
                <a:srgbClr val="264CA2"/>
              </a:solidFill>
            </a:endParaRPr>
          </a:p>
        </p:txBody>
      </p:sp>
    </p:spTree>
    <p:extLst>
      <p:ext uri="{BB962C8B-B14F-4D97-AF65-F5344CB8AC3E}">
        <p14:creationId xmlns:p14="http://schemas.microsoft.com/office/powerpoint/2010/main" val="8532120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15148" y="2927728"/>
            <a:ext cx="7742892" cy="1938992"/>
          </a:xfrm>
          <a:prstGeom prst="rect">
            <a:avLst/>
          </a:prstGeom>
          <a:noFill/>
        </p:spPr>
        <p:txBody>
          <a:bodyPr wrap="square" rtlCol="0">
            <a:spAutoFit/>
          </a:bodyPr>
          <a:lstStyle/>
          <a:p>
            <a:r>
              <a:rPr lang="es-PE" sz="2000" b="1" dirty="0">
                <a:latin typeface="Arial" pitchFamily="34" charset="0"/>
                <a:cs typeface="Arial" pitchFamily="34" charset="0"/>
              </a:rPr>
              <a:t>¿Cuáles son los Indicadores del proceso que me aseguren el cumplimiento de los objetivos? </a:t>
            </a:r>
          </a:p>
          <a:p>
            <a:endParaRPr lang="es-PE" sz="2000" dirty="0">
              <a:latin typeface="Arial" pitchFamily="34" charset="0"/>
              <a:cs typeface="Arial" pitchFamily="34" charset="0"/>
            </a:endParaRPr>
          </a:p>
          <a:p>
            <a:r>
              <a:rPr lang="es-PE" sz="2000" b="1" dirty="0">
                <a:latin typeface="Arial" pitchFamily="34" charset="0"/>
                <a:cs typeface="Arial" pitchFamily="34" charset="0"/>
              </a:rPr>
              <a:t>Indicador 1 : Monto a pagar…….</a:t>
            </a:r>
          </a:p>
          <a:p>
            <a:r>
              <a:rPr lang="es-PE" sz="2000" b="1" dirty="0">
                <a:latin typeface="Arial" pitchFamily="34" charset="0"/>
                <a:cs typeface="Arial" pitchFamily="34" charset="0"/>
              </a:rPr>
              <a:t> </a:t>
            </a:r>
            <a:endParaRPr lang="es-PE" sz="2000" dirty="0">
              <a:latin typeface="Arial" pitchFamily="34" charset="0"/>
              <a:cs typeface="Arial" pitchFamily="34" charset="0"/>
            </a:endParaRPr>
          </a:p>
          <a:p>
            <a:r>
              <a:rPr lang="es-PE" sz="2000" b="1" dirty="0">
                <a:latin typeface="Arial" pitchFamily="34" charset="0"/>
                <a:cs typeface="Arial" pitchFamily="34" charset="0"/>
              </a:rPr>
              <a:t>Indicador 2 : Fecha de elaboración…… </a:t>
            </a:r>
            <a:endParaRPr lang="es-PE" sz="2000" dirty="0">
              <a:latin typeface="Arial" pitchFamily="34" charset="0"/>
              <a:cs typeface="Arial" pitchFamily="34" charset="0"/>
            </a:endParaRPr>
          </a:p>
        </p:txBody>
      </p:sp>
      <p:sp>
        <p:nvSpPr>
          <p:cNvPr id="6" name="CuadroTexto 5"/>
          <p:cNvSpPr txBox="1"/>
          <p:nvPr/>
        </p:nvSpPr>
        <p:spPr>
          <a:xfrm>
            <a:off x="3093043" y="1408119"/>
            <a:ext cx="5715000" cy="1200329"/>
          </a:xfrm>
          <a:prstGeom prst="rect">
            <a:avLst/>
          </a:prstGeom>
          <a:noFill/>
        </p:spPr>
        <p:txBody>
          <a:bodyPr wrap="square" rtlCol="0">
            <a:spAutoFit/>
          </a:bodyPr>
          <a:lstStyle/>
          <a:p>
            <a:pPr algn="just"/>
            <a:r>
              <a:rPr lang="es-ES" b="1" dirty="0">
                <a:latin typeface="Arial" pitchFamily="34" charset="0"/>
                <a:cs typeface="Arial" pitchFamily="34" charset="0"/>
              </a:rPr>
              <a:t>OBJETIVO: Q</a:t>
            </a:r>
            <a:r>
              <a:rPr lang="es-ES" dirty="0">
                <a:latin typeface="Arial" pitchFamily="34" charset="0"/>
                <a:cs typeface="Arial" pitchFamily="34" charset="0"/>
              </a:rPr>
              <a:t>ue las obras en curso estén registradas de acuerdo al monto y la fecha que corresponde al avance de la misma, a fin de asegurar su adecuada activación.</a:t>
            </a:r>
            <a:endParaRPr lang="es-PE" dirty="0">
              <a:latin typeface="Arial" pitchFamily="34" charset="0"/>
              <a:cs typeface="Arial" pitchFamily="34" charset="0"/>
            </a:endParaRPr>
          </a:p>
        </p:txBody>
      </p:sp>
      <p:sp>
        <p:nvSpPr>
          <p:cNvPr id="7" name="Título 1"/>
          <p:cNvSpPr>
            <a:spLocks noGrp="1"/>
          </p:cNvSpPr>
          <p:nvPr>
            <p:ph type="title"/>
          </p:nvPr>
        </p:nvSpPr>
        <p:spPr>
          <a:xfrm>
            <a:off x="1885725" y="12357"/>
            <a:ext cx="6860479" cy="859312"/>
          </a:xfrm>
        </p:spPr>
        <p:txBody>
          <a:bodyPr>
            <a:normAutofit fontScale="90000"/>
          </a:bodyPr>
          <a:lstStyle/>
          <a:p>
            <a:pPr algn="ctr"/>
            <a:r>
              <a:rPr lang="es-PE" sz="2800" dirty="0">
                <a:solidFill>
                  <a:schemeClr val="bg1"/>
                </a:solidFill>
                <a:latin typeface="Arial" pitchFamily="34" charset="0"/>
                <a:cs typeface="Arial" pitchFamily="34" charset="0"/>
              </a:rPr>
              <a:t>Rol de la Primera Línea de Defensa – Indicadores</a:t>
            </a:r>
          </a:p>
        </p:txBody>
      </p:sp>
      <p:sp>
        <p:nvSpPr>
          <p:cNvPr id="8" name="CuadroTexto 21"/>
          <p:cNvSpPr txBox="1"/>
          <p:nvPr/>
        </p:nvSpPr>
        <p:spPr>
          <a:xfrm>
            <a:off x="7191591" y="746205"/>
            <a:ext cx="1952409" cy="276999"/>
          </a:xfrm>
          <a:prstGeom prst="rect">
            <a:avLst/>
          </a:prstGeom>
          <a:solidFill>
            <a:srgbClr val="FF0000"/>
          </a:solidFill>
        </p:spPr>
        <p:txBody>
          <a:bodyPr wrap="square" rtlCol="0">
            <a:spAutoFit/>
          </a:bodyPr>
          <a:lstStyle/>
          <a:p>
            <a:r>
              <a:rPr lang="es-ES" sz="1200" b="1" dirty="0">
                <a:solidFill>
                  <a:schemeClr val="bg1"/>
                </a:solidFill>
              </a:rPr>
              <a:t>INDICADORES</a:t>
            </a:r>
            <a:endParaRPr lang="es-PE" sz="1200" b="1" dirty="0">
              <a:solidFill>
                <a:schemeClr val="bg1"/>
              </a:solidFill>
            </a:endParaRPr>
          </a:p>
        </p:txBody>
      </p:sp>
      <p:sp>
        <p:nvSpPr>
          <p:cNvPr id="9" name="Conector 14"/>
          <p:cNvSpPr/>
          <p:nvPr/>
        </p:nvSpPr>
        <p:spPr>
          <a:xfrm>
            <a:off x="6915936" y="710730"/>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E</a:t>
            </a:r>
          </a:p>
        </p:txBody>
      </p:sp>
      <p:sp>
        <p:nvSpPr>
          <p:cNvPr id="10" name="CuadroTexto 9"/>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79</a:t>
            </a:r>
            <a:endParaRPr lang="es-PE" dirty="0">
              <a:solidFill>
                <a:srgbClr val="264CA2"/>
              </a:solidFill>
            </a:endParaRPr>
          </a:p>
        </p:txBody>
      </p:sp>
    </p:spTree>
    <p:extLst>
      <p:ext uri="{BB962C8B-B14F-4D97-AF65-F5344CB8AC3E}">
        <p14:creationId xmlns:p14="http://schemas.microsoft.com/office/powerpoint/2010/main" val="23576578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5414764" y="3393040"/>
            <a:ext cx="1938927" cy="2808487"/>
          </a:xfrm>
          <a:prstGeom prst="rect">
            <a:avLst/>
          </a:prstGeom>
          <a:solidFill>
            <a:schemeClr val="bg2">
              <a:lumMod val="9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27" name="Rectángulo 26"/>
          <p:cNvSpPr/>
          <p:nvPr/>
        </p:nvSpPr>
        <p:spPr>
          <a:xfrm>
            <a:off x="2797586" y="3393040"/>
            <a:ext cx="2486038" cy="2808487"/>
          </a:xfrm>
          <a:prstGeom prst="rect">
            <a:avLst/>
          </a:prstGeom>
          <a:solidFill>
            <a:schemeClr val="accent4">
              <a:lumMod val="60000"/>
              <a:lumOff val="4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25" name="Rectángulo 24"/>
          <p:cNvSpPr/>
          <p:nvPr/>
        </p:nvSpPr>
        <p:spPr>
          <a:xfrm>
            <a:off x="284184" y="3393037"/>
            <a:ext cx="2323305" cy="2760214"/>
          </a:xfrm>
          <a:prstGeom prst="rect">
            <a:avLst/>
          </a:prstGeom>
          <a:solidFill>
            <a:schemeClr val="bg2">
              <a:lumMod val="9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2" name="Título 1"/>
          <p:cNvSpPr>
            <a:spLocks noGrp="1"/>
          </p:cNvSpPr>
          <p:nvPr>
            <p:ph type="title"/>
          </p:nvPr>
        </p:nvSpPr>
        <p:spPr>
          <a:xfrm>
            <a:off x="1395697" y="0"/>
            <a:ext cx="7404338" cy="827904"/>
          </a:xfrm>
        </p:spPr>
        <p:txBody>
          <a:bodyPr>
            <a:normAutofit fontScale="90000"/>
          </a:bodyPr>
          <a:lstStyle/>
          <a:p>
            <a:pPr algn="ctr"/>
            <a:r>
              <a:rPr lang="es-PE" sz="2800" dirty="0">
                <a:solidFill>
                  <a:schemeClr val="bg1"/>
                </a:solidFill>
                <a:latin typeface="Arial" pitchFamily="34" charset="0"/>
                <a:cs typeface="Arial" pitchFamily="34" charset="0"/>
              </a:rPr>
              <a:t>El Modelo de Las Tres Líneas de Defensa – Estructura </a:t>
            </a:r>
          </a:p>
        </p:txBody>
      </p:sp>
      <p:sp>
        <p:nvSpPr>
          <p:cNvPr id="4" name="Rectángulo redondeado 3"/>
          <p:cNvSpPr/>
          <p:nvPr/>
        </p:nvSpPr>
        <p:spPr>
          <a:xfrm>
            <a:off x="1904567" y="1166831"/>
            <a:ext cx="5332998" cy="553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Arial" pitchFamily="34" charset="0"/>
                <a:cs typeface="Arial" pitchFamily="34" charset="0"/>
              </a:rPr>
              <a:t>Organismo de Gobierno / Directorio / Comité de Auditoría </a:t>
            </a:r>
            <a:endParaRPr lang="es-PE" sz="1600" dirty="0">
              <a:solidFill>
                <a:schemeClr val="tx1"/>
              </a:solidFill>
              <a:latin typeface="Arial" pitchFamily="34" charset="0"/>
              <a:cs typeface="Arial" pitchFamily="34" charset="0"/>
            </a:endParaRPr>
          </a:p>
        </p:txBody>
      </p:sp>
      <p:sp>
        <p:nvSpPr>
          <p:cNvPr id="5" name="Rectángulo redondeado 4"/>
          <p:cNvSpPr/>
          <p:nvPr/>
        </p:nvSpPr>
        <p:spPr>
          <a:xfrm>
            <a:off x="430702" y="2008666"/>
            <a:ext cx="5332998" cy="553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Arial" pitchFamily="34" charset="0"/>
                <a:cs typeface="Arial" pitchFamily="34" charset="0"/>
              </a:rPr>
              <a:t>Gerente General </a:t>
            </a:r>
            <a:endParaRPr lang="es-PE" sz="1600" dirty="0">
              <a:solidFill>
                <a:schemeClr val="tx1"/>
              </a:solidFill>
              <a:latin typeface="Arial" pitchFamily="34" charset="0"/>
              <a:cs typeface="Arial" pitchFamily="34" charset="0"/>
            </a:endParaRPr>
          </a:p>
        </p:txBody>
      </p:sp>
      <p:sp>
        <p:nvSpPr>
          <p:cNvPr id="6" name="Flecha arriba 5"/>
          <p:cNvSpPr/>
          <p:nvPr/>
        </p:nvSpPr>
        <p:spPr>
          <a:xfrm>
            <a:off x="6480229" y="1780873"/>
            <a:ext cx="294486" cy="1567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7" name="Flecha arriba 6"/>
          <p:cNvSpPr/>
          <p:nvPr/>
        </p:nvSpPr>
        <p:spPr>
          <a:xfrm>
            <a:off x="5780404" y="2731444"/>
            <a:ext cx="293874" cy="5965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8" name="Flecha arriba 7"/>
          <p:cNvSpPr/>
          <p:nvPr/>
        </p:nvSpPr>
        <p:spPr>
          <a:xfrm>
            <a:off x="1186879" y="2731444"/>
            <a:ext cx="286360" cy="5965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9" name="Flecha arriba 8"/>
          <p:cNvSpPr/>
          <p:nvPr/>
        </p:nvSpPr>
        <p:spPr>
          <a:xfrm>
            <a:off x="3832070" y="2761808"/>
            <a:ext cx="279118" cy="5727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10" name="Rectángulo redondeado 9"/>
          <p:cNvSpPr/>
          <p:nvPr/>
        </p:nvSpPr>
        <p:spPr>
          <a:xfrm>
            <a:off x="384371" y="3989015"/>
            <a:ext cx="1191506" cy="191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itchFamily="34" charset="0"/>
                <a:cs typeface="Arial" pitchFamily="34" charset="0"/>
              </a:rPr>
              <a:t>Controles </a:t>
            </a:r>
          </a:p>
          <a:p>
            <a:r>
              <a:rPr lang="es-PE" sz="1400" dirty="0">
                <a:solidFill>
                  <a:schemeClr val="tx1"/>
                </a:solidFill>
                <a:latin typeface="Arial" pitchFamily="34" charset="0"/>
                <a:cs typeface="Arial" pitchFamily="34" charset="0"/>
              </a:rPr>
              <a:t>De Gerencia </a:t>
            </a:r>
          </a:p>
          <a:p>
            <a:r>
              <a:rPr lang="es-PE" sz="1400" dirty="0">
                <a:solidFill>
                  <a:schemeClr val="tx1"/>
                </a:solidFill>
                <a:latin typeface="Arial" pitchFamily="34" charset="0"/>
                <a:cs typeface="Arial" pitchFamily="34" charset="0"/>
              </a:rPr>
              <a:t>Directores </a:t>
            </a:r>
          </a:p>
          <a:p>
            <a:r>
              <a:rPr lang="es-PE" sz="1400" dirty="0">
                <a:solidFill>
                  <a:schemeClr val="tx1"/>
                </a:solidFill>
                <a:latin typeface="Arial" pitchFamily="34" charset="0"/>
                <a:cs typeface="Arial" pitchFamily="34" charset="0"/>
              </a:rPr>
              <a:t>Subgerentes </a:t>
            </a:r>
          </a:p>
        </p:txBody>
      </p:sp>
      <p:sp>
        <p:nvSpPr>
          <p:cNvPr id="11" name="Rectángulo redondeado 10"/>
          <p:cNvSpPr/>
          <p:nvPr/>
        </p:nvSpPr>
        <p:spPr>
          <a:xfrm>
            <a:off x="1585507" y="3989015"/>
            <a:ext cx="856968" cy="191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itchFamily="34" charset="0"/>
                <a:cs typeface="Arial" pitchFamily="34" charset="0"/>
              </a:rPr>
              <a:t>Medidas de Control Interno </a:t>
            </a:r>
          </a:p>
        </p:txBody>
      </p:sp>
      <p:sp>
        <p:nvSpPr>
          <p:cNvPr id="12" name="Rectángulo redondeado 11"/>
          <p:cNvSpPr/>
          <p:nvPr/>
        </p:nvSpPr>
        <p:spPr>
          <a:xfrm>
            <a:off x="5663694" y="4004388"/>
            <a:ext cx="1499838" cy="191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itchFamily="34" charset="0"/>
                <a:cs typeface="Arial" pitchFamily="34" charset="0"/>
              </a:rPr>
              <a:t>Auditoria Interna </a:t>
            </a:r>
          </a:p>
        </p:txBody>
      </p:sp>
      <p:sp>
        <p:nvSpPr>
          <p:cNvPr id="13" name="Rectángulo 12"/>
          <p:cNvSpPr/>
          <p:nvPr/>
        </p:nvSpPr>
        <p:spPr>
          <a:xfrm>
            <a:off x="7743493" y="1172127"/>
            <a:ext cx="480646" cy="472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noAutofit/>
          </a:bodyPr>
          <a:lstStyle/>
          <a:p>
            <a:r>
              <a:rPr lang="es-PE" sz="1600" b="1" dirty="0">
                <a:solidFill>
                  <a:schemeClr val="tx1"/>
                </a:solidFill>
                <a:latin typeface="Arial" pitchFamily="34" charset="0"/>
                <a:cs typeface="Arial" pitchFamily="34" charset="0"/>
              </a:rPr>
              <a:t>Auditoría Externa </a:t>
            </a:r>
            <a:endParaRPr lang="es-PE" sz="1600" dirty="0">
              <a:solidFill>
                <a:schemeClr val="tx1"/>
              </a:solidFill>
              <a:latin typeface="Arial" pitchFamily="34" charset="0"/>
              <a:cs typeface="Arial" pitchFamily="34" charset="0"/>
            </a:endParaRPr>
          </a:p>
        </p:txBody>
      </p:sp>
      <p:sp>
        <p:nvSpPr>
          <p:cNvPr id="14" name="Rectángulo 13"/>
          <p:cNvSpPr/>
          <p:nvPr/>
        </p:nvSpPr>
        <p:spPr>
          <a:xfrm>
            <a:off x="8336358" y="1172127"/>
            <a:ext cx="496389" cy="472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endParaRPr lang="es-PE" sz="1600" b="1" dirty="0">
              <a:solidFill>
                <a:schemeClr val="tx1"/>
              </a:solidFill>
              <a:latin typeface="Arial" pitchFamily="34" charset="0"/>
              <a:cs typeface="Arial" pitchFamily="34" charset="0"/>
            </a:endParaRPr>
          </a:p>
          <a:p>
            <a:r>
              <a:rPr lang="es-PE" sz="1600" b="1" dirty="0">
                <a:solidFill>
                  <a:schemeClr val="tx1"/>
                </a:solidFill>
                <a:latin typeface="Arial" pitchFamily="34" charset="0"/>
                <a:cs typeface="Arial" pitchFamily="34" charset="0"/>
              </a:rPr>
              <a:t>Organismos De Control </a:t>
            </a:r>
            <a:endParaRPr lang="es-PE" sz="1600" dirty="0">
              <a:solidFill>
                <a:schemeClr val="tx1"/>
              </a:solidFill>
              <a:latin typeface="Arial" pitchFamily="34" charset="0"/>
              <a:cs typeface="Arial" pitchFamily="34" charset="0"/>
            </a:endParaRPr>
          </a:p>
          <a:p>
            <a:endParaRPr lang="es-PE" sz="1600" dirty="0">
              <a:solidFill>
                <a:schemeClr val="tx1"/>
              </a:solidFill>
              <a:latin typeface="Arial" pitchFamily="34" charset="0"/>
              <a:cs typeface="Arial" pitchFamily="34" charset="0"/>
            </a:endParaRPr>
          </a:p>
        </p:txBody>
      </p:sp>
      <p:sp>
        <p:nvSpPr>
          <p:cNvPr id="16" name="CuadroTexto 15"/>
          <p:cNvSpPr txBox="1"/>
          <p:nvPr/>
        </p:nvSpPr>
        <p:spPr>
          <a:xfrm>
            <a:off x="462838" y="3497282"/>
            <a:ext cx="1967166" cy="276999"/>
          </a:xfrm>
          <a:prstGeom prst="rect">
            <a:avLst/>
          </a:prstGeom>
          <a:noFill/>
        </p:spPr>
        <p:txBody>
          <a:bodyPr wrap="square" rtlCol="0">
            <a:spAutoFit/>
          </a:bodyPr>
          <a:lstStyle/>
          <a:p>
            <a:pPr algn="ctr"/>
            <a:r>
              <a:rPr lang="es-PE" sz="1200" b="1" dirty="0">
                <a:latin typeface="Arial" pitchFamily="34" charset="0"/>
                <a:cs typeface="Arial" pitchFamily="34" charset="0"/>
              </a:rPr>
              <a:t>1° Línea de defensa </a:t>
            </a:r>
            <a:endParaRPr lang="es-PE" sz="1200" dirty="0">
              <a:latin typeface="Arial" pitchFamily="34" charset="0"/>
              <a:cs typeface="Arial" pitchFamily="34" charset="0"/>
            </a:endParaRPr>
          </a:p>
        </p:txBody>
      </p:sp>
      <p:sp>
        <p:nvSpPr>
          <p:cNvPr id="17" name="Rectángulo redondeado 16"/>
          <p:cNvSpPr/>
          <p:nvPr/>
        </p:nvSpPr>
        <p:spPr>
          <a:xfrm>
            <a:off x="2883489" y="4348381"/>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Seguridad </a:t>
            </a:r>
          </a:p>
        </p:txBody>
      </p:sp>
      <p:sp>
        <p:nvSpPr>
          <p:cNvPr id="18" name="Rectángulo redondeado 17"/>
          <p:cNvSpPr/>
          <p:nvPr/>
        </p:nvSpPr>
        <p:spPr>
          <a:xfrm>
            <a:off x="2883489" y="4689238"/>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Gestión de Riesgos </a:t>
            </a:r>
          </a:p>
        </p:txBody>
      </p:sp>
      <p:sp>
        <p:nvSpPr>
          <p:cNvPr id="19" name="Rectángulo redondeado 18"/>
          <p:cNvSpPr/>
          <p:nvPr/>
        </p:nvSpPr>
        <p:spPr>
          <a:xfrm>
            <a:off x="2883488" y="5021576"/>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Calidad	</a:t>
            </a:r>
          </a:p>
        </p:txBody>
      </p:sp>
      <p:sp>
        <p:nvSpPr>
          <p:cNvPr id="20" name="Rectángulo redondeado 19"/>
          <p:cNvSpPr/>
          <p:nvPr/>
        </p:nvSpPr>
        <p:spPr>
          <a:xfrm>
            <a:off x="2883488" y="5362434"/>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Inspección</a:t>
            </a:r>
          </a:p>
        </p:txBody>
      </p:sp>
      <p:sp>
        <p:nvSpPr>
          <p:cNvPr id="21" name="Rectángulo redondeado 20"/>
          <p:cNvSpPr/>
          <p:nvPr/>
        </p:nvSpPr>
        <p:spPr>
          <a:xfrm>
            <a:off x="2860022" y="5694772"/>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Cumplimiento</a:t>
            </a:r>
          </a:p>
        </p:txBody>
      </p:sp>
      <p:sp>
        <p:nvSpPr>
          <p:cNvPr id="22" name="Rectángulo redondeado 21"/>
          <p:cNvSpPr/>
          <p:nvPr/>
        </p:nvSpPr>
        <p:spPr>
          <a:xfrm>
            <a:off x="2883489" y="3996791"/>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Control Financiero </a:t>
            </a:r>
          </a:p>
        </p:txBody>
      </p:sp>
      <p:sp>
        <p:nvSpPr>
          <p:cNvPr id="23" name="CuadroTexto 22"/>
          <p:cNvSpPr txBox="1"/>
          <p:nvPr/>
        </p:nvSpPr>
        <p:spPr>
          <a:xfrm>
            <a:off x="3251811" y="3507130"/>
            <a:ext cx="1665841" cy="276999"/>
          </a:xfrm>
          <a:prstGeom prst="rect">
            <a:avLst/>
          </a:prstGeom>
          <a:noFill/>
        </p:spPr>
        <p:txBody>
          <a:bodyPr wrap="none" rtlCol="0">
            <a:spAutoFit/>
          </a:bodyPr>
          <a:lstStyle/>
          <a:p>
            <a:r>
              <a:rPr lang="es-PE" sz="1200" b="1" dirty="0">
                <a:latin typeface="Arial" pitchFamily="34" charset="0"/>
                <a:cs typeface="Arial" pitchFamily="34" charset="0"/>
              </a:rPr>
              <a:t>2° Línea de defensa </a:t>
            </a:r>
            <a:endParaRPr lang="es-PE" sz="1200" dirty="0">
              <a:latin typeface="Arial" pitchFamily="34" charset="0"/>
              <a:cs typeface="Arial" pitchFamily="34" charset="0"/>
            </a:endParaRPr>
          </a:p>
        </p:txBody>
      </p:sp>
      <p:sp>
        <p:nvSpPr>
          <p:cNvPr id="24" name="CuadroTexto 23"/>
          <p:cNvSpPr txBox="1"/>
          <p:nvPr/>
        </p:nvSpPr>
        <p:spPr>
          <a:xfrm>
            <a:off x="5670312" y="3517218"/>
            <a:ext cx="1665841" cy="276999"/>
          </a:xfrm>
          <a:prstGeom prst="rect">
            <a:avLst/>
          </a:prstGeom>
          <a:noFill/>
        </p:spPr>
        <p:txBody>
          <a:bodyPr wrap="none" rtlCol="0">
            <a:spAutoFit/>
          </a:bodyPr>
          <a:lstStyle/>
          <a:p>
            <a:r>
              <a:rPr lang="es-PE" sz="1200" b="1" dirty="0">
                <a:latin typeface="Arial" pitchFamily="34" charset="0"/>
                <a:cs typeface="Arial" pitchFamily="34" charset="0"/>
              </a:rPr>
              <a:t>3° Línea de defensa </a:t>
            </a:r>
            <a:endParaRPr lang="es-PE" sz="1200" dirty="0">
              <a:latin typeface="Arial" pitchFamily="34" charset="0"/>
              <a:cs typeface="Arial" pitchFamily="34" charset="0"/>
            </a:endParaRPr>
          </a:p>
        </p:txBody>
      </p:sp>
      <p:sp>
        <p:nvSpPr>
          <p:cNvPr id="26" name="CuadroTexto 25"/>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80</a:t>
            </a:r>
            <a:endParaRPr lang="es-PE" dirty="0">
              <a:solidFill>
                <a:srgbClr val="264CA2"/>
              </a:solidFill>
            </a:endParaRPr>
          </a:p>
        </p:txBody>
      </p:sp>
    </p:spTree>
    <p:extLst>
      <p:ext uri="{BB962C8B-B14F-4D97-AF65-F5344CB8AC3E}">
        <p14:creationId xmlns:p14="http://schemas.microsoft.com/office/powerpoint/2010/main" val="25280593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824407" y="1495946"/>
            <a:ext cx="4903470" cy="2554545"/>
          </a:xfrm>
          <a:prstGeom prst="rect">
            <a:avLst/>
          </a:prstGeom>
          <a:noFill/>
        </p:spPr>
        <p:txBody>
          <a:bodyPr wrap="square" rtlCol="0">
            <a:spAutoFit/>
          </a:bodyPr>
          <a:lstStyle/>
          <a:p>
            <a:r>
              <a:rPr lang="es-PE" sz="1600" dirty="0">
                <a:latin typeface="Arial" pitchFamily="34" charset="0"/>
                <a:cs typeface="Arial" pitchFamily="34" charset="0"/>
              </a:rPr>
              <a:t>17 Principios para describir los componentes del Control Interno. </a:t>
            </a:r>
          </a:p>
          <a:p>
            <a:endParaRPr lang="es-PE" sz="1600" dirty="0">
              <a:latin typeface="Arial" pitchFamily="34" charset="0"/>
              <a:cs typeface="Arial" pitchFamily="34" charset="0"/>
            </a:endParaRPr>
          </a:p>
          <a:p>
            <a:r>
              <a:rPr lang="es-PE" sz="1600" dirty="0" smtClean="0">
                <a:latin typeface="Arial" pitchFamily="34" charset="0"/>
                <a:cs typeface="Arial" pitchFamily="34" charset="0"/>
              </a:rPr>
              <a:t>5 Componentes, la </a:t>
            </a:r>
            <a:r>
              <a:rPr lang="es-PE" sz="1600" dirty="0">
                <a:latin typeface="Arial" pitchFamily="34" charset="0"/>
                <a:cs typeface="Arial" pitchFamily="34" charset="0"/>
              </a:rPr>
              <a:t>organización define las responsabilidades de las personas a nivel de control interno para la Consecución de los Objetivos. </a:t>
            </a:r>
          </a:p>
          <a:p>
            <a:endParaRPr lang="es-PE" sz="1600" dirty="0">
              <a:latin typeface="Arial" pitchFamily="34" charset="0"/>
              <a:cs typeface="Arial" pitchFamily="34" charset="0"/>
            </a:endParaRPr>
          </a:p>
          <a:p>
            <a:r>
              <a:rPr lang="es-PE" sz="1600" dirty="0">
                <a:latin typeface="Arial" pitchFamily="34" charset="0"/>
                <a:cs typeface="Arial" pitchFamily="34" charset="0"/>
              </a:rPr>
              <a:t>En un mundo perfecto, tal vez sólo una línea de defensa sería necesaria para asegurar una gestión de riesgos efectiva . </a:t>
            </a:r>
          </a:p>
        </p:txBody>
      </p:sp>
      <p:sp>
        <p:nvSpPr>
          <p:cNvPr id="6" name="CuadroTexto 5"/>
          <p:cNvSpPr txBox="1"/>
          <p:nvPr/>
        </p:nvSpPr>
        <p:spPr>
          <a:xfrm>
            <a:off x="779384" y="5294946"/>
            <a:ext cx="3033930" cy="338554"/>
          </a:xfrm>
          <a:prstGeom prst="rect">
            <a:avLst/>
          </a:prstGeom>
          <a:noFill/>
        </p:spPr>
        <p:txBody>
          <a:bodyPr wrap="square" rtlCol="0">
            <a:spAutoFit/>
          </a:bodyPr>
          <a:lstStyle/>
          <a:p>
            <a:r>
              <a:rPr lang="es-PE" sz="1600" dirty="0">
                <a:latin typeface="Arial" pitchFamily="34" charset="0"/>
                <a:cs typeface="Arial" pitchFamily="34" charset="0"/>
              </a:rPr>
              <a:t>COSO Cube (2013 </a:t>
            </a:r>
            <a:r>
              <a:rPr lang="es-PE" sz="1600" dirty="0" err="1">
                <a:latin typeface="Arial" pitchFamily="34" charset="0"/>
                <a:cs typeface="Arial" pitchFamily="34" charset="0"/>
              </a:rPr>
              <a:t>Edition</a:t>
            </a:r>
            <a:r>
              <a:rPr lang="es-PE" sz="1600" dirty="0">
                <a:latin typeface="Arial" pitchFamily="34" charset="0"/>
                <a:cs typeface="Arial" pitchFamily="34" charset="0"/>
              </a:rPr>
              <a:t>) </a:t>
            </a:r>
          </a:p>
        </p:txBody>
      </p:sp>
      <p:pic>
        <p:nvPicPr>
          <p:cNvPr id="7" name="Imagen 6"/>
          <p:cNvPicPr>
            <a:picLocks noChangeAspect="1"/>
          </p:cNvPicPr>
          <p:nvPr/>
        </p:nvPicPr>
        <p:blipFill>
          <a:blip r:embed="rId2" cstate="print"/>
          <a:stretch>
            <a:fillRect/>
          </a:stretch>
        </p:blipFill>
        <p:spPr>
          <a:xfrm>
            <a:off x="5814327" y="4067264"/>
            <a:ext cx="1748790" cy="2240199"/>
          </a:xfrm>
          <a:prstGeom prst="rect">
            <a:avLst/>
          </a:prstGeom>
        </p:spPr>
      </p:pic>
      <p:sp>
        <p:nvSpPr>
          <p:cNvPr id="10" name="Título 1"/>
          <p:cNvSpPr>
            <a:spLocks noGrp="1"/>
          </p:cNvSpPr>
          <p:nvPr>
            <p:ph type="title"/>
          </p:nvPr>
        </p:nvSpPr>
        <p:spPr>
          <a:xfrm>
            <a:off x="1093225" y="-49428"/>
            <a:ext cx="8131017" cy="859312"/>
          </a:xfrm>
        </p:spPr>
        <p:txBody>
          <a:bodyPr>
            <a:noAutofit/>
          </a:bodyPr>
          <a:lstStyle/>
          <a:p>
            <a:pPr algn="ctr"/>
            <a:r>
              <a:rPr lang="es-PE" sz="2800" dirty="0">
                <a:solidFill>
                  <a:schemeClr val="bg1"/>
                </a:solidFill>
                <a:latin typeface="Arial" pitchFamily="34" charset="0"/>
                <a:cs typeface="Arial" pitchFamily="34" charset="0"/>
              </a:rPr>
              <a:t>Rol de la Segunda Línea de Defensa</a:t>
            </a:r>
            <a:br>
              <a:rPr lang="es-PE" sz="2800" dirty="0">
                <a:solidFill>
                  <a:schemeClr val="bg1"/>
                </a:solidFill>
                <a:latin typeface="Arial" pitchFamily="34" charset="0"/>
                <a:cs typeface="Arial" pitchFamily="34" charset="0"/>
              </a:rPr>
            </a:br>
            <a:r>
              <a:rPr lang="es-PE" sz="2800" dirty="0">
                <a:solidFill>
                  <a:schemeClr val="bg1"/>
                </a:solidFill>
                <a:latin typeface="Arial" pitchFamily="34" charset="0"/>
                <a:cs typeface="Arial" pitchFamily="34" charset="0"/>
              </a:rPr>
              <a:t>Apoyo en el Diseño y Monitoreo </a:t>
            </a:r>
            <a:r>
              <a:rPr lang="es-PE" sz="2800" dirty="0" smtClean="0">
                <a:solidFill>
                  <a:schemeClr val="bg1"/>
                </a:solidFill>
                <a:latin typeface="Arial" pitchFamily="34" charset="0"/>
                <a:cs typeface="Arial" pitchFamily="34" charset="0"/>
              </a:rPr>
              <a:t>Preventivo </a:t>
            </a:r>
            <a:endParaRPr lang="es-PE" sz="2800" dirty="0">
              <a:solidFill>
                <a:schemeClr val="bg1"/>
              </a:solidFill>
              <a:latin typeface="Arial" pitchFamily="34" charset="0"/>
              <a:cs typeface="Arial" pitchFamily="34" charset="0"/>
            </a:endParaRPr>
          </a:p>
        </p:txBody>
      </p:sp>
      <p:sp>
        <p:nvSpPr>
          <p:cNvPr id="8" name="CuadroTexto 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81</a:t>
            </a:r>
            <a:endParaRPr lang="es-PE" dirty="0">
              <a:solidFill>
                <a:srgbClr val="264CA2"/>
              </a:solidFill>
            </a:endParaRPr>
          </a:p>
        </p:txBody>
      </p:sp>
      <p:pic>
        <p:nvPicPr>
          <p:cNvPr id="9" name="Picture 3" descr="cube_framework_new2-01.JPG"/>
          <p:cNvPicPr/>
          <p:nvPr/>
        </p:nvPicPr>
        <p:blipFill>
          <a:blip r:embed="rId3" cstate="print">
            <a:extLst>
              <a:ext uri="{28A0092B-C50C-407E-A947-70E740481C1C}">
                <a14:useLocalDpi xmlns:a14="http://schemas.microsoft.com/office/drawing/2010/main"/>
              </a:ext>
            </a:extLst>
          </a:blip>
          <a:stretch>
            <a:fillRect/>
          </a:stretch>
        </p:blipFill>
        <p:spPr>
          <a:xfrm>
            <a:off x="94125" y="1640541"/>
            <a:ext cx="3730282" cy="3030398"/>
          </a:xfrm>
          <a:prstGeom prst="rect">
            <a:avLst/>
          </a:prstGeom>
        </p:spPr>
      </p:pic>
    </p:spTree>
    <p:extLst>
      <p:ext uri="{BB962C8B-B14F-4D97-AF65-F5344CB8AC3E}">
        <p14:creationId xmlns:p14="http://schemas.microsoft.com/office/powerpoint/2010/main" val="2655390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093225" y="-49428"/>
            <a:ext cx="8131017" cy="859312"/>
          </a:xfrm>
        </p:spPr>
        <p:txBody>
          <a:bodyPr>
            <a:noAutofit/>
          </a:bodyPr>
          <a:lstStyle/>
          <a:p>
            <a:pPr algn="ctr"/>
            <a:r>
              <a:rPr lang="es-PE" sz="2800" dirty="0">
                <a:solidFill>
                  <a:schemeClr val="bg1"/>
                </a:solidFill>
                <a:latin typeface="Arial" pitchFamily="34" charset="0"/>
                <a:cs typeface="Arial" pitchFamily="34" charset="0"/>
              </a:rPr>
              <a:t>Rol de la Segunda Línea de Defensa</a:t>
            </a:r>
            <a:br>
              <a:rPr lang="es-PE" sz="2800" dirty="0">
                <a:solidFill>
                  <a:schemeClr val="bg1"/>
                </a:solidFill>
                <a:latin typeface="Arial" pitchFamily="34" charset="0"/>
                <a:cs typeface="Arial" pitchFamily="34" charset="0"/>
              </a:rPr>
            </a:br>
            <a:r>
              <a:rPr lang="es-PE" sz="2800" dirty="0">
                <a:solidFill>
                  <a:schemeClr val="bg1"/>
                </a:solidFill>
                <a:latin typeface="Arial" pitchFamily="34" charset="0"/>
                <a:cs typeface="Arial" pitchFamily="34" charset="0"/>
              </a:rPr>
              <a:t>Apoyo en el Diseño y Monitoreo </a:t>
            </a:r>
            <a:r>
              <a:rPr lang="es-PE" sz="2800" dirty="0" smtClean="0">
                <a:solidFill>
                  <a:schemeClr val="bg1"/>
                </a:solidFill>
                <a:latin typeface="Arial" pitchFamily="34" charset="0"/>
                <a:cs typeface="Arial" pitchFamily="34" charset="0"/>
              </a:rPr>
              <a:t>Preventivo </a:t>
            </a:r>
            <a:endParaRPr lang="es-PE" sz="2800" dirty="0">
              <a:solidFill>
                <a:schemeClr val="bg1"/>
              </a:solidFill>
              <a:latin typeface="Arial" pitchFamily="34" charset="0"/>
              <a:cs typeface="Arial" pitchFamily="34" charset="0"/>
            </a:endParaRPr>
          </a:p>
        </p:txBody>
      </p:sp>
      <p:sp>
        <p:nvSpPr>
          <p:cNvPr id="8" name="CuadroTexto 7"/>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82</a:t>
            </a:r>
            <a:endParaRPr lang="es-PE" dirty="0">
              <a:solidFill>
                <a:srgbClr val="264CA2"/>
              </a:solidFill>
            </a:endParaRPr>
          </a:p>
        </p:txBody>
      </p:sp>
      <p:pic>
        <p:nvPicPr>
          <p:cNvPr id="9" name="Imagen 8"/>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1484784"/>
            <a:ext cx="7344816" cy="4104456"/>
          </a:xfrm>
          <a:prstGeom prst="rect">
            <a:avLst/>
          </a:prstGeom>
          <a:noFill/>
        </p:spPr>
      </p:pic>
    </p:spTree>
    <p:extLst>
      <p:ext uri="{BB962C8B-B14F-4D97-AF65-F5344CB8AC3E}">
        <p14:creationId xmlns:p14="http://schemas.microsoft.com/office/powerpoint/2010/main" val="3858549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2520937" y="3436611"/>
            <a:ext cx="6006465" cy="5562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600" dirty="0">
                <a:solidFill>
                  <a:schemeClr val="tx1"/>
                </a:solidFill>
                <a:latin typeface="Arial" pitchFamily="34" charset="0"/>
                <a:cs typeface="Arial" pitchFamily="34" charset="0"/>
              </a:rPr>
              <a:t>   Existe segregación de funciones en quien hace la actividad y el que ejecuta el                 -control. </a:t>
            </a:r>
          </a:p>
        </p:txBody>
      </p:sp>
      <p:sp>
        <p:nvSpPr>
          <p:cNvPr id="12" name="Rectángulo 11"/>
          <p:cNvSpPr/>
          <p:nvPr/>
        </p:nvSpPr>
        <p:spPr>
          <a:xfrm>
            <a:off x="2440927" y="4099552"/>
            <a:ext cx="6086475" cy="5562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a:solidFill>
                  <a:schemeClr val="tx1"/>
                </a:solidFill>
                <a:latin typeface="Arial" pitchFamily="34" charset="0"/>
                <a:cs typeface="Arial" pitchFamily="34" charset="0"/>
              </a:rPr>
              <a:t>     La Información utilizada para realizar el control es adecuada y confiable. </a:t>
            </a:r>
          </a:p>
        </p:txBody>
      </p:sp>
      <p:sp>
        <p:nvSpPr>
          <p:cNvPr id="13" name="Rectángulo 12"/>
          <p:cNvSpPr/>
          <p:nvPr/>
        </p:nvSpPr>
        <p:spPr>
          <a:xfrm>
            <a:off x="2363774" y="4751062"/>
            <a:ext cx="6163628" cy="5562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a:solidFill>
                  <a:schemeClr val="tx1"/>
                </a:solidFill>
                <a:latin typeface="Arial" pitchFamily="34" charset="0"/>
                <a:cs typeface="Arial" pitchFamily="34" charset="0"/>
              </a:rPr>
              <a:t>   Las excepciones resultantes de ejecutar el control son resueltas oportunamente </a:t>
            </a:r>
          </a:p>
        </p:txBody>
      </p:sp>
      <p:sp>
        <p:nvSpPr>
          <p:cNvPr id="14" name="Rectángulo 13"/>
          <p:cNvSpPr/>
          <p:nvPr/>
        </p:nvSpPr>
        <p:spPr>
          <a:xfrm>
            <a:off x="2029447" y="5402572"/>
            <a:ext cx="6497955" cy="5562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a:solidFill>
                  <a:schemeClr val="tx1"/>
                </a:solidFill>
                <a:latin typeface="Arial" pitchFamily="34" charset="0"/>
                <a:cs typeface="Arial" pitchFamily="34" charset="0"/>
              </a:rPr>
              <a:t>    Es posible reprocesar la actividad de control de acuerdo a las evidencias y soportes --------anexos de su ejecución. </a:t>
            </a:r>
          </a:p>
        </p:txBody>
      </p:sp>
      <p:sp>
        <p:nvSpPr>
          <p:cNvPr id="4" name="Rectángulo redondeado 3"/>
          <p:cNvSpPr/>
          <p:nvPr/>
        </p:nvSpPr>
        <p:spPr>
          <a:xfrm>
            <a:off x="789292" y="1417311"/>
            <a:ext cx="651510" cy="45262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800" dirty="0">
                <a:solidFill>
                  <a:schemeClr val="tx1"/>
                </a:solidFill>
                <a:latin typeface="Arial" pitchFamily="34" charset="0"/>
                <a:cs typeface="Arial" pitchFamily="34" charset="0"/>
              </a:rPr>
              <a:t>Un control Bien Diseñado</a:t>
            </a:r>
            <a:endParaRPr lang="es-PE" sz="2800" dirty="0">
              <a:solidFill>
                <a:schemeClr val="tx1"/>
              </a:solidFill>
              <a:latin typeface="Arial" pitchFamily="34" charset="0"/>
              <a:cs typeface="Arial" pitchFamily="34" charset="0"/>
            </a:endParaRPr>
          </a:p>
        </p:txBody>
      </p:sp>
      <p:sp>
        <p:nvSpPr>
          <p:cNvPr id="7" name="Rectángulo 6"/>
          <p:cNvSpPr/>
          <p:nvPr/>
        </p:nvSpPr>
        <p:spPr>
          <a:xfrm>
            <a:off x="2115172" y="1493511"/>
            <a:ext cx="6412230" cy="5715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a:solidFill>
                  <a:schemeClr val="tx1"/>
                </a:solidFill>
                <a:latin typeface="Arial" pitchFamily="34" charset="0"/>
                <a:cs typeface="Arial" pitchFamily="34" charset="0"/>
              </a:rPr>
              <a:t>Mitiga la Causa Asociada (Disminuye su impacto y/o probabilidad). </a:t>
            </a:r>
          </a:p>
        </p:txBody>
      </p:sp>
      <p:sp>
        <p:nvSpPr>
          <p:cNvPr id="8" name="Rectángulo 7"/>
          <p:cNvSpPr/>
          <p:nvPr/>
        </p:nvSpPr>
        <p:spPr>
          <a:xfrm>
            <a:off x="2286622" y="2152641"/>
            <a:ext cx="6240780" cy="5257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a:solidFill>
                  <a:schemeClr val="tx1"/>
                </a:solidFill>
                <a:latin typeface="Arial" pitchFamily="34" charset="0"/>
                <a:cs typeface="Arial" pitchFamily="34" charset="0"/>
              </a:rPr>
              <a:t>  La frecuencia del control permite identificar un error oportunamente </a:t>
            </a:r>
          </a:p>
        </p:txBody>
      </p:sp>
      <p:sp>
        <p:nvSpPr>
          <p:cNvPr id="9" name="Rectángulo 8"/>
          <p:cNvSpPr/>
          <p:nvPr/>
        </p:nvSpPr>
        <p:spPr>
          <a:xfrm>
            <a:off x="2440927" y="2785102"/>
            <a:ext cx="6086475" cy="5562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a:solidFill>
                  <a:schemeClr val="tx1"/>
                </a:solidFill>
                <a:latin typeface="Arial" pitchFamily="34" charset="0"/>
                <a:cs typeface="Arial" pitchFamily="34" charset="0"/>
              </a:rPr>
              <a:t>   La persona que ejecuta el control tiene el conocimiento y la experiencia suficiente. </a:t>
            </a:r>
          </a:p>
        </p:txBody>
      </p:sp>
      <p:pic>
        <p:nvPicPr>
          <p:cNvPr id="10" name="Imagen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5102" y="1249671"/>
            <a:ext cx="1211580" cy="4892040"/>
          </a:xfrm>
          <a:prstGeom prst="rect">
            <a:avLst/>
          </a:prstGeom>
        </p:spPr>
      </p:pic>
      <p:sp>
        <p:nvSpPr>
          <p:cNvPr id="15" name="Título 1"/>
          <p:cNvSpPr>
            <a:spLocks noGrp="1"/>
          </p:cNvSpPr>
          <p:nvPr>
            <p:ph type="title"/>
          </p:nvPr>
        </p:nvSpPr>
        <p:spPr>
          <a:xfrm>
            <a:off x="954406" y="-61785"/>
            <a:ext cx="8131017" cy="859312"/>
          </a:xfrm>
        </p:spPr>
        <p:txBody>
          <a:bodyPr>
            <a:noAutofit/>
          </a:bodyPr>
          <a:lstStyle/>
          <a:p>
            <a:pPr algn="ctr"/>
            <a:r>
              <a:rPr lang="es-PE" sz="2800" dirty="0">
                <a:solidFill>
                  <a:schemeClr val="bg1"/>
                </a:solidFill>
                <a:latin typeface="Arial" pitchFamily="34" charset="0"/>
                <a:cs typeface="Arial" pitchFamily="34" charset="0"/>
              </a:rPr>
              <a:t>Rol de la Segunda Línea de Defensa</a:t>
            </a:r>
            <a:br>
              <a:rPr lang="es-PE" sz="2800" dirty="0">
                <a:solidFill>
                  <a:schemeClr val="bg1"/>
                </a:solidFill>
                <a:latin typeface="Arial" pitchFamily="34" charset="0"/>
                <a:cs typeface="Arial" pitchFamily="34" charset="0"/>
              </a:rPr>
            </a:br>
            <a:r>
              <a:rPr lang="es-PE" sz="2800" dirty="0">
                <a:solidFill>
                  <a:schemeClr val="bg1"/>
                </a:solidFill>
                <a:latin typeface="Arial" pitchFamily="34" charset="0"/>
                <a:cs typeface="Arial" pitchFamily="34" charset="0"/>
              </a:rPr>
              <a:t>Apoyo en el Diseño y Monitoreo </a:t>
            </a:r>
            <a:r>
              <a:rPr lang="es-PE" sz="2800" dirty="0" smtClean="0">
                <a:solidFill>
                  <a:schemeClr val="bg1"/>
                </a:solidFill>
                <a:latin typeface="Arial" pitchFamily="34" charset="0"/>
                <a:cs typeface="Arial" pitchFamily="34" charset="0"/>
              </a:rPr>
              <a:t>Preventivo </a:t>
            </a:r>
            <a:endParaRPr lang="es-PE" sz="2800" dirty="0">
              <a:solidFill>
                <a:schemeClr val="bg1"/>
              </a:solidFill>
              <a:latin typeface="Arial" pitchFamily="34" charset="0"/>
              <a:cs typeface="Arial" pitchFamily="34" charset="0"/>
            </a:endParaRPr>
          </a:p>
        </p:txBody>
      </p:sp>
      <p:sp>
        <p:nvSpPr>
          <p:cNvPr id="16" name="CuadroTexto 15"/>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83</a:t>
            </a:r>
            <a:endParaRPr lang="es-PE" dirty="0">
              <a:solidFill>
                <a:srgbClr val="264CA2"/>
              </a:solidFill>
            </a:endParaRPr>
          </a:p>
        </p:txBody>
      </p:sp>
    </p:spTree>
    <p:extLst>
      <p:ext uri="{BB962C8B-B14F-4D97-AF65-F5344CB8AC3E}">
        <p14:creationId xmlns:p14="http://schemas.microsoft.com/office/powerpoint/2010/main" val="25329490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5839212" y="1194261"/>
            <a:ext cx="3083596" cy="11458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Corresponde a la hoja de vida del proceso, ayudando a identificar las características generales del proceso (Objetivo, Alcance, responsables, entradas, salidas, entre otros.) </a:t>
            </a:r>
          </a:p>
        </p:txBody>
      </p:sp>
      <p:sp>
        <p:nvSpPr>
          <p:cNvPr id="6" name="Rectángulo redondeado 5"/>
          <p:cNvSpPr/>
          <p:nvPr/>
        </p:nvSpPr>
        <p:spPr>
          <a:xfrm>
            <a:off x="5884039" y="2700748"/>
            <a:ext cx="3038769" cy="10410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Son guías de acción establecidas por la dirección que orientan la acción y decisiones del personal en la ejecución de las actividades del procedimiento. </a:t>
            </a:r>
          </a:p>
        </p:txBody>
      </p:sp>
      <p:sp>
        <p:nvSpPr>
          <p:cNvPr id="7" name="Rectángulo redondeado 6"/>
          <p:cNvSpPr/>
          <p:nvPr/>
        </p:nvSpPr>
        <p:spPr>
          <a:xfrm>
            <a:off x="3099255" y="3979290"/>
            <a:ext cx="2529162" cy="15361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Los indicadores son las medidas </a:t>
            </a:r>
            <a:r>
              <a:rPr lang="es-PE" sz="1200" i="1" dirty="0">
                <a:solidFill>
                  <a:schemeClr val="tx1"/>
                </a:solidFill>
                <a:latin typeface="Arial" pitchFamily="34" charset="0"/>
                <a:cs typeface="Arial" pitchFamily="34" charset="0"/>
              </a:rPr>
              <a:t>cuantitativas </a:t>
            </a:r>
            <a:r>
              <a:rPr lang="es-PE" sz="1200" dirty="0">
                <a:solidFill>
                  <a:schemeClr val="tx1"/>
                </a:solidFill>
                <a:latin typeface="Arial" pitchFamily="34" charset="0"/>
                <a:cs typeface="Arial" pitchFamily="34" charset="0"/>
              </a:rPr>
              <a:t>financieras y no financieras que se recopilan y monitorean por parte del dueño del procesos, sobre el cumplimiento de los objetivos. </a:t>
            </a:r>
          </a:p>
        </p:txBody>
      </p:sp>
      <p:sp>
        <p:nvSpPr>
          <p:cNvPr id="8" name="Rectángulo redondeado 7"/>
          <p:cNvSpPr/>
          <p:nvPr/>
        </p:nvSpPr>
        <p:spPr>
          <a:xfrm>
            <a:off x="5884039" y="4067944"/>
            <a:ext cx="3038769" cy="1007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Documento escrito que describe secuencialmente, la forma de realizar una actividad para lograr un objetivo dado, dentro del alcance establecido, </a:t>
            </a:r>
          </a:p>
        </p:txBody>
      </p:sp>
      <p:sp>
        <p:nvSpPr>
          <p:cNvPr id="9" name="Rectángulo redondeado 8"/>
          <p:cNvSpPr/>
          <p:nvPr/>
        </p:nvSpPr>
        <p:spPr>
          <a:xfrm>
            <a:off x="263232" y="3991525"/>
            <a:ext cx="2728314" cy="15239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itchFamily="34" charset="0"/>
                <a:cs typeface="Arial" pitchFamily="34" charset="0"/>
              </a:rPr>
              <a:t>Corresponde a la relación de los riesgos inherentes que se pueden presentar en el logro de los objetivos y riesgos residuales (con controles) con su calificación de probabilidad e impacto en el proceso y su colorimetría. </a:t>
            </a:r>
          </a:p>
        </p:txBody>
      </p:sp>
      <p:sp>
        <p:nvSpPr>
          <p:cNvPr id="10" name="Rectángulo redondeado 9"/>
          <p:cNvSpPr/>
          <p:nvPr/>
        </p:nvSpPr>
        <p:spPr>
          <a:xfrm>
            <a:off x="1344775" y="5648225"/>
            <a:ext cx="3772242" cy="87898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solidFill>
                  <a:schemeClr val="bg1"/>
                </a:solidFill>
                <a:latin typeface="Arial" pitchFamily="34" charset="0"/>
                <a:cs typeface="Arial" pitchFamily="34" charset="0"/>
              </a:rPr>
              <a:t>Planes de Acción del Levantamiento del proceso de gestión de riesgos. </a:t>
            </a:r>
          </a:p>
        </p:txBody>
      </p:sp>
      <p:sp>
        <p:nvSpPr>
          <p:cNvPr id="18" name="Conector 17"/>
          <p:cNvSpPr/>
          <p:nvPr/>
        </p:nvSpPr>
        <p:spPr>
          <a:xfrm>
            <a:off x="3070876" y="3471144"/>
            <a:ext cx="320040" cy="4267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latin typeface="Arial" pitchFamily="34" charset="0"/>
                <a:cs typeface="Arial" pitchFamily="34" charset="0"/>
              </a:rPr>
              <a:t>E</a:t>
            </a:r>
          </a:p>
        </p:txBody>
      </p:sp>
      <p:sp>
        <p:nvSpPr>
          <p:cNvPr id="20" name="Conector 19"/>
          <p:cNvSpPr/>
          <p:nvPr/>
        </p:nvSpPr>
        <p:spPr>
          <a:xfrm>
            <a:off x="192832" y="3456434"/>
            <a:ext cx="320040" cy="4267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latin typeface="Arial" pitchFamily="34" charset="0"/>
                <a:cs typeface="Arial" pitchFamily="34" charset="0"/>
              </a:rPr>
              <a:t>D</a:t>
            </a:r>
          </a:p>
        </p:txBody>
      </p:sp>
      <p:pic>
        <p:nvPicPr>
          <p:cNvPr id="19" name="Imagen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7969" y="925729"/>
            <a:ext cx="1947154" cy="2295554"/>
          </a:xfrm>
          <a:prstGeom prst="rect">
            <a:avLst/>
          </a:prstGeom>
        </p:spPr>
      </p:pic>
      <p:sp>
        <p:nvSpPr>
          <p:cNvPr id="3" name="CuadroTexto 2"/>
          <p:cNvSpPr txBox="1"/>
          <p:nvPr/>
        </p:nvSpPr>
        <p:spPr>
          <a:xfrm>
            <a:off x="136479" y="1440261"/>
            <a:ext cx="2013992" cy="400110"/>
          </a:xfrm>
          <a:prstGeom prst="rect">
            <a:avLst/>
          </a:prstGeom>
          <a:noFill/>
        </p:spPr>
        <p:txBody>
          <a:bodyPr wrap="square" rtlCol="0">
            <a:spAutoFit/>
          </a:bodyPr>
          <a:lstStyle/>
          <a:p>
            <a:r>
              <a:rPr lang="es-ES" sz="2000" dirty="0">
                <a:latin typeface="Arial" pitchFamily="34" charset="0"/>
                <a:cs typeface="Arial" pitchFamily="34" charset="0"/>
              </a:rPr>
              <a:t>Independencia</a:t>
            </a:r>
            <a:endParaRPr lang="es-PE" sz="2000" dirty="0">
              <a:latin typeface="Arial" pitchFamily="34" charset="0"/>
              <a:cs typeface="Arial" pitchFamily="34" charset="0"/>
            </a:endParaRPr>
          </a:p>
        </p:txBody>
      </p:sp>
      <p:sp>
        <p:nvSpPr>
          <p:cNvPr id="21" name="CuadroTexto 20"/>
          <p:cNvSpPr txBox="1"/>
          <p:nvPr/>
        </p:nvSpPr>
        <p:spPr>
          <a:xfrm>
            <a:off x="3965123" y="1440261"/>
            <a:ext cx="1491429" cy="400110"/>
          </a:xfrm>
          <a:prstGeom prst="rect">
            <a:avLst/>
          </a:prstGeom>
          <a:noFill/>
        </p:spPr>
        <p:txBody>
          <a:bodyPr wrap="square" rtlCol="0">
            <a:spAutoFit/>
          </a:bodyPr>
          <a:lstStyle/>
          <a:p>
            <a:r>
              <a:rPr lang="es-ES" sz="2000" dirty="0">
                <a:latin typeface="Arial" pitchFamily="34" charset="0"/>
                <a:cs typeface="Arial" pitchFamily="34" charset="0"/>
              </a:rPr>
              <a:t>Objetividad</a:t>
            </a:r>
            <a:endParaRPr lang="es-PE" sz="2000" dirty="0">
              <a:latin typeface="Arial" pitchFamily="34" charset="0"/>
              <a:cs typeface="Arial" pitchFamily="34" charset="0"/>
            </a:endParaRPr>
          </a:p>
        </p:txBody>
      </p:sp>
      <p:sp>
        <p:nvSpPr>
          <p:cNvPr id="27" name="Conector 26"/>
          <p:cNvSpPr/>
          <p:nvPr/>
        </p:nvSpPr>
        <p:spPr>
          <a:xfrm>
            <a:off x="5788025" y="830583"/>
            <a:ext cx="272758" cy="3636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latin typeface="Arial" pitchFamily="34" charset="0"/>
                <a:cs typeface="Arial" pitchFamily="34" charset="0"/>
              </a:rPr>
              <a:t>A</a:t>
            </a:r>
          </a:p>
        </p:txBody>
      </p:sp>
      <p:sp>
        <p:nvSpPr>
          <p:cNvPr id="28" name="Conector 27"/>
          <p:cNvSpPr/>
          <p:nvPr/>
        </p:nvSpPr>
        <p:spPr>
          <a:xfrm>
            <a:off x="5794289" y="2344985"/>
            <a:ext cx="260960" cy="347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latin typeface="Arial" pitchFamily="34" charset="0"/>
                <a:cs typeface="Arial" pitchFamily="34" charset="0"/>
              </a:rPr>
              <a:t>B</a:t>
            </a:r>
          </a:p>
        </p:txBody>
      </p:sp>
      <p:sp>
        <p:nvSpPr>
          <p:cNvPr id="29" name="Conector 28"/>
          <p:cNvSpPr/>
          <p:nvPr/>
        </p:nvSpPr>
        <p:spPr>
          <a:xfrm>
            <a:off x="5756837" y="3741817"/>
            <a:ext cx="274846" cy="3664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latin typeface="Arial" pitchFamily="34" charset="0"/>
                <a:cs typeface="Arial" pitchFamily="34" charset="0"/>
              </a:rPr>
              <a:t>C</a:t>
            </a:r>
          </a:p>
        </p:txBody>
      </p:sp>
      <p:sp>
        <p:nvSpPr>
          <p:cNvPr id="30" name="CuadroTexto 29"/>
          <p:cNvSpPr txBox="1"/>
          <p:nvPr/>
        </p:nvSpPr>
        <p:spPr>
          <a:xfrm>
            <a:off x="6060782" y="884939"/>
            <a:ext cx="2205888" cy="276999"/>
          </a:xfrm>
          <a:prstGeom prst="rect">
            <a:avLst/>
          </a:prstGeom>
          <a:noFill/>
        </p:spPr>
        <p:txBody>
          <a:bodyPr wrap="square" rtlCol="0">
            <a:spAutoFit/>
          </a:bodyPr>
          <a:lstStyle/>
          <a:p>
            <a:r>
              <a:rPr lang="es-ES" sz="1200" dirty="0">
                <a:latin typeface="Arial" pitchFamily="34" charset="0"/>
                <a:cs typeface="Arial" pitchFamily="34" charset="0"/>
              </a:rPr>
              <a:t>CARACTERIZACIÓN</a:t>
            </a:r>
            <a:endParaRPr lang="es-PE" sz="1200" dirty="0">
              <a:latin typeface="Arial" pitchFamily="34" charset="0"/>
              <a:cs typeface="Arial" pitchFamily="34" charset="0"/>
            </a:endParaRPr>
          </a:p>
        </p:txBody>
      </p:sp>
      <p:sp>
        <p:nvSpPr>
          <p:cNvPr id="31" name="CuadroTexto 30"/>
          <p:cNvSpPr txBox="1"/>
          <p:nvPr/>
        </p:nvSpPr>
        <p:spPr>
          <a:xfrm>
            <a:off x="6122566" y="2380458"/>
            <a:ext cx="1605954" cy="276999"/>
          </a:xfrm>
          <a:prstGeom prst="rect">
            <a:avLst/>
          </a:prstGeom>
          <a:noFill/>
        </p:spPr>
        <p:txBody>
          <a:bodyPr wrap="square" rtlCol="0">
            <a:spAutoFit/>
          </a:bodyPr>
          <a:lstStyle/>
          <a:p>
            <a:r>
              <a:rPr lang="es-ES" sz="1200" dirty="0">
                <a:latin typeface="Arial" pitchFamily="34" charset="0"/>
                <a:cs typeface="Arial" pitchFamily="34" charset="0"/>
              </a:rPr>
              <a:t>POLÍTICAS</a:t>
            </a:r>
            <a:endParaRPr lang="es-PE" sz="1200" dirty="0">
              <a:latin typeface="Arial" pitchFamily="34" charset="0"/>
              <a:cs typeface="Arial" pitchFamily="34" charset="0"/>
            </a:endParaRPr>
          </a:p>
        </p:txBody>
      </p:sp>
      <p:sp>
        <p:nvSpPr>
          <p:cNvPr id="32" name="CuadroTexto 31"/>
          <p:cNvSpPr txBox="1"/>
          <p:nvPr/>
        </p:nvSpPr>
        <p:spPr>
          <a:xfrm>
            <a:off x="6031683" y="3786548"/>
            <a:ext cx="1605954" cy="276999"/>
          </a:xfrm>
          <a:prstGeom prst="rect">
            <a:avLst/>
          </a:prstGeom>
          <a:noFill/>
        </p:spPr>
        <p:txBody>
          <a:bodyPr wrap="square" rtlCol="0">
            <a:spAutoFit/>
          </a:bodyPr>
          <a:lstStyle/>
          <a:p>
            <a:r>
              <a:rPr lang="es-ES" sz="1200" dirty="0">
                <a:latin typeface="Arial" pitchFamily="34" charset="0"/>
                <a:cs typeface="Arial" pitchFamily="34" charset="0"/>
              </a:rPr>
              <a:t>PROCEDIMIENTO</a:t>
            </a:r>
            <a:endParaRPr lang="es-PE" sz="1200" dirty="0">
              <a:latin typeface="Arial" pitchFamily="34" charset="0"/>
              <a:cs typeface="Arial" pitchFamily="34" charset="0"/>
            </a:endParaRPr>
          </a:p>
        </p:txBody>
      </p:sp>
      <p:sp>
        <p:nvSpPr>
          <p:cNvPr id="33" name="CuadroTexto 32"/>
          <p:cNvSpPr txBox="1"/>
          <p:nvPr/>
        </p:nvSpPr>
        <p:spPr>
          <a:xfrm>
            <a:off x="583272" y="3453671"/>
            <a:ext cx="1900388" cy="461665"/>
          </a:xfrm>
          <a:prstGeom prst="rect">
            <a:avLst/>
          </a:prstGeom>
          <a:noFill/>
        </p:spPr>
        <p:txBody>
          <a:bodyPr wrap="square" rtlCol="0">
            <a:spAutoFit/>
          </a:bodyPr>
          <a:lstStyle/>
          <a:p>
            <a:r>
              <a:rPr lang="es-ES" sz="1200" dirty="0">
                <a:latin typeface="Arial" pitchFamily="34" charset="0"/>
                <a:cs typeface="Arial" pitchFamily="34" charset="0"/>
              </a:rPr>
              <a:t>MATRIZ Y RIESGOS DE CONTROLES</a:t>
            </a:r>
            <a:endParaRPr lang="es-PE" sz="1200" dirty="0">
              <a:latin typeface="Arial" pitchFamily="34" charset="0"/>
              <a:cs typeface="Arial" pitchFamily="34" charset="0"/>
            </a:endParaRPr>
          </a:p>
        </p:txBody>
      </p:sp>
      <p:sp>
        <p:nvSpPr>
          <p:cNvPr id="34" name="CuadroTexto 33"/>
          <p:cNvSpPr txBox="1"/>
          <p:nvPr/>
        </p:nvSpPr>
        <p:spPr>
          <a:xfrm>
            <a:off x="3444110" y="3531295"/>
            <a:ext cx="1900388" cy="276999"/>
          </a:xfrm>
          <a:prstGeom prst="rect">
            <a:avLst/>
          </a:prstGeom>
          <a:noFill/>
        </p:spPr>
        <p:txBody>
          <a:bodyPr wrap="square" rtlCol="0">
            <a:spAutoFit/>
          </a:bodyPr>
          <a:lstStyle/>
          <a:p>
            <a:r>
              <a:rPr lang="es-ES" sz="1200" dirty="0">
                <a:latin typeface="Arial" pitchFamily="34" charset="0"/>
                <a:cs typeface="Arial" pitchFamily="34" charset="0"/>
              </a:rPr>
              <a:t>INDICADORES</a:t>
            </a:r>
            <a:endParaRPr lang="es-PE" sz="1200" dirty="0">
              <a:latin typeface="Arial" pitchFamily="34" charset="0"/>
              <a:cs typeface="Arial" pitchFamily="34" charset="0"/>
            </a:endParaRPr>
          </a:p>
        </p:txBody>
      </p:sp>
      <p:pic>
        <p:nvPicPr>
          <p:cNvPr id="36" name="Imagen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8921" y="5137498"/>
            <a:ext cx="1360493" cy="1282304"/>
          </a:xfrm>
          <a:prstGeom prst="rect">
            <a:avLst/>
          </a:prstGeom>
        </p:spPr>
      </p:pic>
      <p:sp>
        <p:nvSpPr>
          <p:cNvPr id="25" name="Título 1"/>
          <p:cNvSpPr>
            <a:spLocks noGrp="1"/>
          </p:cNvSpPr>
          <p:nvPr>
            <p:ph type="title"/>
          </p:nvPr>
        </p:nvSpPr>
        <p:spPr>
          <a:xfrm>
            <a:off x="1124360" y="-49428"/>
            <a:ext cx="8131017" cy="859312"/>
          </a:xfrm>
        </p:spPr>
        <p:txBody>
          <a:bodyPr>
            <a:noAutofit/>
          </a:bodyPr>
          <a:lstStyle/>
          <a:p>
            <a:pPr algn="ctr"/>
            <a:r>
              <a:rPr lang="es-PE" sz="2800" dirty="0">
                <a:solidFill>
                  <a:schemeClr val="bg1"/>
                </a:solidFill>
                <a:latin typeface="Arial" pitchFamily="34" charset="0"/>
                <a:cs typeface="Arial" pitchFamily="34" charset="0"/>
              </a:rPr>
              <a:t>Rol de la Segunda Línea de Defensa</a:t>
            </a:r>
            <a:br>
              <a:rPr lang="es-PE" sz="2800" dirty="0">
                <a:solidFill>
                  <a:schemeClr val="bg1"/>
                </a:solidFill>
                <a:latin typeface="Arial" pitchFamily="34" charset="0"/>
                <a:cs typeface="Arial" pitchFamily="34" charset="0"/>
              </a:rPr>
            </a:br>
            <a:r>
              <a:rPr lang="es-PE" sz="2800" dirty="0">
                <a:solidFill>
                  <a:schemeClr val="bg1"/>
                </a:solidFill>
                <a:latin typeface="Arial" pitchFamily="34" charset="0"/>
                <a:cs typeface="Arial" pitchFamily="34" charset="0"/>
              </a:rPr>
              <a:t>Apoyo en el Diseño y Monitoreo </a:t>
            </a:r>
            <a:r>
              <a:rPr lang="es-PE" sz="2800" dirty="0" smtClean="0">
                <a:solidFill>
                  <a:schemeClr val="bg1"/>
                </a:solidFill>
                <a:latin typeface="Arial" pitchFamily="34" charset="0"/>
                <a:cs typeface="Arial" pitchFamily="34" charset="0"/>
              </a:rPr>
              <a:t>Preventivo </a:t>
            </a:r>
            <a:endParaRPr lang="es-PE" sz="2800" dirty="0">
              <a:solidFill>
                <a:schemeClr val="bg1"/>
              </a:solidFill>
              <a:latin typeface="Arial" pitchFamily="34" charset="0"/>
              <a:cs typeface="Arial" pitchFamily="34" charset="0"/>
            </a:endParaRPr>
          </a:p>
        </p:txBody>
      </p:sp>
      <p:sp>
        <p:nvSpPr>
          <p:cNvPr id="23" name="CuadroTexto 22"/>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84</a:t>
            </a:r>
            <a:endParaRPr lang="es-PE" dirty="0">
              <a:solidFill>
                <a:srgbClr val="264CA2"/>
              </a:solidFill>
            </a:endParaRPr>
          </a:p>
        </p:txBody>
      </p:sp>
    </p:spTree>
    <p:extLst>
      <p:ext uri="{BB962C8B-B14F-4D97-AF65-F5344CB8AC3E}">
        <p14:creationId xmlns:p14="http://schemas.microsoft.com/office/powerpoint/2010/main" val="22844467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5278837" y="3343612"/>
            <a:ext cx="1938927" cy="2808487"/>
          </a:xfrm>
          <a:prstGeom prst="rect">
            <a:avLst/>
          </a:prstGeom>
          <a:solidFill>
            <a:schemeClr val="accent4">
              <a:lumMod val="60000"/>
              <a:lumOff val="4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27" name="Rectángulo 26"/>
          <p:cNvSpPr/>
          <p:nvPr/>
        </p:nvSpPr>
        <p:spPr>
          <a:xfrm>
            <a:off x="2661659" y="3343612"/>
            <a:ext cx="2486038" cy="2808487"/>
          </a:xfrm>
          <a:prstGeom prst="rect">
            <a:avLst/>
          </a:prstGeom>
          <a:solidFill>
            <a:schemeClr val="bg1">
              <a:lumMod val="7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25" name="Rectángulo 24"/>
          <p:cNvSpPr/>
          <p:nvPr/>
        </p:nvSpPr>
        <p:spPr>
          <a:xfrm>
            <a:off x="148257" y="3343609"/>
            <a:ext cx="2323305" cy="2760214"/>
          </a:xfrm>
          <a:prstGeom prst="rect">
            <a:avLst/>
          </a:prstGeom>
          <a:solidFill>
            <a:schemeClr val="bg2">
              <a:lumMod val="9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2" name="Título 1"/>
          <p:cNvSpPr>
            <a:spLocks noGrp="1"/>
          </p:cNvSpPr>
          <p:nvPr>
            <p:ph type="title"/>
          </p:nvPr>
        </p:nvSpPr>
        <p:spPr>
          <a:xfrm>
            <a:off x="925448" y="-49428"/>
            <a:ext cx="8196513" cy="1198979"/>
          </a:xfrm>
        </p:spPr>
        <p:txBody>
          <a:bodyPr>
            <a:normAutofit/>
          </a:bodyPr>
          <a:lstStyle/>
          <a:p>
            <a:pPr algn="ctr"/>
            <a:r>
              <a:rPr lang="es-PE" sz="2800" dirty="0">
                <a:solidFill>
                  <a:schemeClr val="bg1"/>
                </a:solidFill>
                <a:latin typeface="Arial" pitchFamily="34" charset="0"/>
                <a:cs typeface="Arial" pitchFamily="34" charset="0"/>
              </a:rPr>
              <a:t>El Modelo de Las Tres Líneas de Defensa – Estructura </a:t>
            </a:r>
          </a:p>
        </p:txBody>
      </p:sp>
      <p:sp>
        <p:nvSpPr>
          <p:cNvPr id="4" name="Rectángulo redondeado 3"/>
          <p:cNvSpPr/>
          <p:nvPr/>
        </p:nvSpPr>
        <p:spPr>
          <a:xfrm>
            <a:off x="1768640" y="1117403"/>
            <a:ext cx="5332998" cy="553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Organismo de Gobierno / Directorio / Comité de Auditoría </a:t>
            </a:r>
            <a:endParaRPr lang="es-PE" dirty="0">
              <a:solidFill>
                <a:schemeClr val="tx1"/>
              </a:solidFill>
              <a:latin typeface="Arial" pitchFamily="34" charset="0"/>
              <a:cs typeface="Arial" pitchFamily="34" charset="0"/>
            </a:endParaRPr>
          </a:p>
        </p:txBody>
      </p:sp>
      <p:sp>
        <p:nvSpPr>
          <p:cNvPr id="5" name="Rectángulo redondeado 4"/>
          <p:cNvSpPr/>
          <p:nvPr/>
        </p:nvSpPr>
        <p:spPr>
          <a:xfrm>
            <a:off x="294775" y="1959238"/>
            <a:ext cx="5332998" cy="553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Gerente General </a:t>
            </a:r>
            <a:endParaRPr lang="es-PE" dirty="0">
              <a:solidFill>
                <a:schemeClr val="tx1"/>
              </a:solidFill>
              <a:latin typeface="Arial" pitchFamily="34" charset="0"/>
              <a:cs typeface="Arial" pitchFamily="34" charset="0"/>
            </a:endParaRPr>
          </a:p>
        </p:txBody>
      </p:sp>
      <p:sp>
        <p:nvSpPr>
          <p:cNvPr id="6" name="Flecha arriba 5"/>
          <p:cNvSpPr/>
          <p:nvPr/>
        </p:nvSpPr>
        <p:spPr>
          <a:xfrm>
            <a:off x="6344302" y="1731445"/>
            <a:ext cx="294486" cy="1567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pitchFamily="34" charset="0"/>
              <a:cs typeface="Arial" pitchFamily="34" charset="0"/>
            </a:endParaRPr>
          </a:p>
        </p:txBody>
      </p:sp>
      <p:sp>
        <p:nvSpPr>
          <p:cNvPr id="7" name="Flecha arriba 6"/>
          <p:cNvSpPr/>
          <p:nvPr/>
        </p:nvSpPr>
        <p:spPr>
          <a:xfrm>
            <a:off x="5644477" y="2682016"/>
            <a:ext cx="293874" cy="5965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8" name="Flecha arriba 7"/>
          <p:cNvSpPr/>
          <p:nvPr/>
        </p:nvSpPr>
        <p:spPr>
          <a:xfrm>
            <a:off x="1050952" y="2682016"/>
            <a:ext cx="286360" cy="5965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9" name="Flecha arriba 8"/>
          <p:cNvSpPr/>
          <p:nvPr/>
        </p:nvSpPr>
        <p:spPr>
          <a:xfrm>
            <a:off x="3696143" y="2712380"/>
            <a:ext cx="279118" cy="5727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latin typeface="Arial" pitchFamily="34" charset="0"/>
              <a:cs typeface="Arial" pitchFamily="34" charset="0"/>
            </a:endParaRPr>
          </a:p>
        </p:txBody>
      </p:sp>
      <p:sp>
        <p:nvSpPr>
          <p:cNvPr id="10" name="Rectángulo redondeado 9"/>
          <p:cNvSpPr/>
          <p:nvPr/>
        </p:nvSpPr>
        <p:spPr>
          <a:xfrm>
            <a:off x="248444" y="3939587"/>
            <a:ext cx="1191506" cy="191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itchFamily="34" charset="0"/>
                <a:cs typeface="Arial" pitchFamily="34" charset="0"/>
              </a:rPr>
              <a:t>Controles </a:t>
            </a:r>
          </a:p>
          <a:p>
            <a:r>
              <a:rPr lang="es-PE" sz="1400" dirty="0">
                <a:solidFill>
                  <a:schemeClr val="tx1"/>
                </a:solidFill>
                <a:latin typeface="Arial" pitchFamily="34" charset="0"/>
                <a:cs typeface="Arial" pitchFamily="34" charset="0"/>
              </a:rPr>
              <a:t>De Gerencia </a:t>
            </a:r>
          </a:p>
          <a:p>
            <a:r>
              <a:rPr lang="es-PE" sz="1400" dirty="0">
                <a:solidFill>
                  <a:schemeClr val="tx1"/>
                </a:solidFill>
                <a:latin typeface="Arial" pitchFamily="34" charset="0"/>
                <a:cs typeface="Arial" pitchFamily="34" charset="0"/>
              </a:rPr>
              <a:t>Directores </a:t>
            </a:r>
          </a:p>
          <a:p>
            <a:r>
              <a:rPr lang="es-PE" sz="1400" dirty="0">
                <a:solidFill>
                  <a:schemeClr val="tx1"/>
                </a:solidFill>
                <a:latin typeface="Arial" pitchFamily="34" charset="0"/>
                <a:cs typeface="Arial" pitchFamily="34" charset="0"/>
              </a:rPr>
              <a:t>Subgerentes </a:t>
            </a:r>
          </a:p>
        </p:txBody>
      </p:sp>
      <p:sp>
        <p:nvSpPr>
          <p:cNvPr id="11" name="Rectángulo redondeado 10"/>
          <p:cNvSpPr/>
          <p:nvPr/>
        </p:nvSpPr>
        <p:spPr>
          <a:xfrm>
            <a:off x="1449580" y="3939587"/>
            <a:ext cx="856968" cy="191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itchFamily="34" charset="0"/>
                <a:cs typeface="Arial" pitchFamily="34" charset="0"/>
              </a:rPr>
              <a:t>Medidas de Control Interno </a:t>
            </a:r>
          </a:p>
        </p:txBody>
      </p:sp>
      <p:sp>
        <p:nvSpPr>
          <p:cNvPr id="12" name="Rectángulo redondeado 11"/>
          <p:cNvSpPr/>
          <p:nvPr/>
        </p:nvSpPr>
        <p:spPr>
          <a:xfrm>
            <a:off x="5527767" y="3954960"/>
            <a:ext cx="1499838" cy="191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itchFamily="34" charset="0"/>
                <a:cs typeface="Arial" pitchFamily="34" charset="0"/>
              </a:rPr>
              <a:t>Auditoria Interna </a:t>
            </a:r>
          </a:p>
        </p:txBody>
      </p:sp>
      <p:sp>
        <p:nvSpPr>
          <p:cNvPr id="13" name="Rectángulo 12"/>
          <p:cNvSpPr/>
          <p:nvPr/>
        </p:nvSpPr>
        <p:spPr>
          <a:xfrm>
            <a:off x="7607566" y="1122699"/>
            <a:ext cx="480646" cy="472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noAutofit/>
          </a:bodyPr>
          <a:lstStyle/>
          <a:p>
            <a:r>
              <a:rPr lang="es-PE" b="1" dirty="0">
                <a:solidFill>
                  <a:schemeClr val="tx1"/>
                </a:solidFill>
                <a:latin typeface="Arial" pitchFamily="34" charset="0"/>
                <a:cs typeface="Arial" pitchFamily="34" charset="0"/>
              </a:rPr>
              <a:t>Auditoría Externa </a:t>
            </a:r>
            <a:endParaRPr lang="es-PE" dirty="0">
              <a:solidFill>
                <a:schemeClr val="tx1"/>
              </a:solidFill>
              <a:latin typeface="Arial" pitchFamily="34" charset="0"/>
              <a:cs typeface="Arial" pitchFamily="34" charset="0"/>
            </a:endParaRPr>
          </a:p>
        </p:txBody>
      </p:sp>
      <p:sp>
        <p:nvSpPr>
          <p:cNvPr id="14" name="Rectángulo 13"/>
          <p:cNvSpPr/>
          <p:nvPr/>
        </p:nvSpPr>
        <p:spPr>
          <a:xfrm>
            <a:off x="8200431" y="1122699"/>
            <a:ext cx="496389" cy="472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endParaRPr lang="es-PE" b="1" dirty="0">
              <a:solidFill>
                <a:schemeClr val="tx1"/>
              </a:solidFill>
              <a:latin typeface="Arial" pitchFamily="34" charset="0"/>
              <a:cs typeface="Arial" pitchFamily="34" charset="0"/>
            </a:endParaRPr>
          </a:p>
          <a:p>
            <a:r>
              <a:rPr lang="es-PE" b="1" dirty="0">
                <a:solidFill>
                  <a:schemeClr val="tx1"/>
                </a:solidFill>
                <a:latin typeface="Arial" pitchFamily="34" charset="0"/>
                <a:cs typeface="Arial" pitchFamily="34" charset="0"/>
              </a:rPr>
              <a:t>Organismos De Control </a:t>
            </a:r>
            <a:endParaRPr lang="es-PE" dirty="0">
              <a:solidFill>
                <a:schemeClr val="tx1"/>
              </a:solidFill>
              <a:latin typeface="Arial" pitchFamily="34" charset="0"/>
              <a:cs typeface="Arial" pitchFamily="34" charset="0"/>
            </a:endParaRPr>
          </a:p>
          <a:p>
            <a:endParaRPr lang="es-PE" dirty="0">
              <a:solidFill>
                <a:schemeClr val="tx1"/>
              </a:solidFill>
              <a:latin typeface="Arial" pitchFamily="34" charset="0"/>
              <a:cs typeface="Arial" pitchFamily="34" charset="0"/>
            </a:endParaRPr>
          </a:p>
        </p:txBody>
      </p:sp>
      <p:sp>
        <p:nvSpPr>
          <p:cNvPr id="16" name="CuadroTexto 15"/>
          <p:cNvSpPr txBox="1"/>
          <p:nvPr/>
        </p:nvSpPr>
        <p:spPr>
          <a:xfrm>
            <a:off x="326911" y="3447854"/>
            <a:ext cx="1967166" cy="307777"/>
          </a:xfrm>
          <a:prstGeom prst="rect">
            <a:avLst/>
          </a:prstGeom>
          <a:noFill/>
        </p:spPr>
        <p:txBody>
          <a:bodyPr wrap="square" rtlCol="0">
            <a:spAutoFit/>
          </a:bodyPr>
          <a:lstStyle/>
          <a:p>
            <a:pPr algn="ctr"/>
            <a:r>
              <a:rPr lang="es-PE" sz="1400" b="1" dirty="0">
                <a:latin typeface="Arial" pitchFamily="34" charset="0"/>
                <a:cs typeface="Arial" pitchFamily="34" charset="0"/>
              </a:rPr>
              <a:t>1° Línea de defensa </a:t>
            </a:r>
            <a:endParaRPr lang="es-PE" sz="1400" dirty="0">
              <a:latin typeface="Arial" pitchFamily="34" charset="0"/>
              <a:cs typeface="Arial" pitchFamily="34" charset="0"/>
            </a:endParaRPr>
          </a:p>
        </p:txBody>
      </p:sp>
      <p:sp>
        <p:nvSpPr>
          <p:cNvPr id="17" name="Rectángulo redondeado 16"/>
          <p:cNvSpPr/>
          <p:nvPr/>
        </p:nvSpPr>
        <p:spPr>
          <a:xfrm>
            <a:off x="2747562" y="4298953"/>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Seguridad </a:t>
            </a:r>
          </a:p>
        </p:txBody>
      </p:sp>
      <p:sp>
        <p:nvSpPr>
          <p:cNvPr id="18" name="Rectángulo redondeado 17"/>
          <p:cNvSpPr/>
          <p:nvPr/>
        </p:nvSpPr>
        <p:spPr>
          <a:xfrm>
            <a:off x="2747562" y="4639810"/>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Gestión de Riesgos </a:t>
            </a:r>
          </a:p>
        </p:txBody>
      </p:sp>
      <p:sp>
        <p:nvSpPr>
          <p:cNvPr id="19" name="Rectángulo redondeado 18"/>
          <p:cNvSpPr/>
          <p:nvPr/>
        </p:nvSpPr>
        <p:spPr>
          <a:xfrm>
            <a:off x="2747561" y="4972148"/>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Calidad	</a:t>
            </a:r>
          </a:p>
        </p:txBody>
      </p:sp>
      <p:sp>
        <p:nvSpPr>
          <p:cNvPr id="20" name="Rectángulo redondeado 19"/>
          <p:cNvSpPr/>
          <p:nvPr/>
        </p:nvSpPr>
        <p:spPr>
          <a:xfrm>
            <a:off x="2747561" y="5313006"/>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Inspección</a:t>
            </a:r>
          </a:p>
        </p:txBody>
      </p:sp>
      <p:sp>
        <p:nvSpPr>
          <p:cNvPr id="21" name="Rectángulo redondeado 20"/>
          <p:cNvSpPr/>
          <p:nvPr/>
        </p:nvSpPr>
        <p:spPr>
          <a:xfrm>
            <a:off x="2724095" y="5645344"/>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Cumplimiento</a:t>
            </a:r>
          </a:p>
        </p:txBody>
      </p:sp>
      <p:sp>
        <p:nvSpPr>
          <p:cNvPr id="22" name="Rectángulo redondeado 21"/>
          <p:cNvSpPr/>
          <p:nvPr/>
        </p:nvSpPr>
        <p:spPr>
          <a:xfrm>
            <a:off x="2747562" y="3947363"/>
            <a:ext cx="2349681" cy="28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itchFamily="34" charset="0"/>
                <a:cs typeface="Arial" pitchFamily="34" charset="0"/>
              </a:rPr>
              <a:t>Control Financiero </a:t>
            </a:r>
          </a:p>
        </p:txBody>
      </p:sp>
      <p:sp>
        <p:nvSpPr>
          <p:cNvPr id="23" name="CuadroTexto 22"/>
          <p:cNvSpPr txBox="1"/>
          <p:nvPr/>
        </p:nvSpPr>
        <p:spPr>
          <a:xfrm>
            <a:off x="2970057" y="3457702"/>
            <a:ext cx="1904689" cy="307777"/>
          </a:xfrm>
          <a:prstGeom prst="rect">
            <a:avLst/>
          </a:prstGeom>
          <a:noFill/>
        </p:spPr>
        <p:txBody>
          <a:bodyPr wrap="none" rtlCol="0">
            <a:spAutoFit/>
          </a:bodyPr>
          <a:lstStyle/>
          <a:p>
            <a:r>
              <a:rPr lang="es-PE" sz="1400" b="1" dirty="0">
                <a:latin typeface="Arial" pitchFamily="34" charset="0"/>
                <a:cs typeface="Arial" pitchFamily="34" charset="0"/>
              </a:rPr>
              <a:t>2° Línea de defensa </a:t>
            </a:r>
            <a:endParaRPr lang="es-PE" sz="1400" dirty="0">
              <a:latin typeface="Arial" pitchFamily="34" charset="0"/>
              <a:cs typeface="Arial" pitchFamily="34" charset="0"/>
            </a:endParaRPr>
          </a:p>
        </p:txBody>
      </p:sp>
      <p:sp>
        <p:nvSpPr>
          <p:cNvPr id="24" name="CuadroTexto 23"/>
          <p:cNvSpPr txBox="1"/>
          <p:nvPr/>
        </p:nvSpPr>
        <p:spPr>
          <a:xfrm>
            <a:off x="5325341" y="3457701"/>
            <a:ext cx="1904689" cy="307777"/>
          </a:xfrm>
          <a:prstGeom prst="rect">
            <a:avLst/>
          </a:prstGeom>
          <a:noFill/>
        </p:spPr>
        <p:txBody>
          <a:bodyPr wrap="none" rtlCol="0">
            <a:spAutoFit/>
          </a:bodyPr>
          <a:lstStyle/>
          <a:p>
            <a:r>
              <a:rPr lang="es-PE" sz="1400" b="1" dirty="0">
                <a:latin typeface="Arial" pitchFamily="34" charset="0"/>
                <a:cs typeface="Arial" pitchFamily="34" charset="0"/>
              </a:rPr>
              <a:t>3° Línea de defensa </a:t>
            </a:r>
            <a:endParaRPr lang="es-PE" sz="1400" dirty="0">
              <a:latin typeface="Arial" pitchFamily="34" charset="0"/>
              <a:cs typeface="Arial" pitchFamily="34" charset="0"/>
            </a:endParaRPr>
          </a:p>
        </p:txBody>
      </p:sp>
      <p:sp>
        <p:nvSpPr>
          <p:cNvPr id="26" name="CuadroTexto 25"/>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85</a:t>
            </a:r>
            <a:endParaRPr lang="es-PE" dirty="0">
              <a:solidFill>
                <a:srgbClr val="264CA2"/>
              </a:solidFill>
            </a:endParaRPr>
          </a:p>
        </p:txBody>
      </p:sp>
    </p:spTree>
    <p:extLst>
      <p:ext uri="{BB962C8B-B14F-4D97-AF65-F5344CB8AC3E}">
        <p14:creationId xmlns:p14="http://schemas.microsoft.com/office/powerpoint/2010/main" val="22147880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25805" y="1297654"/>
            <a:ext cx="2566036" cy="15742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pitchFamily="34" charset="0"/>
                <a:cs typeface="Arial" pitchFamily="34" charset="0"/>
              </a:rPr>
              <a:t>CONTROLES DISEÑO</a:t>
            </a:r>
            <a:endParaRPr lang="es-PE" b="1" dirty="0">
              <a:solidFill>
                <a:schemeClr val="tx1"/>
              </a:solidFill>
              <a:latin typeface="Arial" pitchFamily="34" charset="0"/>
              <a:cs typeface="Arial" pitchFamily="34" charset="0"/>
            </a:endParaRPr>
          </a:p>
        </p:txBody>
      </p:sp>
      <p:sp>
        <p:nvSpPr>
          <p:cNvPr id="6" name="Rectángulo redondeado 5"/>
          <p:cNvSpPr/>
          <p:nvPr/>
        </p:nvSpPr>
        <p:spPr>
          <a:xfrm>
            <a:off x="5692140" y="1297654"/>
            <a:ext cx="2571750" cy="15742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CONTROLES EJECUCION</a:t>
            </a:r>
            <a:endParaRPr lang="es-PE" b="1" dirty="0">
              <a:solidFill>
                <a:schemeClr val="tx1"/>
              </a:solidFill>
            </a:endParaRPr>
          </a:p>
        </p:txBody>
      </p:sp>
      <p:sp>
        <p:nvSpPr>
          <p:cNvPr id="7" name="Flecha izquierda y derecha 6"/>
          <p:cNvSpPr/>
          <p:nvPr/>
        </p:nvSpPr>
        <p:spPr>
          <a:xfrm>
            <a:off x="3682733" y="1627569"/>
            <a:ext cx="1645920" cy="9144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p:cNvSpPr txBox="1"/>
          <p:nvPr/>
        </p:nvSpPr>
        <p:spPr>
          <a:xfrm>
            <a:off x="891541" y="3122469"/>
            <a:ext cx="2400300" cy="861774"/>
          </a:xfrm>
          <a:prstGeom prst="rect">
            <a:avLst/>
          </a:prstGeom>
          <a:noFill/>
        </p:spPr>
        <p:txBody>
          <a:bodyPr wrap="square" rtlCol="0">
            <a:spAutoFit/>
          </a:bodyPr>
          <a:lstStyle/>
          <a:p>
            <a:pPr algn="ctr"/>
            <a:r>
              <a:rPr lang="es-PE" sz="1600" b="1" dirty="0">
                <a:latin typeface="Arial" pitchFamily="34" charset="0"/>
                <a:cs typeface="Arial" pitchFamily="34" charset="0"/>
              </a:rPr>
              <a:t>Podría operar bien pero no esta </a:t>
            </a:r>
            <a:endParaRPr lang="es-PE" sz="1600" dirty="0">
              <a:latin typeface="Arial" pitchFamily="34" charset="0"/>
              <a:cs typeface="Arial" pitchFamily="34" charset="0"/>
            </a:endParaRPr>
          </a:p>
          <a:p>
            <a:pPr algn="ctr"/>
            <a:r>
              <a:rPr lang="es-PE" sz="1600" b="1" dirty="0">
                <a:latin typeface="Arial" pitchFamily="34" charset="0"/>
                <a:cs typeface="Arial" pitchFamily="34" charset="0"/>
              </a:rPr>
              <a:t>bien diseñado ? </a:t>
            </a:r>
            <a:endParaRPr lang="es-PE" sz="1600" dirty="0">
              <a:latin typeface="Arial" pitchFamily="34" charset="0"/>
              <a:cs typeface="Arial" pitchFamily="34" charset="0"/>
            </a:endParaRPr>
          </a:p>
        </p:txBody>
      </p:sp>
      <p:sp>
        <p:nvSpPr>
          <p:cNvPr id="9" name="CuadroTexto 8"/>
          <p:cNvSpPr txBox="1"/>
          <p:nvPr/>
        </p:nvSpPr>
        <p:spPr>
          <a:xfrm>
            <a:off x="5703570" y="3192395"/>
            <a:ext cx="2560320" cy="861774"/>
          </a:xfrm>
          <a:prstGeom prst="rect">
            <a:avLst/>
          </a:prstGeom>
          <a:noFill/>
        </p:spPr>
        <p:txBody>
          <a:bodyPr wrap="square" rtlCol="0">
            <a:spAutoFit/>
          </a:bodyPr>
          <a:lstStyle/>
          <a:p>
            <a:pPr algn="ctr"/>
            <a:r>
              <a:rPr lang="es-PE" sz="1600" b="1" dirty="0">
                <a:latin typeface="Arial" pitchFamily="34" charset="0"/>
                <a:cs typeface="Arial" pitchFamily="34" charset="0"/>
              </a:rPr>
              <a:t>Podría estar bien diseñado </a:t>
            </a:r>
            <a:endParaRPr lang="es-PE" sz="1600" dirty="0">
              <a:latin typeface="Arial" pitchFamily="34" charset="0"/>
              <a:cs typeface="Arial" pitchFamily="34" charset="0"/>
            </a:endParaRPr>
          </a:p>
          <a:p>
            <a:pPr algn="ctr"/>
            <a:r>
              <a:rPr lang="es-PE" sz="1600" b="1" dirty="0">
                <a:latin typeface="Arial" pitchFamily="34" charset="0"/>
                <a:cs typeface="Arial" pitchFamily="34" charset="0"/>
              </a:rPr>
              <a:t>Pero opera mal ? </a:t>
            </a:r>
            <a:endParaRPr lang="es-PE" sz="1600" dirty="0">
              <a:latin typeface="Arial" pitchFamily="34" charset="0"/>
              <a:cs typeface="Arial" pitchFamily="34" charset="0"/>
            </a:endParaRPr>
          </a:p>
        </p:txBody>
      </p:sp>
      <p:pic>
        <p:nvPicPr>
          <p:cNvPr id="10" name="Imagen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8715" y="4002953"/>
            <a:ext cx="1520216" cy="1877770"/>
          </a:xfrm>
          <a:prstGeom prst="rect">
            <a:avLst/>
          </a:prstGeom>
        </p:spPr>
      </p:pic>
      <p:sp>
        <p:nvSpPr>
          <p:cNvPr id="11" name="Rectángulo 10"/>
          <p:cNvSpPr/>
          <p:nvPr/>
        </p:nvSpPr>
        <p:spPr>
          <a:xfrm>
            <a:off x="3688448" y="4118878"/>
            <a:ext cx="1634490" cy="1645920"/>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QUE EL RIESGO </a:t>
            </a:r>
          </a:p>
          <a:p>
            <a:pPr algn="ctr"/>
            <a:r>
              <a:rPr lang="es-ES" sz="2000" dirty="0"/>
              <a:t>NO SE MATERIALICE</a:t>
            </a:r>
            <a:endParaRPr lang="es-PE" sz="2000" dirty="0"/>
          </a:p>
        </p:txBody>
      </p:sp>
      <p:pic>
        <p:nvPicPr>
          <p:cNvPr id="12" name="Imagen 11"/>
          <p:cNvPicPr>
            <a:picLocks noChangeAspect="1"/>
          </p:cNvPicPr>
          <p:nvPr/>
        </p:nvPicPr>
        <p:blipFill>
          <a:blip r:embed="rId3" cstate="print"/>
          <a:stretch>
            <a:fillRect/>
          </a:stretch>
        </p:blipFill>
        <p:spPr>
          <a:xfrm>
            <a:off x="6199796" y="4118878"/>
            <a:ext cx="1567868" cy="1528160"/>
          </a:xfrm>
          <a:prstGeom prst="rect">
            <a:avLst/>
          </a:prstGeom>
        </p:spPr>
      </p:pic>
      <p:sp>
        <p:nvSpPr>
          <p:cNvPr id="13" name="CuadroTexto 12"/>
          <p:cNvSpPr txBox="1"/>
          <p:nvPr/>
        </p:nvSpPr>
        <p:spPr>
          <a:xfrm>
            <a:off x="2086276" y="65024"/>
            <a:ext cx="6002690" cy="523220"/>
          </a:xfrm>
          <a:prstGeom prst="rect">
            <a:avLst/>
          </a:prstGeom>
          <a:noFill/>
        </p:spPr>
        <p:txBody>
          <a:bodyPr wrap="square" rtlCol="0">
            <a:spAutoFit/>
          </a:bodyPr>
          <a:lstStyle/>
          <a:p>
            <a:r>
              <a:rPr lang="es-PE" sz="2800" dirty="0">
                <a:solidFill>
                  <a:schemeClr val="bg1"/>
                </a:solidFill>
                <a:latin typeface="Arial" pitchFamily="34" charset="0"/>
                <a:cs typeface="Arial" pitchFamily="34" charset="0"/>
              </a:rPr>
              <a:t>Rol de la Tercera Línea de </a:t>
            </a:r>
            <a:r>
              <a:rPr lang="es-PE" sz="2800" dirty="0" smtClean="0">
                <a:solidFill>
                  <a:schemeClr val="bg1"/>
                </a:solidFill>
                <a:latin typeface="Arial" pitchFamily="34" charset="0"/>
                <a:cs typeface="Arial" pitchFamily="34" charset="0"/>
              </a:rPr>
              <a:t>Defensa </a:t>
            </a:r>
            <a:endParaRPr lang="es-PE" sz="2800" dirty="0">
              <a:solidFill>
                <a:schemeClr val="bg1"/>
              </a:solidFill>
              <a:latin typeface="Arial" pitchFamily="34" charset="0"/>
              <a:cs typeface="Arial" pitchFamily="34" charset="0"/>
            </a:endParaRPr>
          </a:p>
        </p:txBody>
      </p:sp>
      <p:sp>
        <p:nvSpPr>
          <p:cNvPr id="14" name="CuadroTexto 13"/>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86</a:t>
            </a:r>
            <a:endParaRPr lang="es-PE" dirty="0">
              <a:solidFill>
                <a:srgbClr val="264CA2"/>
              </a:solidFill>
            </a:endParaRPr>
          </a:p>
        </p:txBody>
      </p:sp>
    </p:spTree>
    <p:extLst>
      <p:ext uri="{BB962C8B-B14F-4D97-AF65-F5344CB8AC3E}">
        <p14:creationId xmlns:p14="http://schemas.microsoft.com/office/powerpoint/2010/main" val="2718773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185405" y="2355079"/>
            <a:ext cx="3054041"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Conciliaciones Bancarias</a:t>
            </a:r>
          </a:p>
        </p:txBody>
      </p:sp>
      <p:sp>
        <p:nvSpPr>
          <p:cNvPr id="752643" name="Text Box 3"/>
          <p:cNvSpPr txBox="1">
            <a:spLocks noChangeArrowheads="1"/>
          </p:cNvSpPr>
          <p:nvPr/>
        </p:nvSpPr>
        <p:spPr bwMode="auto">
          <a:xfrm>
            <a:off x="1426844" y="1369925"/>
            <a:ext cx="1712327"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Evaluaciones</a:t>
            </a:r>
          </a:p>
        </p:txBody>
      </p:sp>
      <p:sp>
        <p:nvSpPr>
          <p:cNvPr id="752644" name="Text Box 4"/>
          <p:cNvSpPr txBox="1">
            <a:spLocks noChangeArrowheads="1"/>
          </p:cNvSpPr>
          <p:nvPr/>
        </p:nvSpPr>
        <p:spPr bwMode="auto">
          <a:xfrm>
            <a:off x="6801313" y="2412331"/>
            <a:ext cx="1526379"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Supervisión</a:t>
            </a:r>
          </a:p>
        </p:txBody>
      </p:sp>
      <p:sp>
        <p:nvSpPr>
          <p:cNvPr id="752645" name="Text Box 5"/>
          <p:cNvSpPr txBox="1">
            <a:spLocks noChangeArrowheads="1"/>
          </p:cNvSpPr>
          <p:nvPr/>
        </p:nvSpPr>
        <p:spPr bwMode="auto">
          <a:xfrm>
            <a:off x="6245951" y="3136000"/>
            <a:ext cx="2852063"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Reuniones </a:t>
            </a:r>
            <a:r>
              <a:rPr lang="es-VE" sz="2000" dirty="0" smtClean="0">
                <a:latin typeface="Arial" pitchFamily="34" charset="0"/>
                <a:cs typeface="Arial" pitchFamily="34" charset="0"/>
              </a:rPr>
              <a:t>Gerenciales</a:t>
            </a:r>
            <a:endParaRPr lang="es-VE" sz="2000" dirty="0">
              <a:latin typeface="Arial" pitchFamily="34" charset="0"/>
              <a:cs typeface="Arial" pitchFamily="34" charset="0"/>
            </a:endParaRPr>
          </a:p>
        </p:txBody>
      </p:sp>
      <p:sp>
        <p:nvSpPr>
          <p:cNvPr id="752646" name="Text Box 6"/>
          <p:cNvSpPr txBox="1">
            <a:spLocks noChangeArrowheads="1"/>
          </p:cNvSpPr>
          <p:nvPr/>
        </p:nvSpPr>
        <p:spPr bwMode="auto">
          <a:xfrm>
            <a:off x="5518328" y="1770035"/>
            <a:ext cx="2752677"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Publicaciones internas</a:t>
            </a:r>
          </a:p>
        </p:txBody>
      </p:sp>
      <p:sp>
        <p:nvSpPr>
          <p:cNvPr id="752647" name="Text Box 7"/>
          <p:cNvSpPr txBox="1">
            <a:spLocks noChangeArrowheads="1"/>
          </p:cNvSpPr>
          <p:nvPr/>
        </p:nvSpPr>
        <p:spPr bwMode="auto">
          <a:xfrm>
            <a:off x="252016" y="4998980"/>
            <a:ext cx="3291286"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Resultados claves por área</a:t>
            </a:r>
          </a:p>
        </p:txBody>
      </p:sp>
      <p:sp>
        <p:nvSpPr>
          <p:cNvPr id="752648" name="Text Box 8"/>
          <p:cNvSpPr txBox="1">
            <a:spLocks noChangeArrowheads="1"/>
          </p:cNvSpPr>
          <p:nvPr/>
        </p:nvSpPr>
        <p:spPr bwMode="auto">
          <a:xfrm>
            <a:off x="4501457" y="1315854"/>
            <a:ext cx="1867819"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Autorizaciones</a:t>
            </a:r>
          </a:p>
        </p:txBody>
      </p:sp>
      <p:sp>
        <p:nvSpPr>
          <p:cNvPr id="752649" name="Text Box 9"/>
          <p:cNvSpPr txBox="1">
            <a:spLocks noChangeArrowheads="1"/>
          </p:cNvSpPr>
          <p:nvPr/>
        </p:nvSpPr>
        <p:spPr bwMode="auto">
          <a:xfrm>
            <a:off x="6303660" y="4083544"/>
            <a:ext cx="2736647"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Encuestas de Salarios</a:t>
            </a:r>
          </a:p>
        </p:txBody>
      </p:sp>
      <p:sp>
        <p:nvSpPr>
          <p:cNvPr id="752650" name="Text Box 10"/>
          <p:cNvSpPr txBox="1">
            <a:spLocks noChangeArrowheads="1"/>
          </p:cNvSpPr>
          <p:nvPr/>
        </p:nvSpPr>
        <p:spPr bwMode="auto">
          <a:xfrm>
            <a:off x="5883763" y="4876003"/>
            <a:ext cx="2922595"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Inspecciones de calidad</a:t>
            </a:r>
          </a:p>
        </p:txBody>
      </p:sp>
      <p:sp>
        <p:nvSpPr>
          <p:cNvPr id="752651" name="Text Box 11"/>
          <p:cNvSpPr txBox="1">
            <a:spLocks noChangeArrowheads="1"/>
          </p:cNvSpPr>
          <p:nvPr/>
        </p:nvSpPr>
        <p:spPr bwMode="auto">
          <a:xfrm>
            <a:off x="214813" y="3103503"/>
            <a:ext cx="2424061"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Planes de inversión</a:t>
            </a:r>
          </a:p>
        </p:txBody>
      </p:sp>
      <p:sp>
        <p:nvSpPr>
          <p:cNvPr id="752652" name="Text Box 12"/>
          <p:cNvSpPr txBox="1">
            <a:spLocks noChangeArrowheads="1"/>
          </p:cNvSpPr>
          <p:nvPr/>
        </p:nvSpPr>
        <p:spPr bwMode="auto">
          <a:xfrm>
            <a:off x="5982426" y="5564188"/>
            <a:ext cx="2090829"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Visitas a clientes</a:t>
            </a:r>
          </a:p>
        </p:txBody>
      </p:sp>
      <p:sp>
        <p:nvSpPr>
          <p:cNvPr id="752653" name="Text Box 13"/>
          <p:cNvSpPr txBox="1">
            <a:spLocks noChangeArrowheads="1"/>
          </p:cNvSpPr>
          <p:nvPr/>
        </p:nvSpPr>
        <p:spPr bwMode="auto">
          <a:xfrm>
            <a:off x="3104400" y="5800725"/>
            <a:ext cx="2651687"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Planes de producción</a:t>
            </a:r>
          </a:p>
        </p:txBody>
      </p:sp>
      <p:sp>
        <p:nvSpPr>
          <p:cNvPr id="752654" name="Text Box 14"/>
          <p:cNvSpPr txBox="1">
            <a:spLocks noChangeArrowheads="1"/>
          </p:cNvSpPr>
          <p:nvPr/>
        </p:nvSpPr>
        <p:spPr bwMode="auto">
          <a:xfrm>
            <a:off x="247922" y="1846235"/>
            <a:ext cx="2991524"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Reportes de desempeño</a:t>
            </a:r>
          </a:p>
        </p:txBody>
      </p:sp>
      <p:sp>
        <p:nvSpPr>
          <p:cNvPr id="752655" name="Text Box 15"/>
          <p:cNvSpPr txBox="1">
            <a:spLocks noChangeArrowheads="1"/>
          </p:cNvSpPr>
          <p:nvPr/>
        </p:nvSpPr>
        <p:spPr bwMode="auto">
          <a:xfrm>
            <a:off x="168816" y="4264132"/>
            <a:ext cx="2491836" cy="400110"/>
          </a:xfrm>
          <a:prstGeom prst="rect">
            <a:avLst/>
          </a:prstGeom>
          <a:noFill/>
          <a:ln w="12700">
            <a:noFill/>
            <a:miter lim="800000"/>
            <a:headEnd type="none" w="sm" len="sm"/>
            <a:tailEnd type="none" w="sm" len="med"/>
          </a:ln>
          <a:effectLst/>
        </p:spPr>
        <p:txBody>
          <a:bodyPr wrap="none" anchor="ctr">
            <a:spAutoFit/>
          </a:bodyPr>
          <a:lstStyle/>
          <a:p>
            <a:pPr algn="ctr">
              <a:spcBef>
                <a:spcPct val="50000"/>
              </a:spcBef>
              <a:defRPr/>
            </a:pPr>
            <a:r>
              <a:rPr lang="es-VE" sz="2000" dirty="0">
                <a:latin typeface="Arial" pitchFamily="34" charset="0"/>
                <a:cs typeface="Arial" pitchFamily="34" charset="0"/>
              </a:rPr>
              <a:t>Tomas de Inventario</a:t>
            </a:r>
          </a:p>
        </p:txBody>
      </p:sp>
      <p:grpSp>
        <p:nvGrpSpPr>
          <p:cNvPr id="2" name="Group 16"/>
          <p:cNvGrpSpPr>
            <a:grpSpLocks/>
          </p:cNvGrpSpPr>
          <p:nvPr/>
        </p:nvGrpSpPr>
        <p:grpSpPr bwMode="auto">
          <a:xfrm>
            <a:off x="2513105" y="1927080"/>
            <a:ext cx="3905251" cy="3846510"/>
            <a:chOff x="1536" y="1008"/>
            <a:chExt cx="2792" cy="2711"/>
          </a:xfrm>
        </p:grpSpPr>
        <p:grpSp>
          <p:nvGrpSpPr>
            <p:cNvPr id="3" name="Group 17"/>
            <p:cNvGrpSpPr>
              <a:grpSpLocks/>
            </p:cNvGrpSpPr>
            <p:nvPr/>
          </p:nvGrpSpPr>
          <p:grpSpPr bwMode="auto">
            <a:xfrm>
              <a:off x="1603" y="1008"/>
              <a:ext cx="2643" cy="2641"/>
              <a:chOff x="1551" y="810"/>
              <a:chExt cx="2643" cy="2641"/>
            </a:xfrm>
          </p:grpSpPr>
          <p:sp>
            <p:nvSpPr>
              <p:cNvPr id="28756" name="Freeform 18"/>
              <p:cNvSpPr>
                <a:spLocks/>
              </p:cNvSpPr>
              <p:nvPr/>
            </p:nvSpPr>
            <p:spPr bwMode="auto">
              <a:xfrm>
                <a:off x="2177" y="1350"/>
                <a:ext cx="1611" cy="1513"/>
              </a:xfrm>
              <a:custGeom>
                <a:avLst/>
                <a:gdLst>
                  <a:gd name="T0" fmla="*/ 97 w 1611"/>
                  <a:gd name="T1" fmla="*/ 52 h 1513"/>
                  <a:gd name="T2" fmla="*/ 141 w 1611"/>
                  <a:gd name="T3" fmla="*/ 26 h 1513"/>
                  <a:gd name="T4" fmla="*/ 197 w 1611"/>
                  <a:gd name="T5" fmla="*/ 9 h 1513"/>
                  <a:gd name="T6" fmla="*/ 258 w 1611"/>
                  <a:gd name="T7" fmla="*/ 0 h 1513"/>
                  <a:gd name="T8" fmla="*/ 331 w 1611"/>
                  <a:gd name="T9" fmla="*/ 1 h 1513"/>
                  <a:gd name="T10" fmla="*/ 396 w 1611"/>
                  <a:gd name="T11" fmla="*/ 9 h 1513"/>
                  <a:gd name="T12" fmla="*/ 469 w 1611"/>
                  <a:gd name="T13" fmla="*/ 26 h 1513"/>
                  <a:gd name="T14" fmla="*/ 548 w 1611"/>
                  <a:gd name="T15" fmla="*/ 48 h 1513"/>
                  <a:gd name="T16" fmla="*/ 643 w 1611"/>
                  <a:gd name="T17" fmla="*/ 86 h 1513"/>
                  <a:gd name="T18" fmla="*/ 764 w 1611"/>
                  <a:gd name="T19" fmla="*/ 151 h 1513"/>
                  <a:gd name="T20" fmla="*/ 869 w 1611"/>
                  <a:gd name="T21" fmla="*/ 217 h 1513"/>
                  <a:gd name="T22" fmla="*/ 991 w 1611"/>
                  <a:gd name="T23" fmla="*/ 302 h 1513"/>
                  <a:gd name="T24" fmla="*/ 1091 w 1611"/>
                  <a:gd name="T25" fmla="*/ 385 h 1513"/>
                  <a:gd name="T26" fmla="*/ 1222 w 1611"/>
                  <a:gd name="T27" fmla="*/ 506 h 1513"/>
                  <a:gd name="T28" fmla="*/ 1307 w 1611"/>
                  <a:gd name="T29" fmla="*/ 602 h 1513"/>
                  <a:gd name="T30" fmla="*/ 1390 w 1611"/>
                  <a:gd name="T31" fmla="*/ 714 h 1513"/>
                  <a:gd name="T32" fmla="*/ 1481 w 1611"/>
                  <a:gd name="T33" fmla="*/ 851 h 1513"/>
                  <a:gd name="T34" fmla="*/ 1550 w 1611"/>
                  <a:gd name="T35" fmla="*/ 985 h 1513"/>
                  <a:gd name="T36" fmla="*/ 1581 w 1611"/>
                  <a:gd name="T37" fmla="*/ 1067 h 1513"/>
                  <a:gd name="T38" fmla="*/ 1602 w 1611"/>
                  <a:gd name="T39" fmla="*/ 1159 h 1513"/>
                  <a:gd name="T40" fmla="*/ 1611 w 1611"/>
                  <a:gd name="T41" fmla="*/ 1222 h 1513"/>
                  <a:gd name="T42" fmla="*/ 1608 w 1611"/>
                  <a:gd name="T43" fmla="*/ 1275 h 1513"/>
                  <a:gd name="T44" fmla="*/ 1595 w 1611"/>
                  <a:gd name="T45" fmla="*/ 1334 h 1513"/>
                  <a:gd name="T46" fmla="*/ 1575 w 1611"/>
                  <a:gd name="T47" fmla="*/ 1385 h 1513"/>
                  <a:gd name="T48" fmla="*/ 1545 w 1611"/>
                  <a:gd name="T49" fmla="*/ 1425 h 1513"/>
                  <a:gd name="T50" fmla="*/ 1508 w 1611"/>
                  <a:gd name="T51" fmla="*/ 1459 h 1513"/>
                  <a:gd name="T52" fmla="*/ 1460 w 1611"/>
                  <a:gd name="T53" fmla="*/ 1489 h 1513"/>
                  <a:gd name="T54" fmla="*/ 1407 w 1611"/>
                  <a:gd name="T55" fmla="*/ 1504 h 1513"/>
                  <a:gd name="T56" fmla="*/ 1348 w 1611"/>
                  <a:gd name="T57" fmla="*/ 1513 h 1513"/>
                  <a:gd name="T58" fmla="*/ 1277 w 1611"/>
                  <a:gd name="T59" fmla="*/ 1513 h 1513"/>
                  <a:gd name="T60" fmla="*/ 1205 w 1611"/>
                  <a:gd name="T61" fmla="*/ 1502 h 1513"/>
                  <a:gd name="T62" fmla="*/ 1126 w 1611"/>
                  <a:gd name="T63" fmla="*/ 1482 h 1513"/>
                  <a:gd name="T64" fmla="*/ 1052 w 1611"/>
                  <a:gd name="T65" fmla="*/ 1459 h 1513"/>
                  <a:gd name="T66" fmla="*/ 961 w 1611"/>
                  <a:gd name="T67" fmla="*/ 1422 h 1513"/>
                  <a:gd name="T68" fmla="*/ 851 w 1611"/>
                  <a:gd name="T69" fmla="*/ 1365 h 1513"/>
                  <a:gd name="T70" fmla="*/ 742 w 1611"/>
                  <a:gd name="T71" fmla="*/ 1294 h 1513"/>
                  <a:gd name="T72" fmla="*/ 600 w 1611"/>
                  <a:gd name="T73" fmla="*/ 1196 h 1513"/>
                  <a:gd name="T74" fmla="*/ 494 w 1611"/>
                  <a:gd name="T75" fmla="*/ 1105 h 1513"/>
                  <a:gd name="T76" fmla="*/ 381 w 1611"/>
                  <a:gd name="T77" fmla="*/ 1001 h 1513"/>
                  <a:gd name="T78" fmla="*/ 281 w 1611"/>
                  <a:gd name="T79" fmla="*/ 882 h 1513"/>
                  <a:gd name="T80" fmla="*/ 195 w 1611"/>
                  <a:gd name="T81" fmla="*/ 768 h 1513"/>
                  <a:gd name="T82" fmla="*/ 124 w 1611"/>
                  <a:gd name="T83" fmla="*/ 660 h 1513"/>
                  <a:gd name="T84" fmla="*/ 85 w 1611"/>
                  <a:gd name="T85" fmla="*/ 582 h 1513"/>
                  <a:gd name="T86" fmla="*/ 50 w 1611"/>
                  <a:gd name="T87" fmla="*/ 513 h 1513"/>
                  <a:gd name="T88" fmla="*/ 25 w 1611"/>
                  <a:gd name="T89" fmla="*/ 434 h 1513"/>
                  <a:gd name="T90" fmla="*/ 9 w 1611"/>
                  <a:gd name="T91" fmla="*/ 376 h 1513"/>
                  <a:gd name="T92" fmla="*/ 0 w 1611"/>
                  <a:gd name="T93" fmla="*/ 315 h 1513"/>
                  <a:gd name="T94" fmla="*/ 0 w 1611"/>
                  <a:gd name="T95" fmla="*/ 265 h 1513"/>
                  <a:gd name="T96" fmla="*/ 3 w 1611"/>
                  <a:gd name="T97" fmla="*/ 214 h 1513"/>
                  <a:gd name="T98" fmla="*/ 13 w 1611"/>
                  <a:gd name="T99" fmla="*/ 160 h 1513"/>
                  <a:gd name="T100" fmla="*/ 33 w 1611"/>
                  <a:gd name="T101" fmla="*/ 122 h 1513"/>
                  <a:gd name="T102" fmla="*/ 63 w 1611"/>
                  <a:gd name="T103" fmla="*/ 84 h 1513"/>
                  <a:gd name="T104" fmla="*/ 97 w 1611"/>
                  <a:gd name="T105" fmla="*/ 52 h 15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1"/>
                  <a:gd name="T160" fmla="*/ 0 h 1513"/>
                  <a:gd name="T161" fmla="*/ 1611 w 1611"/>
                  <a:gd name="T162" fmla="*/ 1513 h 15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1" h="1513">
                    <a:moveTo>
                      <a:pt x="97" y="52"/>
                    </a:moveTo>
                    <a:lnTo>
                      <a:pt x="141" y="26"/>
                    </a:lnTo>
                    <a:lnTo>
                      <a:pt x="197" y="9"/>
                    </a:lnTo>
                    <a:lnTo>
                      <a:pt x="258" y="0"/>
                    </a:lnTo>
                    <a:lnTo>
                      <a:pt x="331" y="1"/>
                    </a:lnTo>
                    <a:lnTo>
                      <a:pt x="396" y="9"/>
                    </a:lnTo>
                    <a:lnTo>
                      <a:pt x="469" y="26"/>
                    </a:lnTo>
                    <a:lnTo>
                      <a:pt x="548" y="48"/>
                    </a:lnTo>
                    <a:lnTo>
                      <a:pt x="643" y="86"/>
                    </a:lnTo>
                    <a:lnTo>
                      <a:pt x="764" y="151"/>
                    </a:lnTo>
                    <a:lnTo>
                      <a:pt x="869" y="217"/>
                    </a:lnTo>
                    <a:lnTo>
                      <a:pt x="991" y="302"/>
                    </a:lnTo>
                    <a:lnTo>
                      <a:pt x="1091" y="385"/>
                    </a:lnTo>
                    <a:lnTo>
                      <a:pt x="1222" y="506"/>
                    </a:lnTo>
                    <a:lnTo>
                      <a:pt x="1307" y="602"/>
                    </a:lnTo>
                    <a:lnTo>
                      <a:pt x="1390" y="714"/>
                    </a:lnTo>
                    <a:lnTo>
                      <a:pt x="1481" y="851"/>
                    </a:lnTo>
                    <a:lnTo>
                      <a:pt x="1550" y="985"/>
                    </a:lnTo>
                    <a:lnTo>
                      <a:pt x="1581" y="1067"/>
                    </a:lnTo>
                    <a:lnTo>
                      <a:pt x="1602" y="1159"/>
                    </a:lnTo>
                    <a:lnTo>
                      <a:pt x="1611" y="1222"/>
                    </a:lnTo>
                    <a:lnTo>
                      <a:pt x="1608" y="1275"/>
                    </a:lnTo>
                    <a:lnTo>
                      <a:pt x="1595" y="1334"/>
                    </a:lnTo>
                    <a:lnTo>
                      <a:pt x="1575" y="1385"/>
                    </a:lnTo>
                    <a:lnTo>
                      <a:pt x="1545" y="1425"/>
                    </a:lnTo>
                    <a:lnTo>
                      <a:pt x="1508" y="1459"/>
                    </a:lnTo>
                    <a:lnTo>
                      <a:pt x="1460" y="1489"/>
                    </a:lnTo>
                    <a:lnTo>
                      <a:pt x="1407" y="1504"/>
                    </a:lnTo>
                    <a:lnTo>
                      <a:pt x="1348" y="1513"/>
                    </a:lnTo>
                    <a:lnTo>
                      <a:pt x="1277" y="1513"/>
                    </a:lnTo>
                    <a:lnTo>
                      <a:pt x="1205" y="1502"/>
                    </a:lnTo>
                    <a:lnTo>
                      <a:pt x="1126" y="1482"/>
                    </a:lnTo>
                    <a:lnTo>
                      <a:pt x="1052" y="1459"/>
                    </a:lnTo>
                    <a:lnTo>
                      <a:pt x="961" y="1422"/>
                    </a:lnTo>
                    <a:lnTo>
                      <a:pt x="851" y="1365"/>
                    </a:lnTo>
                    <a:lnTo>
                      <a:pt x="742" y="1294"/>
                    </a:lnTo>
                    <a:lnTo>
                      <a:pt x="600" y="1196"/>
                    </a:lnTo>
                    <a:lnTo>
                      <a:pt x="494" y="1105"/>
                    </a:lnTo>
                    <a:lnTo>
                      <a:pt x="381" y="1001"/>
                    </a:lnTo>
                    <a:lnTo>
                      <a:pt x="281" y="882"/>
                    </a:lnTo>
                    <a:lnTo>
                      <a:pt x="195" y="768"/>
                    </a:lnTo>
                    <a:lnTo>
                      <a:pt x="124" y="660"/>
                    </a:lnTo>
                    <a:lnTo>
                      <a:pt x="85" y="582"/>
                    </a:lnTo>
                    <a:lnTo>
                      <a:pt x="50" y="513"/>
                    </a:lnTo>
                    <a:lnTo>
                      <a:pt x="25" y="434"/>
                    </a:lnTo>
                    <a:lnTo>
                      <a:pt x="9" y="376"/>
                    </a:lnTo>
                    <a:lnTo>
                      <a:pt x="0" y="315"/>
                    </a:lnTo>
                    <a:lnTo>
                      <a:pt x="0" y="265"/>
                    </a:lnTo>
                    <a:lnTo>
                      <a:pt x="3" y="214"/>
                    </a:lnTo>
                    <a:lnTo>
                      <a:pt x="13" y="160"/>
                    </a:lnTo>
                    <a:lnTo>
                      <a:pt x="33" y="122"/>
                    </a:lnTo>
                    <a:lnTo>
                      <a:pt x="63" y="84"/>
                    </a:lnTo>
                    <a:lnTo>
                      <a:pt x="97" y="52"/>
                    </a:lnTo>
                  </a:path>
                </a:pathLst>
              </a:custGeom>
              <a:noFill/>
              <a:ln w="12700">
                <a:solidFill>
                  <a:srgbClr val="00FFFF"/>
                </a:solidFill>
                <a:round/>
                <a:headEnd/>
                <a:tailEnd/>
              </a:ln>
            </p:spPr>
            <p:txBody>
              <a:bodyPr/>
              <a:lstStyle/>
              <a:p>
                <a:endParaRPr lang="es-ES"/>
              </a:p>
            </p:txBody>
          </p:sp>
          <p:sp>
            <p:nvSpPr>
              <p:cNvPr id="28757" name="Freeform 19"/>
              <p:cNvSpPr>
                <a:spLocks/>
              </p:cNvSpPr>
              <p:nvPr/>
            </p:nvSpPr>
            <p:spPr bwMode="auto">
              <a:xfrm>
                <a:off x="1551" y="1271"/>
                <a:ext cx="2625" cy="1608"/>
              </a:xfrm>
              <a:custGeom>
                <a:avLst/>
                <a:gdLst>
                  <a:gd name="T0" fmla="*/ 0 w 2625"/>
                  <a:gd name="T1" fmla="*/ 1239 h 1608"/>
                  <a:gd name="T2" fmla="*/ 15 w 2625"/>
                  <a:gd name="T3" fmla="*/ 1138 h 1608"/>
                  <a:gd name="T4" fmla="*/ 58 w 2625"/>
                  <a:gd name="T5" fmla="*/ 1033 h 1608"/>
                  <a:gd name="T6" fmla="*/ 192 w 2625"/>
                  <a:gd name="T7" fmla="*/ 833 h 1608"/>
                  <a:gd name="T8" fmla="*/ 391 w 2625"/>
                  <a:gd name="T9" fmla="*/ 643 h 1608"/>
                  <a:gd name="T10" fmla="*/ 631 w 2625"/>
                  <a:gd name="T11" fmla="*/ 465 h 1608"/>
                  <a:gd name="T12" fmla="*/ 1003 w 2625"/>
                  <a:gd name="T13" fmla="*/ 259 h 1608"/>
                  <a:gd name="T14" fmla="*/ 1361 w 2625"/>
                  <a:gd name="T15" fmla="*/ 119 h 1608"/>
                  <a:gd name="T16" fmla="*/ 1823 w 2625"/>
                  <a:gd name="T17" fmla="*/ 11 h 1608"/>
                  <a:gd name="T18" fmla="*/ 2040 w 2625"/>
                  <a:gd name="T19" fmla="*/ 0 h 1608"/>
                  <a:gd name="T20" fmla="*/ 2226 w 2625"/>
                  <a:gd name="T21" fmla="*/ 11 h 1608"/>
                  <a:gd name="T22" fmla="*/ 2400 w 2625"/>
                  <a:gd name="T23" fmla="*/ 57 h 1608"/>
                  <a:gd name="T24" fmla="*/ 2548 w 2625"/>
                  <a:gd name="T25" fmla="*/ 154 h 1608"/>
                  <a:gd name="T26" fmla="*/ 2601 w 2625"/>
                  <a:gd name="T27" fmla="*/ 233 h 1608"/>
                  <a:gd name="T28" fmla="*/ 2623 w 2625"/>
                  <a:gd name="T29" fmla="*/ 323 h 1608"/>
                  <a:gd name="T30" fmla="*/ 2625 w 2625"/>
                  <a:gd name="T31" fmla="*/ 401 h 1608"/>
                  <a:gd name="T32" fmla="*/ 2588 w 2625"/>
                  <a:gd name="T33" fmla="*/ 535 h 1608"/>
                  <a:gd name="T34" fmla="*/ 2514 w 2625"/>
                  <a:gd name="T35" fmla="*/ 671 h 1608"/>
                  <a:gd name="T36" fmla="*/ 2424 w 2625"/>
                  <a:gd name="T37" fmla="*/ 785 h 1608"/>
                  <a:gd name="T38" fmla="*/ 2246 w 2625"/>
                  <a:gd name="T39" fmla="*/ 959 h 1608"/>
                  <a:gd name="T40" fmla="*/ 2034 w 2625"/>
                  <a:gd name="T41" fmla="*/ 1118 h 1608"/>
                  <a:gd name="T42" fmla="*/ 1759 w 2625"/>
                  <a:gd name="T43" fmla="*/ 1280 h 1608"/>
                  <a:gd name="T44" fmla="*/ 1475 w 2625"/>
                  <a:gd name="T45" fmla="*/ 1410 h 1608"/>
                  <a:gd name="T46" fmla="*/ 1151 w 2625"/>
                  <a:gd name="T47" fmla="*/ 1521 h 1608"/>
                  <a:gd name="T48" fmla="*/ 853 w 2625"/>
                  <a:gd name="T49" fmla="*/ 1585 h 1608"/>
                  <a:gd name="T50" fmla="*/ 606 w 2625"/>
                  <a:gd name="T51" fmla="*/ 1608 h 1608"/>
                  <a:gd name="T52" fmla="*/ 442 w 2625"/>
                  <a:gd name="T53" fmla="*/ 1598 h 1608"/>
                  <a:gd name="T54" fmla="*/ 316 w 2625"/>
                  <a:gd name="T55" fmla="*/ 1577 h 1608"/>
                  <a:gd name="T56" fmla="*/ 192 w 2625"/>
                  <a:gd name="T57" fmla="*/ 1534 h 1608"/>
                  <a:gd name="T58" fmla="*/ 100 w 2625"/>
                  <a:gd name="T59" fmla="*/ 1469 h 1608"/>
                  <a:gd name="T60" fmla="*/ 26 w 2625"/>
                  <a:gd name="T61" fmla="*/ 1379 h 1608"/>
                  <a:gd name="T62" fmla="*/ 0 w 2625"/>
                  <a:gd name="T63" fmla="*/ 1283 h 16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25"/>
                  <a:gd name="T97" fmla="*/ 0 h 1608"/>
                  <a:gd name="T98" fmla="*/ 2625 w 2625"/>
                  <a:gd name="T99" fmla="*/ 1608 h 16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25" h="1608">
                    <a:moveTo>
                      <a:pt x="0" y="1283"/>
                    </a:moveTo>
                    <a:lnTo>
                      <a:pt x="0" y="1239"/>
                    </a:lnTo>
                    <a:lnTo>
                      <a:pt x="5" y="1185"/>
                    </a:lnTo>
                    <a:lnTo>
                      <a:pt x="15" y="1138"/>
                    </a:lnTo>
                    <a:lnTo>
                      <a:pt x="32" y="1089"/>
                    </a:lnTo>
                    <a:lnTo>
                      <a:pt x="58" y="1033"/>
                    </a:lnTo>
                    <a:lnTo>
                      <a:pt x="113" y="935"/>
                    </a:lnTo>
                    <a:lnTo>
                      <a:pt x="192" y="833"/>
                    </a:lnTo>
                    <a:lnTo>
                      <a:pt x="292" y="731"/>
                    </a:lnTo>
                    <a:lnTo>
                      <a:pt x="391" y="643"/>
                    </a:lnTo>
                    <a:lnTo>
                      <a:pt x="519" y="543"/>
                    </a:lnTo>
                    <a:lnTo>
                      <a:pt x="631" y="465"/>
                    </a:lnTo>
                    <a:lnTo>
                      <a:pt x="826" y="350"/>
                    </a:lnTo>
                    <a:lnTo>
                      <a:pt x="1003" y="259"/>
                    </a:lnTo>
                    <a:lnTo>
                      <a:pt x="1211" y="171"/>
                    </a:lnTo>
                    <a:lnTo>
                      <a:pt x="1361" y="119"/>
                    </a:lnTo>
                    <a:lnTo>
                      <a:pt x="1568" y="59"/>
                    </a:lnTo>
                    <a:lnTo>
                      <a:pt x="1823" y="11"/>
                    </a:lnTo>
                    <a:lnTo>
                      <a:pt x="1930" y="2"/>
                    </a:lnTo>
                    <a:lnTo>
                      <a:pt x="2040" y="0"/>
                    </a:lnTo>
                    <a:lnTo>
                      <a:pt x="2137" y="1"/>
                    </a:lnTo>
                    <a:lnTo>
                      <a:pt x="2226" y="11"/>
                    </a:lnTo>
                    <a:lnTo>
                      <a:pt x="2312" y="29"/>
                    </a:lnTo>
                    <a:lnTo>
                      <a:pt x="2400" y="57"/>
                    </a:lnTo>
                    <a:lnTo>
                      <a:pt x="2483" y="102"/>
                    </a:lnTo>
                    <a:lnTo>
                      <a:pt x="2548" y="154"/>
                    </a:lnTo>
                    <a:lnTo>
                      <a:pt x="2580" y="192"/>
                    </a:lnTo>
                    <a:lnTo>
                      <a:pt x="2601" y="233"/>
                    </a:lnTo>
                    <a:lnTo>
                      <a:pt x="2614" y="275"/>
                    </a:lnTo>
                    <a:lnTo>
                      <a:pt x="2623" y="323"/>
                    </a:lnTo>
                    <a:lnTo>
                      <a:pt x="2625" y="361"/>
                    </a:lnTo>
                    <a:lnTo>
                      <a:pt x="2625" y="401"/>
                    </a:lnTo>
                    <a:lnTo>
                      <a:pt x="2613" y="465"/>
                    </a:lnTo>
                    <a:lnTo>
                      <a:pt x="2588" y="535"/>
                    </a:lnTo>
                    <a:lnTo>
                      <a:pt x="2555" y="604"/>
                    </a:lnTo>
                    <a:lnTo>
                      <a:pt x="2514" y="671"/>
                    </a:lnTo>
                    <a:lnTo>
                      <a:pt x="2471" y="726"/>
                    </a:lnTo>
                    <a:lnTo>
                      <a:pt x="2424" y="785"/>
                    </a:lnTo>
                    <a:lnTo>
                      <a:pt x="2359" y="859"/>
                    </a:lnTo>
                    <a:lnTo>
                      <a:pt x="2246" y="959"/>
                    </a:lnTo>
                    <a:lnTo>
                      <a:pt x="2138" y="1044"/>
                    </a:lnTo>
                    <a:lnTo>
                      <a:pt x="2034" y="1118"/>
                    </a:lnTo>
                    <a:lnTo>
                      <a:pt x="1894" y="1205"/>
                    </a:lnTo>
                    <a:lnTo>
                      <a:pt x="1759" y="1280"/>
                    </a:lnTo>
                    <a:lnTo>
                      <a:pt x="1617" y="1348"/>
                    </a:lnTo>
                    <a:lnTo>
                      <a:pt x="1475" y="1410"/>
                    </a:lnTo>
                    <a:lnTo>
                      <a:pt x="1341" y="1460"/>
                    </a:lnTo>
                    <a:lnTo>
                      <a:pt x="1151" y="1521"/>
                    </a:lnTo>
                    <a:lnTo>
                      <a:pt x="981" y="1561"/>
                    </a:lnTo>
                    <a:lnTo>
                      <a:pt x="853" y="1585"/>
                    </a:lnTo>
                    <a:lnTo>
                      <a:pt x="708" y="1600"/>
                    </a:lnTo>
                    <a:lnTo>
                      <a:pt x="606" y="1608"/>
                    </a:lnTo>
                    <a:lnTo>
                      <a:pt x="519" y="1608"/>
                    </a:lnTo>
                    <a:lnTo>
                      <a:pt x="442" y="1598"/>
                    </a:lnTo>
                    <a:lnTo>
                      <a:pt x="376" y="1590"/>
                    </a:lnTo>
                    <a:lnTo>
                      <a:pt x="316" y="1577"/>
                    </a:lnTo>
                    <a:lnTo>
                      <a:pt x="247" y="1555"/>
                    </a:lnTo>
                    <a:lnTo>
                      <a:pt x="192" y="1534"/>
                    </a:lnTo>
                    <a:lnTo>
                      <a:pt x="143" y="1504"/>
                    </a:lnTo>
                    <a:lnTo>
                      <a:pt x="100" y="1469"/>
                    </a:lnTo>
                    <a:lnTo>
                      <a:pt x="62" y="1431"/>
                    </a:lnTo>
                    <a:lnTo>
                      <a:pt x="26" y="1379"/>
                    </a:lnTo>
                    <a:lnTo>
                      <a:pt x="11" y="1331"/>
                    </a:lnTo>
                    <a:lnTo>
                      <a:pt x="0" y="1283"/>
                    </a:lnTo>
                  </a:path>
                </a:pathLst>
              </a:custGeom>
              <a:noFill/>
              <a:ln w="25400">
                <a:solidFill>
                  <a:srgbClr val="00FFFF"/>
                </a:solidFill>
                <a:round/>
                <a:headEnd/>
                <a:tailEnd/>
              </a:ln>
            </p:spPr>
            <p:txBody>
              <a:bodyPr/>
              <a:lstStyle/>
              <a:p>
                <a:endParaRPr lang="es-ES"/>
              </a:p>
            </p:txBody>
          </p:sp>
          <p:sp>
            <p:nvSpPr>
              <p:cNvPr id="28758" name="Freeform 20"/>
              <p:cNvSpPr>
                <a:spLocks/>
              </p:cNvSpPr>
              <p:nvPr/>
            </p:nvSpPr>
            <p:spPr bwMode="auto">
              <a:xfrm>
                <a:off x="2180" y="810"/>
                <a:ext cx="1434" cy="2641"/>
              </a:xfrm>
              <a:custGeom>
                <a:avLst/>
                <a:gdLst>
                  <a:gd name="T0" fmla="*/ 247 w 1434"/>
                  <a:gd name="T1" fmla="*/ 0 h 2641"/>
                  <a:gd name="T2" fmla="*/ 363 w 1434"/>
                  <a:gd name="T3" fmla="*/ 21 h 2641"/>
                  <a:gd name="T4" fmla="*/ 476 w 1434"/>
                  <a:gd name="T5" fmla="*/ 82 h 2641"/>
                  <a:gd name="T6" fmla="*/ 636 w 1434"/>
                  <a:gd name="T7" fmla="*/ 217 h 2641"/>
                  <a:gd name="T8" fmla="*/ 752 w 1434"/>
                  <a:gd name="T9" fmla="*/ 345 h 2641"/>
                  <a:gd name="T10" fmla="*/ 885 w 1434"/>
                  <a:gd name="T11" fmla="*/ 530 h 2641"/>
                  <a:gd name="T12" fmla="*/ 1008 w 1434"/>
                  <a:gd name="T13" fmla="*/ 733 h 2641"/>
                  <a:gd name="T14" fmla="*/ 1132 w 1434"/>
                  <a:gd name="T15" fmla="*/ 988 h 2641"/>
                  <a:gd name="T16" fmla="*/ 1211 w 1434"/>
                  <a:gd name="T17" fmla="*/ 1171 h 2641"/>
                  <a:gd name="T18" fmla="*/ 1283 w 1434"/>
                  <a:gd name="T19" fmla="*/ 1366 h 2641"/>
                  <a:gd name="T20" fmla="*/ 1347 w 1434"/>
                  <a:gd name="T21" fmla="*/ 1583 h 2641"/>
                  <a:gd name="T22" fmla="*/ 1401 w 1434"/>
                  <a:gd name="T23" fmla="*/ 1816 h 2641"/>
                  <a:gd name="T24" fmla="*/ 1430 w 1434"/>
                  <a:gd name="T25" fmla="*/ 2028 h 2641"/>
                  <a:gd name="T26" fmla="*/ 1426 w 1434"/>
                  <a:gd name="T27" fmla="*/ 2278 h 2641"/>
                  <a:gd name="T28" fmla="*/ 1392 w 1434"/>
                  <a:gd name="T29" fmla="*/ 2446 h 2641"/>
                  <a:gd name="T30" fmla="*/ 1344 w 1434"/>
                  <a:gd name="T31" fmla="*/ 2555 h 2641"/>
                  <a:gd name="T32" fmla="*/ 1280 w 1434"/>
                  <a:gd name="T33" fmla="*/ 2615 h 2641"/>
                  <a:gd name="T34" fmla="*/ 1175 w 1434"/>
                  <a:gd name="T35" fmla="*/ 2641 h 2641"/>
                  <a:gd name="T36" fmla="*/ 1063 w 1434"/>
                  <a:gd name="T37" fmla="*/ 2616 h 2641"/>
                  <a:gd name="T38" fmla="*/ 937 w 1434"/>
                  <a:gd name="T39" fmla="*/ 2550 h 2641"/>
                  <a:gd name="T40" fmla="*/ 800 w 1434"/>
                  <a:gd name="T41" fmla="*/ 2433 h 2641"/>
                  <a:gd name="T42" fmla="*/ 681 w 1434"/>
                  <a:gd name="T43" fmla="*/ 2298 h 2641"/>
                  <a:gd name="T44" fmla="*/ 577 w 1434"/>
                  <a:gd name="T45" fmla="*/ 2158 h 2641"/>
                  <a:gd name="T46" fmla="*/ 476 w 1434"/>
                  <a:gd name="T47" fmla="*/ 1999 h 2641"/>
                  <a:gd name="T48" fmla="*/ 377 w 1434"/>
                  <a:gd name="T49" fmla="*/ 1817 h 2641"/>
                  <a:gd name="T50" fmla="*/ 277 w 1434"/>
                  <a:gd name="T51" fmla="*/ 1607 h 2641"/>
                  <a:gd name="T52" fmla="*/ 177 w 1434"/>
                  <a:gd name="T53" fmla="*/ 1355 h 2641"/>
                  <a:gd name="T54" fmla="*/ 76 w 1434"/>
                  <a:gd name="T55" fmla="*/ 1021 h 2641"/>
                  <a:gd name="T56" fmla="*/ 27 w 1434"/>
                  <a:gd name="T57" fmla="*/ 776 h 2641"/>
                  <a:gd name="T58" fmla="*/ 1 w 1434"/>
                  <a:gd name="T59" fmla="*/ 536 h 2641"/>
                  <a:gd name="T60" fmla="*/ 8 w 1434"/>
                  <a:gd name="T61" fmla="*/ 355 h 2641"/>
                  <a:gd name="T62" fmla="*/ 31 w 1434"/>
                  <a:gd name="T63" fmla="*/ 217 h 2641"/>
                  <a:gd name="T64" fmla="*/ 77 w 1434"/>
                  <a:gd name="T65" fmla="*/ 116 h 2641"/>
                  <a:gd name="T66" fmla="*/ 144 w 1434"/>
                  <a:gd name="T67" fmla="*/ 38 h 26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4"/>
                  <a:gd name="T103" fmla="*/ 0 h 2641"/>
                  <a:gd name="T104" fmla="*/ 1434 w 1434"/>
                  <a:gd name="T105" fmla="*/ 2641 h 26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4" h="2641">
                    <a:moveTo>
                      <a:pt x="190" y="9"/>
                    </a:moveTo>
                    <a:lnTo>
                      <a:pt x="247" y="0"/>
                    </a:lnTo>
                    <a:lnTo>
                      <a:pt x="307" y="5"/>
                    </a:lnTo>
                    <a:lnTo>
                      <a:pt x="363" y="21"/>
                    </a:lnTo>
                    <a:lnTo>
                      <a:pt x="413" y="42"/>
                    </a:lnTo>
                    <a:lnTo>
                      <a:pt x="476" y="82"/>
                    </a:lnTo>
                    <a:lnTo>
                      <a:pt x="562" y="147"/>
                    </a:lnTo>
                    <a:lnTo>
                      <a:pt x="636" y="217"/>
                    </a:lnTo>
                    <a:lnTo>
                      <a:pt x="694" y="278"/>
                    </a:lnTo>
                    <a:lnTo>
                      <a:pt x="752" y="345"/>
                    </a:lnTo>
                    <a:lnTo>
                      <a:pt x="819" y="429"/>
                    </a:lnTo>
                    <a:lnTo>
                      <a:pt x="885" y="530"/>
                    </a:lnTo>
                    <a:lnTo>
                      <a:pt x="945" y="625"/>
                    </a:lnTo>
                    <a:lnTo>
                      <a:pt x="1008" y="733"/>
                    </a:lnTo>
                    <a:lnTo>
                      <a:pt x="1081" y="871"/>
                    </a:lnTo>
                    <a:lnTo>
                      <a:pt x="1132" y="988"/>
                    </a:lnTo>
                    <a:lnTo>
                      <a:pt x="1179" y="1096"/>
                    </a:lnTo>
                    <a:lnTo>
                      <a:pt x="1211" y="1171"/>
                    </a:lnTo>
                    <a:lnTo>
                      <a:pt x="1244" y="1258"/>
                    </a:lnTo>
                    <a:lnTo>
                      <a:pt x="1283" y="1366"/>
                    </a:lnTo>
                    <a:lnTo>
                      <a:pt x="1313" y="1463"/>
                    </a:lnTo>
                    <a:lnTo>
                      <a:pt x="1347" y="1583"/>
                    </a:lnTo>
                    <a:lnTo>
                      <a:pt x="1379" y="1711"/>
                    </a:lnTo>
                    <a:lnTo>
                      <a:pt x="1401" y="1816"/>
                    </a:lnTo>
                    <a:lnTo>
                      <a:pt x="1421" y="1926"/>
                    </a:lnTo>
                    <a:lnTo>
                      <a:pt x="1430" y="2028"/>
                    </a:lnTo>
                    <a:lnTo>
                      <a:pt x="1434" y="2145"/>
                    </a:lnTo>
                    <a:lnTo>
                      <a:pt x="1426" y="2278"/>
                    </a:lnTo>
                    <a:lnTo>
                      <a:pt x="1411" y="2374"/>
                    </a:lnTo>
                    <a:lnTo>
                      <a:pt x="1392" y="2446"/>
                    </a:lnTo>
                    <a:lnTo>
                      <a:pt x="1370" y="2508"/>
                    </a:lnTo>
                    <a:lnTo>
                      <a:pt x="1344" y="2555"/>
                    </a:lnTo>
                    <a:lnTo>
                      <a:pt x="1317" y="2586"/>
                    </a:lnTo>
                    <a:lnTo>
                      <a:pt x="1280" y="2615"/>
                    </a:lnTo>
                    <a:lnTo>
                      <a:pt x="1226" y="2632"/>
                    </a:lnTo>
                    <a:lnTo>
                      <a:pt x="1175" y="2641"/>
                    </a:lnTo>
                    <a:lnTo>
                      <a:pt x="1116" y="2632"/>
                    </a:lnTo>
                    <a:lnTo>
                      <a:pt x="1063" y="2616"/>
                    </a:lnTo>
                    <a:lnTo>
                      <a:pt x="998" y="2588"/>
                    </a:lnTo>
                    <a:lnTo>
                      <a:pt x="937" y="2550"/>
                    </a:lnTo>
                    <a:lnTo>
                      <a:pt x="862" y="2491"/>
                    </a:lnTo>
                    <a:lnTo>
                      <a:pt x="800" y="2433"/>
                    </a:lnTo>
                    <a:lnTo>
                      <a:pt x="744" y="2374"/>
                    </a:lnTo>
                    <a:lnTo>
                      <a:pt x="681" y="2298"/>
                    </a:lnTo>
                    <a:lnTo>
                      <a:pt x="626" y="2228"/>
                    </a:lnTo>
                    <a:lnTo>
                      <a:pt x="577" y="2158"/>
                    </a:lnTo>
                    <a:lnTo>
                      <a:pt x="520" y="2074"/>
                    </a:lnTo>
                    <a:lnTo>
                      <a:pt x="476" y="1999"/>
                    </a:lnTo>
                    <a:lnTo>
                      <a:pt x="432" y="1921"/>
                    </a:lnTo>
                    <a:lnTo>
                      <a:pt x="377" y="1817"/>
                    </a:lnTo>
                    <a:lnTo>
                      <a:pt x="322" y="1713"/>
                    </a:lnTo>
                    <a:lnTo>
                      <a:pt x="277" y="1607"/>
                    </a:lnTo>
                    <a:lnTo>
                      <a:pt x="222" y="1480"/>
                    </a:lnTo>
                    <a:lnTo>
                      <a:pt x="177" y="1355"/>
                    </a:lnTo>
                    <a:lnTo>
                      <a:pt x="134" y="1229"/>
                    </a:lnTo>
                    <a:lnTo>
                      <a:pt x="76" y="1021"/>
                    </a:lnTo>
                    <a:lnTo>
                      <a:pt x="47" y="899"/>
                    </a:lnTo>
                    <a:lnTo>
                      <a:pt x="27" y="776"/>
                    </a:lnTo>
                    <a:lnTo>
                      <a:pt x="13" y="659"/>
                    </a:lnTo>
                    <a:lnTo>
                      <a:pt x="1" y="536"/>
                    </a:lnTo>
                    <a:lnTo>
                      <a:pt x="0" y="447"/>
                    </a:lnTo>
                    <a:lnTo>
                      <a:pt x="8" y="355"/>
                    </a:lnTo>
                    <a:lnTo>
                      <a:pt x="17" y="276"/>
                    </a:lnTo>
                    <a:lnTo>
                      <a:pt x="31" y="217"/>
                    </a:lnTo>
                    <a:lnTo>
                      <a:pt x="52" y="163"/>
                    </a:lnTo>
                    <a:lnTo>
                      <a:pt x="77" y="116"/>
                    </a:lnTo>
                    <a:lnTo>
                      <a:pt x="105" y="78"/>
                    </a:lnTo>
                    <a:lnTo>
                      <a:pt x="144" y="38"/>
                    </a:lnTo>
                    <a:lnTo>
                      <a:pt x="190" y="9"/>
                    </a:lnTo>
                  </a:path>
                </a:pathLst>
              </a:custGeom>
              <a:noFill/>
              <a:ln w="25400">
                <a:solidFill>
                  <a:srgbClr val="00FFFF"/>
                </a:solidFill>
                <a:round/>
                <a:headEnd/>
                <a:tailEnd/>
              </a:ln>
            </p:spPr>
            <p:txBody>
              <a:bodyPr/>
              <a:lstStyle/>
              <a:p>
                <a:endParaRPr lang="es-ES"/>
              </a:p>
            </p:txBody>
          </p:sp>
          <p:sp>
            <p:nvSpPr>
              <p:cNvPr id="28759" name="Freeform 21"/>
              <p:cNvSpPr>
                <a:spLocks/>
              </p:cNvSpPr>
              <p:nvPr/>
            </p:nvSpPr>
            <p:spPr bwMode="auto">
              <a:xfrm>
                <a:off x="1556" y="1493"/>
                <a:ext cx="2638" cy="1222"/>
              </a:xfrm>
              <a:custGeom>
                <a:avLst/>
                <a:gdLst>
                  <a:gd name="T0" fmla="*/ 1002 w 2638"/>
                  <a:gd name="T1" fmla="*/ 1024 h 1222"/>
                  <a:gd name="T2" fmla="*/ 856 w 2638"/>
                  <a:gd name="T3" fmla="*/ 967 h 1222"/>
                  <a:gd name="T4" fmla="*/ 729 w 2638"/>
                  <a:gd name="T5" fmla="*/ 911 h 1222"/>
                  <a:gd name="T6" fmla="*/ 585 w 2638"/>
                  <a:gd name="T7" fmla="*/ 842 h 1222"/>
                  <a:gd name="T8" fmla="*/ 455 w 2638"/>
                  <a:gd name="T9" fmla="*/ 768 h 1222"/>
                  <a:gd name="T10" fmla="*/ 342 w 2638"/>
                  <a:gd name="T11" fmla="*/ 696 h 1222"/>
                  <a:gd name="T12" fmla="*/ 230 w 2638"/>
                  <a:gd name="T13" fmla="*/ 611 h 1222"/>
                  <a:gd name="T14" fmla="*/ 157 w 2638"/>
                  <a:gd name="T15" fmla="*/ 549 h 1222"/>
                  <a:gd name="T16" fmla="*/ 104 w 2638"/>
                  <a:gd name="T17" fmla="*/ 489 h 1222"/>
                  <a:gd name="T18" fmla="*/ 58 w 2638"/>
                  <a:gd name="T19" fmla="*/ 428 h 1222"/>
                  <a:gd name="T20" fmla="*/ 28 w 2638"/>
                  <a:gd name="T21" fmla="*/ 372 h 1222"/>
                  <a:gd name="T22" fmla="*/ 10 w 2638"/>
                  <a:gd name="T23" fmla="*/ 324 h 1222"/>
                  <a:gd name="T24" fmla="*/ 0 w 2638"/>
                  <a:gd name="T25" fmla="*/ 272 h 1222"/>
                  <a:gd name="T26" fmla="*/ 7 w 2638"/>
                  <a:gd name="T27" fmla="*/ 234 h 1222"/>
                  <a:gd name="T28" fmla="*/ 24 w 2638"/>
                  <a:gd name="T29" fmla="*/ 195 h 1222"/>
                  <a:gd name="T30" fmla="*/ 45 w 2638"/>
                  <a:gd name="T31" fmla="*/ 157 h 1222"/>
                  <a:gd name="T32" fmla="*/ 84 w 2638"/>
                  <a:gd name="T33" fmla="*/ 118 h 1222"/>
                  <a:gd name="T34" fmla="*/ 134 w 2638"/>
                  <a:gd name="T35" fmla="*/ 87 h 1222"/>
                  <a:gd name="T36" fmla="*/ 200 w 2638"/>
                  <a:gd name="T37" fmla="*/ 58 h 1222"/>
                  <a:gd name="T38" fmla="*/ 266 w 2638"/>
                  <a:gd name="T39" fmla="*/ 36 h 1222"/>
                  <a:gd name="T40" fmla="*/ 353 w 2638"/>
                  <a:gd name="T41" fmla="*/ 17 h 1222"/>
                  <a:gd name="T42" fmla="*/ 438 w 2638"/>
                  <a:gd name="T43" fmla="*/ 5 h 1222"/>
                  <a:gd name="T44" fmla="*/ 534 w 2638"/>
                  <a:gd name="T45" fmla="*/ 0 h 1222"/>
                  <a:gd name="T46" fmla="*/ 633 w 2638"/>
                  <a:gd name="T47" fmla="*/ 0 h 1222"/>
                  <a:gd name="T48" fmla="*/ 826 w 2638"/>
                  <a:gd name="T49" fmla="*/ 11 h 1222"/>
                  <a:gd name="T50" fmla="*/ 992 w 2638"/>
                  <a:gd name="T51" fmla="*/ 34 h 1222"/>
                  <a:gd name="T52" fmla="*/ 1133 w 2638"/>
                  <a:gd name="T53" fmla="*/ 58 h 1222"/>
                  <a:gd name="T54" fmla="*/ 1280 w 2638"/>
                  <a:gd name="T55" fmla="*/ 91 h 1222"/>
                  <a:gd name="T56" fmla="*/ 1459 w 2638"/>
                  <a:gd name="T57" fmla="*/ 139 h 1222"/>
                  <a:gd name="T58" fmla="*/ 1632 w 2638"/>
                  <a:gd name="T59" fmla="*/ 196 h 1222"/>
                  <a:gd name="T60" fmla="*/ 1826 w 2638"/>
                  <a:gd name="T61" fmla="*/ 270 h 1222"/>
                  <a:gd name="T62" fmla="*/ 1964 w 2638"/>
                  <a:gd name="T63" fmla="*/ 334 h 1222"/>
                  <a:gd name="T64" fmla="*/ 2106 w 2638"/>
                  <a:gd name="T65" fmla="*/ 408 h 1222"/>
                  <a:gd name="T66" fmla="*/ 2215 w 2638"/>
                  <a:gd name="T67" fmla="*/ 468 h 1222"/>
                  <a:gd name="T68" fmla="*/ 2323 w 2638"/>
                  <a:gd name="T69" fmla="*/ 541 h 1222"/>
                  <a:gd name="T70" fmla="*/ 2444 w 2638"/>
                  <a:gd name="T71" fmla="*/ 636 h 1222"/>
                  <a:gd name="T72" fmla="*/ 2524 w 2638"/>
                  <a:gd name="T73" fmla="*/ 713 h 1222"/>
                  <a:gd name="T74" fmla="*/ 2572 w 2638"/>
                  <a:gd name="T75" fmla="*/ 774 h 1222"/>
                  <a:gd name="T76" fmla="*/ 2607 w 2638"/>
                  <a:gd name="T77" fmla="*/ 829 h 1222"/>
                  <a:gd name="T78" fmla="*/ 2633 w 2638"/>
                  <a:gd name="T79" fmla="*/ 893 h 1222"/>
                  <a:gd name="T80" fmla="*/ 2638 w 2638"/>
                  <a:gd name="T81" fmla="*/ 946 h 1222"/>
                  <a:gd name="T82" fmla="*/ 2633 w 2638"/>
                  <a:gd name="T83" fmla="*/ 997 h 1222"/>
                  <a:gd name="T84" fmla="*/ 2614 w 2638"/>
                  <a:gd name="T85" fmla="*/ 1045 h 1222"/>
                  <a:gd name="T86" fmla="*/ 2586 w 2638"/>
                  <a:gd name="T87" fmla="*/ 1083 h 1222"/>
                  <a:gd name="T88" fmla="*/ 2554 w 2638"/>
                  <a:gd name="T89" fmla="*/ 1109 h 1222"/>
                  <a:gd name="T90" fmla="*/ 2511 w 2638"/>
                  <a:gd name="T91" fmla="*/ 1137 h 1222"/>
                  <a:gd name="T92" fmla="*/ 2470 w 2638"/>
                  <a:gd name="T93" fmla="*/ 1158 h 1222"/>
                  <a:gd name="T94" fmla="*/ 2400 w 2638"/>
                  <a:gd name="T95" fmla="*/ 1183 h 1222"/>
                  <a:gd name="T96" fmla="*/ 2325 w 2638"/>
                  <a:gd name="T97" fmla="*/ 1203 h 1222"/>
                  <a:gd name="T98" fmla="*/ 2238 w 2638"/>
                  <a:gd name="T99" fmla="*/ 1214 h 1222"/>
                  <a:gd name="T100" fmla="*/ 2123 w 2638"/>
                  <a:gd name="T101" fmla="*/ 1222 h 1222"/>
                  <a:gd name="T102" fmla="*/ 1977 w 2638"/>
                  <a:gd name="T103" fmla="*/ 1222 h 1222"/>
                  <a:gd name="T104" fmla="*/ 1815 w 2638"/>
                  <a:gd name="T105" fmla="*/ 1209 h 1222"/>
                  <a:gd name="T106" fmla="*/ 1652 w 2638"/>
                  <a:gd name="T107" fmla="*/ 1189 h 1222"/>
                  <a:gd name="T108" fmla="*/ 1488 w 2638"/>
                  <a:gd name="T109" fmla="*/ 1161 h 1222"/>
                  <a:gd name="T110" fmla="*/ 1297 w 2638"/>
                  <a:gd name="T111" fmla="*/ 1114 h 1222"/>
                  <a:gd name="T112" fmla="*/ 1142 w 2638"/>
                  <a:gd name="T113" fmla="*/ 1071 h 1222"/>
                  <a:gd name="T114" fmla="*/ 1002 w 2638"/>
                  <a:gd name="T115" fmla="*/ 1024 h 12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38"/>
                  <a:gd name="T175" fmla="*/ 0 h 1222"/>
                  <a:gd name="T176" fmla="*/ 2638 w 2638"/>
                  <a:gd name="T177" fmla="*/ 1222 h 12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38" h="1222">
                    <a:moveTo>
                      <a:pt x="1002" y="1024"/>
                    </a:moveTo>
                    <a:lnTo>
                      <a:pt x="856" y="967"/>
                    </a:lnTo>
                    <a:lnTo>
                      <a:pt x="729" y="911"/>
                    </a:lnTo>
                    <a:lnTo>
                      <a:pt x="585" y="842"/>
                    </a:lnTo>
                    <a:lnTo>
                      <a:pt x="455" y="768"/>
                    </a:lnTo>
                    <a:lnTo>
                      <a:pt x="342" y="696"/>
                    </a:lnTo>
                    <a:lnTo>
                      <a:pt x="230" y="611"/>
                    </a:lnTo>
                    <a:lnTo>
                      <a:pt x="157" y="549"/>
                    </a:lnTo>
                    <a:lnTo>
                      <a:pt x="104" y="489"/>
                    </a:lnTo>
                    <a:lnTo>
                      <a:pt x="58" y="428"/>
                    </a:lnTo>
                    <a:lnTo>
                      <a:pt x="28" y="372"/>
                    </a:lnTo>
                    <a:lnTo>
                      <a:pt x="10" y="324"/>
                    </a:lnTo>
                    <a:lnTo>
                      <a:pt x="0" y="272"/>
                    </a:lnTo>
                    <a:lnTo>
                      <a:pt x="7" y="234"/>
                    </a:lnTo>
                    <a:lnTo>
                      <a:pt x="24" y="195"/>
                    </a:lnTo>
                    <a:lnTo>
                      <a:pt x="45" y="157"/>
                    </a:lnTo>
                    <a:lnTo>
                      <a:pt x="84" y="118"/>
                    </a:lnTo>
                    <a:lnTo>
                      <a:pt x="134" y="87"/>
                    </a:lnTo>
                    <a:lnTo>
                      <a:pt x="200" y="58"/>
                    </a:lnTo>
                    <a:lnTo>
                      <a:pt x="266" y="36"/>
                    </a:lnTo>
                    <a:lnTo>
                      <a:pt x="353" y="17"/>
                    </a:lnTo>
                    <a:lnTo>
                      <a:pt x="438" y="5"/>
                    </a:lnTo>
                    <a:lnTo>
                      <a:pt x="534" y="0"/>
                    </a:lnTo>
                    <a:lnTo>
                      <a:pt x="633" y="0"/>
                    </a:lnTo>
                    <a:lnTo>
                      <a:pt x="826" y="11"/>
                    </a:lnTo>
                    <a:lnTo>
                      <a:pt x="992" y="34"/>
                    </a:lnTo>
                    <a:lnTo>
                      <a:pt x="1133" y="58"/>
                    </a:lnTo>
                    <a:lnTo>
                      <a:pt x="1280" y="91"/>
                    </a:lnTo>
                    <a:lnTo>
                      <a:pt x="1459" y="139"/>
                    </a:lnTo>
                    <a:lnTo>
                      <a:pt x="1632" y="196"/>
                    </a:lnTo>
                    <a:lnTo>
                      <a:pt x="1826" y="270"/>
                    </a:lnTo>
                    <a:lnTo>
                      <a:pt x="1964" y="334"/>
                    </a:lnTo>
                    <a:lnTo>
                      <a:pt x="2106" y="408"/>
                    </a:lnTo>
                    <a:lnTo>
                      <a:pt x="2215" y="468"/>
                    </a:lnTo>
                    <a:lnTo>
                      <a:pt x="2323" y="541"/>
                    </a:lnTo>
                    <a:lnTo>
                      <a:pt x="2444" y="636"/>
                    </a:lnTo>
                    <a:lnTo>
                      <a:pt x="2524" y="713"/>
                    </a:lnTo>
                    <a:lnTo>
                      <a:pt x="2572" y="774"/>
                    </a:lnTo>
                    <a:lnTo>
                      <a:pt x="2607" y="829"/>
                    </a:lnTo>
                    <a:lnTo>
                      <a:pt x="2633" y="893"/>
                    </a:lnTo>
                    <a:lnTo>
                      <a:pt x="2638" y="946"/>
                    </a:lnTo>
                    <a:lnTo>
                      <a:pt x="2633" y="997"/>
                    </a:lnTo>
                    <a:lnTo>
                      <a:pt x="2614" y="1045"/>
                    </a:lnTo>
                    <a:lnTo>
                      <a:pt x="2586" y="1083"/>
                    </a:lnTo>
                    <a:lnTo>
                      <a:pt x="2554" y="1109"/>
                    </a:lnTo>
                    <a:lnTo>
                      <a:pt x="2511" y="1137"/>
                    </a:lnTo>
                    <a:lnTo>
                      <a:pt x="2470" y="1158"/>
                    </a:lnTo>
                    <a:lnTo>
                      <a:pt x="2400" y="1183"/>
                    </a:lnTo>
                    <a:lnTo>
                      <a:pt x="2325" y="1203"/>
                    </a:lnTo>
                    <a:lnTo>
                      <a:pt x="2238" y="1214"/>
                    </a:lnTo>
                    <a:lnTo>
                      <a:pt x="2123" y="1222"/>
                    </a:lnTo>
                    <a:lnTo>
                      <a:pt x="1977" y="1222"/>
                    </a:lnTo>
                    <a:lnTo>
                      <a:pt x="1815" y="1209"/>
                    </a:lnTo>
                    <a:lnTo>
                      <a:pt x="1652" y="1189"/>
                    </a:lnTo>
                    <a:lnTo>
                      <a:pt x="1488" y="1161"/>
                    </a:lnTo>
                    <a:lnTo>
                      <a:pt x="1297" y="1114"/>
                    </a:lnTo>
                    <a:lnTo>
                      <a:pt x="1142" y="1071"/>
                    </a:lnTo>
                    <a:lnTo>
                      <a:pt x="1002" y="1024"/>
                    </a:lnTo>
                  </a:path>
                </a:pathLst>
              </a:custGeom>
              <a:noFill/>
              <a:ln w="12700">
                <a:solidFill>
                  <a:srgbClr val="00FFFF"/>
                </a:solidFill>
                <a:round/>
                <a:headEnd/>
                <a:tailEnd/>
              </a:ln>
            </p:spPr>
            <p:txBody>
              <a:bodyPr/>
              <a:lstStyle/>
              <a:p>
                <a:endParaRPr lang="es-ES"/>
              </a:p>
            </p:txBody>
          </p:sp>
          <p:sp>
            <p:nvSpPr>
              <p:cNvPr id="28760" name="Freeform 22"/>
              <p:cNvSpPr>
                <a:spLocks/>
              </p:cNvSpPr>
              <p:nvPr/>
            </p:nvSpPr>
            <p:spPr bwMode="auto">
              <a:xfrm>
                <a:off x="1560" y="1489"/>
                <a:ext cx="1699" cy="1037"/>
              </a:xfrm>
              <a:custGeom>
                <a:avLst/>
                <a:gdLst>
                  <a:gd name="T0" fmla="*/ 1019 w 1699"/>
                  <a:gd name="T1" fmla="*/ 1037 h 1037"/>
                  <a:gd name="T2" fmla="*/ 887 w 1699"/>
                  <a:gd name="T3" fmla="*/ 986 h 1037"/>
                  <a:gd name="T4" fmla="*/ 756 w 1699"/>
                  <a:gd name="T5" fmla="*/ 929 h 1037"/>
                  <a:gd name="T6" fmla="*/ 597 w 1699"/>
                  <a:gd name="T7" fmla="*/ 855 h 1037"/>
                  <a:gd name="T8" fmla="*/ 466 w 1699"/>
                  <a:gd name="T9" fmla="*/ 782 h 1037"/>
                  <a:gd name="T10" fmla="*/ 337 w 1699"/>
                  <a:gd name="T11" fmla="*/ 700 h 1037"/>
                  <a:gd name="T12" fmla="*/ 195 w 1699"/>
                  <a:gd name="T13" fmla="*/ 592 h 1037"/>
                  <a:gd name="T14" fmla="*/ 150 w 1699"/>
                  <a:gd name="T15" fmla="*/ 549 h 1037"/>
                  <a:gd name="T16" fmla="*/ 100 w 1699"/>
                  <a:gd name="T17" fmla="*/ 497 h 1037"/>
                  <a:gd name="T18" fmla="*/ 65 w 1699"/>
                  <a:gd name="T19" fmla="*/ 449 h 1037"/>
                  <a:gd name="T20" fmla="*/ 33 w 1699"/>
                  <a:gd name="T21" fmla="*/ 397 h 1037"/>
                  <a:gd name="T22" fmla="*/ 12 w 1699"/>
                  <a:gd name="T23" fmla="*/ 350 h 1037"/>
                  <a:gd name="T24" fmla="*/ 4 w 1699"/>
                  <a:gd name="T25" fmla="*/ 308 h 1037"/>
                  <a:gd name="T26" fmla="*/ 0 w 1699"/>
                  <a:gd name="T27" fmla="*/ 267 h 1037"/>
                  <a:gd name="T28" fmla="*/ 8 w 1699"/>
                  <a:gd name="T29" fmla="*/ 230 h 1037"/>
                  <a:gd name="T30" fmla="*/ 21 w 1699"/>
                  <a:gd name="T31" fmla="*/ 196 h 1037"/>
                  <a:gd name="T32" fmla="*/ 44 w 1699"/>
                  <a:gd name="T33" fmla="*/ 161 h 1037"/>
                  <a:gd name="T34" fmla="*/ 74 w 1699"/>
                  <a:gd name="T35" fmla="*/ 130 h 1037"/>
                  <a:gd name="T36" fmla="*/ 108 w 1699"/>
                  <a:gd name="T37" fmla="*/ 103 h 1037"/>
                  <a:gd name="T38" fmla="*/ 161 w 1699"/>
                  <a:gd name="T39" fmla="*/ 75 h 1037"/>
                  <a:gd name="T40" fmla="*/ 226 w 1699"/>
                  <a:gd name="T41" fmla="*/ 49 h 1037"/>
                  <a:gd name="T42" fmla="*/ 303 w 1699"/>
                  <a:gd name="T43" fmla="*/ 28 h 1037"/>
                  <a:gd name="T44" fmla="*/ 380 w 1699"/>
                  <a:gd name="T45" fmla="*/ 16 h 1037"/>
                  <a:gd name="T46" fmla="*/ 510 w 1699"/>
                  <a:gd name="T47" fmla="*/ 4 h 1037"/>
                  <a:gd name="T48" fmla="*/ 622 w 1699"/>
                  <a:gd name="T49" fmla="*/ 0 h 1037"/>
                  <a:gd name="T50" fmla="*/ 752 w 1699"/>
                  <a:gd name="T51" fmla="*/ 4 h 1037"/>
                  <a:gd name="T52" fmla="*/ 904 w 1699"/>
                  <a:gd name="T53" fmla="*/ 21 h 1037"/>
                  <a:gd name="T54" fmla="*/ 1042 w 1699"/>
                  <a:gd name="T55" fmla="*/ 47 h 1037"/>
                  <a:gd name="T56" fmla="*/ 1206 w 1699"/>
                  <a:gd name="T57" fmla="*/ 78 h 1037"/>
                  <a:gd name="T58" fmla="*/ 1336 w 1699"/>
                  <a:gd name="T59" fmla="*/ 108 h 1037"/>
                  <a:gd name="T60" fmla="*/ 1457 w 1699"/>
                  <a:gd name="T61" fmla="*/ 146 h 1037"/>
                  <a:gd name="T62" fmla="*/ 1570 w 1699"/>
                  <a:gd name="T63" fmla="*/ 182 h 1037"/>
                  <a:gd name="T64" fmla="*/ 1699 w 1699"/>
                  <a:gd name="T65" fmla="*/ 224 h 1037"/>
                  <a:gd name="T66" fmla="*/ 1669 w 1699"/>
                  <a:gd name="T67" fmla="*/ 212 h 10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99"/>
                  <a:gd name="T103" fmla="*/ 0 h 1037"/>
                  <a:gd name="T104" fmla="*/ 1699 w 1699"/>
                  <a:gd name="T105" fmla="*/ 1037 h 10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99" h="1037">
                    <a:moveTo>
                      <a:pt x="1019" y="1037"/>
                    </a:moveTo>
                    <a:lnTo>
                      <a:pt x="887" y="986"/>
                    </a:lnTo>
                    <a:lnTo>
                      <a:pt x="756" y="929"/>
                    </a:lnTo>
                    <a:lnTo>
                      <a:pt x="597" y="855"/>
                    </a:lnTo>
                    <a:lnTo>
                      <a:pt x="466" y="782"/>
                    </a:lnTo>
                    <a:lnTo>
                      <a:pt x="337" y="700"/>
                    </a:lnTo>
                    <a:lnTo>
                      <a:pt x="195" y="592"/>
                    </a:lnTo>
                    <a:lnTo>
                      <a:pt x="150" y="549"/>
                    </a:lnTo>
                    <a:lnTo>
                      <a:pt x="100" y="497"/>
                    </a:lnTo>
                    <a:lnTo>
                      <a:pt x="65" y="449"/>
                    </a:lnTo>
                    <a:lnTo>
                      <a:pt x="33" y="397"/>
                    </a:lnTo>
                    <a:lnTo>
                      <a:pt x="12" y="350"/>
                    </a:lnTo>
                    <a:lnTo>
                      <a:pt x="4" y="308"/>
                    </a:lnTo>
                    <a:lnTo>
                      <a:pt x="0" y="267"/>
                    </a:lnTo>
                    <a:lnTo>
                      <a:pt x="8" y="230"/>
                    </a:lnTo>
                    <a:lnTo>
                      <a:pt x="21" y="196"/>
                    </a:lnTo>
                    <a:lnTo>
                      <a:pt x="44" y="161"/>
                    </a:lnTo>
                    <a:lnTo>
                      <a:pt x="74" y="130"/>
                    </a:lnTo>
                    <a:lnTo>
                      <a:pt x="108" y="103"/>
                    </a:lnTo>
                    <a:lnTo>
                      <a:pt x="161" y="75"/>
                    </a:lnTo>
                    <a:lnTo>
                      <a:pt x="226" y="49"/>
                    </a:lnTo>
                    <a:lnTo>
                      <a:pt x="303" y="28"/>
                    </a:lnTo>
                    <a:lnTo>
                      <a:pt x="380" y="16"/>
                    </a:lnTo>
                    <a:lnTo>
                      <a:pt x="510" y="4"/>
                    </a:lnTo>
                    <a:lnTo>
                      <a:pt x="622" y="0"/>
                    </a:lnTo>
                    <a:lnTo>
                      <a:pt x="752" y="4"/>
                    </a:lnTo>
                    <a:lnTo>
                      <a:pt x="904" y="21"/>
                    </a:lnTo>
                    <a:lnTo>
                      <a:pt x="1042" y="47"/>
                    </a:lnTo>
                    <a:lnTo>
                      <a:pt x="1206" y="78"/>
                    </a:lnTo>
                    <a:lnTo>
                      <a:pt x="1336" y="108"/>
                    </a:lnTo>
                    <a:lnTo>
                      <a:pt x="1457" y="146"/>
                    </a:lnTo>
                    <a:lnTo>
                      <a:pt x="1570" y="182"/>
                    </a:lnTo>
                    <a:lnTo>
                      <a:pt x="1699" y="224"/>
                    </a:lnTo>
                    <a:lnTo>
                      <a:pt x="1669" y="212"/>
                    </a:lnTo>
                  </a:path>
                </a:pathLst>
              </a:custGeom>
              <a:noFill/>
              <a:ln w="25400">
                <a:solidFill>
                  <a:srgbClr val="00FFFF"/>
                </a:solidFill>
                <a:round/>
                <a:headEnd/>
                <a:tailEnd/>
              </a:ln>
            </p:spPr>
            <p:txBody>
              <a:bodyPr/>
              <a:lstStyle/>
              <a:p>
                <a:endParaRPr lang="es-ES"/>
              </a:p>
            </p:txBody>
          </p:sp>
          <p:sp>
            <p:nvSpPr>
              <p:cNvPr id="28761" name="Freeform 23"/>
              <p:cNvSpPr>
                <a:spLocks/>
              </p:cNvSpPr>
              <p:nvPr/>
            </p:nvSpPr>
            <p:spPr bwMode="auto">
              <a:xfrm>
                <a:off x="2178" y="1350"/>
                <a:ext cx="1086" cy="1030"/>
              </a:xfrm>
              <a:custGeom>
                <a:avLst/>
                <a:gdLst>
                  <a:gd name="T0" fmla="*/ 412 w 1086"/>
                  <a:gd name="T1" fmla="*/ 1030 h 1030"/>
                  <a:gd name="T2" fmla="*/ 340 w 1086"/>
                  <a:gd name="T3" fmla="*/ 951 h 1030"/>
                  <a:gd name="T4" fmla="*/ 265 w 1086"/>
                  <a:gd name="T5" fmla="*/ 859 h 1030"/>
                  <a:gd name="T6" fmla="*/ 175 w 1086"/>
                  <a:gd name="T7" fmla="*/ 739 h 1030"/>
                  <a:gd name="T8" fmla="*/ 130 w 1086"/>
                  <a:gd name="T9" fmla="*/ 668 h 1030"/>
                  <a:gd name="T10" fmla="*/ 91 w 1086"/>
                  <a:gd name="T11" fmla="*/ 596 h 1030"/>
                  <a:gd name="T12" fmla="*/ 48 w 1086"/>
                  <a:gd name="T13" fmla="*/ 507 h 1030"/>
                  <a:gd name="T14" fmla="*/ 24 w 1086"/>
                  <a:gd name="T15" fmla="*/ 438 h 1030"/>
                  <a:gd name="T16" fmla="*/ 4 w 1086"/>
                  <a:gd name="T17" fmla="*/ 359 h 1030"/>
                  <a:gd name="T18" fmla="*/ 0 w 1086"/>
                  <a:gd name="T19" fmla="*/ 286 h 1030"/>
                  <a:gd name="T20" fmla="*/ 0 w 1086"/>
                  <a:gd name="T21" fmla="*/ 239 h 1030"/>
                  <a:gd name="T22" fmla="*/ 6 w 1086"/>
                  <a:gd name="T23" fmla="*/ 188 h 1030"/>
                  <a:gd name="T24" fmla="*/ 21 w 1086"/>
                  <a:gd name="T25" fmla="*/ 144 h 1030"/>
                  <a:gd name="T26" fmla="*/ 57 w 1086"/>
                  <a:gd name="T27" fmla="*/ 92 h 1030"/>
                  <a:gd name="T28" fmla="*/ 100 w 1086"/>
                  <a:gd name="T29" fmla="*/ 53 h 1030"/>
                  <a:gd name="T30" fmla="*/ 145 w 1086"/>
                  <a:gd name="T31" fmla="*/ 27 h 1030"/>
                  <a:gd name="T32" fmla="*/ 195 w 1086"/>
                  <a:gd name="T33" fmla="*/ 9 h 1030"/>
                  <a:gd name="T34" fmla="*/ 253 w 1086"/>
                  <a:gd name="T35" fmla="*/ 0 h 1030"/>
                  <a:gd name="T36" fmla="*/ 301 w 1086"/>
                  <a:gd name="T37" fmla="*/ 0 h 1030"/>
                  <a:gd name="T38" fmla="*/ 365 w 1086"/>
                  <a:gd name="T39" fmla="*/ 5 h 1030"/>
                  <a:gd name="T40" fmla="*/ 430 w 1086"/>
                  <a:gd name="T41" fmla="*/ 18 h 1030"/>
                  <a:gd name="T42" fmla="*/ 525 w 1086"/>
                  <a:gd name="T43" fmla="*/ 39 h 1030"/>
                  <a:gd name="T44" fmla="*/ 603 w 1086"/>
                  <a:gd name="T45" fmla="*/ 69 h 1030"/>
                  <a:gd name="T46" fmla="*/ 692 w 1086"/>
                  <a:gd name="T47" fmla="*/ 113 h 1030"/>
                  <a:gd name="T48" fmla="*/ 759 w 1086"/>
                  <a:gd name="T49" fmla="*/ 147 h 1030"/>
                  <a:gd name="T50" fmla="*/ 856 w 1086"/>
                  <a:gd name="T51" fmla="*/ 207 h 1030"/>
                  <a:gd name="T52" fmla="*/ 943 w 1086"/>
                  <a:gd name="T53" fmla="*/ 268 h 1030"/>
                  <a:gd name="T54" fmla="*/ 1026 w 1086"/>
                  <a:gd name="T55" fmla="*/ 329 h 1030"/>
                  <a:gd name="T56" fmla="*/ 1081 w 1086"/>
                  <a:gd name="T57" fmla="*/ 381 h 1030"/>
                  <a:gd name="T58" fmla="*/ 1086 w 1086"/>
                  <a:gd name="T59" fmla="*/ 385 h 10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86"/>
                  <a:gd name="T91" fmla="*/ 0 h 1030"/>
                  <a:gd name="T92" fmla="*/ 1086 w 1086"/>
                  <a:gd name="T93" fmla="*/ 1030 h 10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86" h="1030">
                    <a:moveTo>
                      <a:pt x="412" y="1030"/>
                    </a:moveTo>
                    <a:lnTo>
                      <a:pt x="340" y="951"/>
                    </a:lnTo>
                    <a:lnTo>
                      <a:pt x="265" y="859"/>
                    </a:lnTo>
                    <a:lnTo>
                      <a:pt x="175" y="739"/>
                    </a:lnTo>
                    <a:lnTo>
                      <a:pt x="130" y="668"/>
                    </a:lnTo>
                    <a:lnTo>
                      <a:pt x="91" y="596"/>
                    </a:lnTo>
                    <a:lnTo>
                      <a:pt x="48" y="507"/>
                    </a:lnTo>
                    <a:lnTo>
                      <a:pt x="24" y="438"/>
                    </a:lnTo>
                    <a:lnTo>
                      <a:pt x="4" y="359"/>
                    </a:lnTo>
                    <a:lnTo>
                      <a:pt x="0" y="286"/>
                    </a:lnTo>
                    <a:lnTo>
                      <a:pt x="0" y="239"/>
                    </a:lnTo>
                    <a:lnTo>
                      <a:pt x="6" y="188"/>
                    </a:lnTo>
                    <a:lnTo>
                      <a:pt x="21" y="144"/>
                    </a:lnTo>
                    <a:lnTo>
                      <a:pt x="57" y="92"/>
                    </a:lnTo>
                    <a:lnTo>
                      <a:pt x="100" y="53"/>
                    </a:lnTo>
                    <a:lnTo>
                      <a:pt x="145" y="27"/>
                    </a:lnTo>
                    <a:lnTo>
                      <a:pt x="195" y="9"/>
                    </a:lnTo>
                    <a:lnTo>
                      <a:pt x="253" y="0"/>
                    </a:lnTo>
                    <a:lnTo>
                      <a:pt x="301" y="0"/>
                    </a:lnTo>
                    <a:lnTo>
                      <a:pt x="365" y="5"/>
                    </a:lnTo>
                    <a:lnTo>
                      <a:pt x="430" y="18"/>
                    </a:lnTo>
                    <a:lnTo>
                      <a:pt x="525" y="39"/>
                    </a:lnTo>
                    <a:lnTo>
                      <a:pt x="603" y="69"/>
                    </a:lnTo>
                    <a:lnTo>
                      <a:pt x="692" y="113"/>
                    </a:lnTo>
                    <a:lnTo>
                      <a:pt x="759" y="147"/>
                    </a:lnTo>
                    <a:lnTo>
                      <a:pt x="856" y="207"/>
                    </a:lnTo>
                    <a:lnTo>
                      <a:pt x="943" y="268"/>
                    </a:lnTo>
                    <a:lnTo>
                      <a:pt x="1026" y="329"/>
                    </a:lnTo>
                    <a:lnTo>
                      <a:pt x="1081" y="381"/>
                    </a:lnTo>
                    <a:lnTo>
                      <a:pt x="1086" y="385"/>
                    </a:lnTo>
                  </a:path>
                </a:pathLst>
              </a:custGeom>
              <a:noFill/>
              <a:ln w="25400">
                <a:solidFill>
                  <a:srgbClr val="00FFFF"/>
                </a:solidFill>
                <a:round/>
                <a:headEnd/>
                <a:tailEnd/>
              </a:ln>
            </p:spPr>
            <p:txBody>
              <a:bodyPr/>
              <a:lstStyle/>
              <a:p>
                <a:endParaRPr lang="es-ES"/>
              </a:p>
            </p:txBody>
          </p:sp>
          <p:sp>
            <p:nvSpPr>
              <p:cNvPr id="28762" name="Freeform 24"/>
              <p:cNvSpPr>
                <a:spLocks/>
              </p:cNvSpPr>
              <p:nvPr/>
            </p:nvSpPr>
            <p:spPr bwMode="auto">
              <a:xfrm>
                <a:off x="1754" y="1594"/>
                <a:ext cx="2190" cy="1031"/>
              </a:xfrm>
              <a:custGeom>
                <a:avLst/>
                <a:gdLst>
                  <a:gd name="T0" fmla="*/ 0 w 2190"/>
                  <a:gd name="T1" fmla="*/ 700 h 1031"/>
                  <a:gd name="T2" fmla="*/ 6 w 2190"/>
                  <a:gd name="T3" fmla="*/ 656 h 1031"/>
                  <a:gd name="T4" fmla="*/ 21 w 2190"/>
                  <a:gd name="T5" fmla="*/ 608 h 1031"/>
                  <a:gd name="T6" fmla="*/ 46 w 2190"/>
                  <a:gd name="T7" fmla="*/ 562 h 1031"/>
                  <a:gd name="T8" fmla="*/ 76 w 2190"/>
                  <a:gd name="T9" fmla="*/ 517 h 1031"/>
                  <a:gd name="T10" fmla="*/ 130 w 2190"/>
                  <a:gd name="T11" fmla="*/ 454 h 1031"/>
                  <a:gd name="T12" fmla="*/ 227 w 2190"/>
                  <a:gd name="T13" fmla="*/ 371 h 1031"/>
                  <a:gd name="T14" fmla="*/ 326 w 2190"/>
                  <a:gd name="T15" fmla="*/ 306 h 1031"/>
                  <a:gd name="T16" fmla="*/ 452 w 2190"/>
                  <a:gd name="T17" fmla="*/ 241 h 1031"/>
                  <a:gd name="T18" fmla="*/ 603 w 2190"/>
                  <a:gd name="T19" fmla="*/ 173 h 1031"/>
                  <a:gd name="T20" fmla="*/ 736 w 2190"/>
                  <a:gd name="T21" fmla="*/ 125 h 1031"/>
                  <a:gd name="T22" fmla="*/ 931 w 2190"/>
                  <a:gd name="T23" fmla="*/ 69 h 1031"/>
                  <a:gd name="T24" fmla="*/ 1091 w 2190"/>
                  <a:gd name="T25" fmla="*/ 35 h 1031"/>
                  <a:gd name="T26" fmla="*/ 1220 w 2190"/>
                  <a:gd name="T27" fmla="*/ 17 h 1031"/>
                  <a:gd name="T28" fmla="*/ 1359 w 2190"/>
                  <a:gd name="T29" fmla="*/ 4 h 1031"/>
                  <a:gd name="T30" fmla="*/ 1489 w 2190"/>
                  <a:gd name="T31" fmla="*/ 0 h 1031"/>
                  <a:gd name="T32" fmla="*/ 1580 w 2190"/>
                  <a:gd name="T33" fmla="*/ 0 h 1031"/>
                  <a:gd name="T34" fmla="*/ 1676 w 2190"/>
                  <a:gd name="T35" fmla="*/ 8 h 1031"/>
                  <a:gd name="T36" fmla="*/ 1781 w 2190"/>
                  <a:gd name="T37" fmla="*/ 20 h 1031"/>
                  <a:gd name="T38" fmla="*/ 1888 w 2190"/>
                  <a:gd name="T39" fmla="*/ 48 h 1031"/>
                  <a:gd name="T40" fmla="*/ 1969 w 2190"/>
                  <a:gd name="T41" fmla="*/ 73 h 1031"/>
                  <a:gd name="T42" fmla="*/ 2031 w 2190"/>
                  <a:gd name="T43" fmla="*/ 106 h 1031"/>
                  <a:gd name="T44" fmla="*/ 2085 w 2190"/>
                  <a:gd name="T45" fmla="*/ 142 h 1031"/>
                  <a:gd name="T46" fmla="*/ 2122 w 2190"/>
                  <a:gd name="T47" fmla="*/ 173 h 1031"/>
                  <a:gd name="T48" fmla="*/ 2153 w 2190"/>
                  <a:gd name="T49" fmla="*/ 212 h 1031"/>
                  <a:gd name="T50" fmla="*/ 2177 w 2190"/>
                  <a:gd name="T51" fmla="*/ 254 h 1031"/>
                  <a:gd name="T52" fmla="*/ 2186 w 2190"/>
                  <a:gd name="T53" fmla="*/ 294 h 1031"/>
                  <a:gd name="T54" fmla="*/ 2190 w 2190"/>
                  <a:gd name="T55" fmla="*/ 337 h 1031"/>
                  <a:gd name="T56" fmla="*/ 2182 w 2190"/>
                  <a:gd name="T57" fmla="*/ 375 h 1031"/>
                  <a:gd name="T58" fmla="*/ 2173 w 2190"/>
                  <a:gd name="T59" fmla="*/ 415 h 1031"/>
                  <a:gd name="T60" fmla="*/ 2156 w 2190"/>
                  <a:gd name="T61" fmla="*/ 453 h 1031"/>
                  <a:gd name="T62" fmla="*/ 2122 w 2190"/>
                  <a:gd name="T63" fmla="*/ 508 h 1031"/>
                  <a:gd name="T64" fmla="*/ 2082 w 2190"/>
                  <a:gd name="T65" fmla="*/ 552 h 1031"/>
                  <a:gd name="T66" fmla="*/ 1997 w 2190"/>
                  <a:gd name="T67" fmla="*/ 631 h 1031"/>
                  <a:gd name="T68" fmla="*/ 1888 w 2190"/>
                  <a:gd name="T69" fmla="*/ 710 h 1031"/>
                  <a:gd name="T70" fmla="*/ 1797 w 2190"/>
                  <a:gd name="T71" fmla="*/ 762 h 1031"/>
                  <a:gd name="T72" fmla="*/ 1680 w 2190"/>
                  <a:gd name="T73" fmla="*/ 817 h 1031"/>
                  <a:gd name="T74" fmla="*/ 1575 w 2190"/>
                  <a:gd name="T75" fmla="*/ 861 h 1031"/>
                  <a:gd name="T76" fmla="*/ 1401 w 2190"/>
                  <a:gd name="T77" fmla="*/ 921 h 1031"/>
                  <a:gd name="T78" fmla="*/ 1255 w 2190"/>
                  <a:gd name="T79" fmla="*/ 961 h 1031"/>
                  <a:gd name="T80" fmla="*/ 1091 w 2190"/>
                  <a:gd name="T81" fmla="*/ 996 h 1031"/>
                  <a:gd name="T82" fmla="*/ 1028 w 2190"/>
                  <a:gd name="T83" fmla="*/ 1008 h 1031"/>
                  <a:gd name="T84" fmla="*/ 949 w 2190"/>
                  <a:gd name="T85" fmla="*/ 1019 h 1031"/>
                  <a:gd name="T86" fmla="*/ 866 w 2190"/>
                  <a:gd name="T87" fmla="*/ 1027 h 1031"/>
                  <a:gd name="T88" fmla="*/ 803 w 2190"/>
                  <a:gd name="T89" fmla="*/ 1027 h 1031"/>
                  <a:gd name="T90" fmla="*/ 695 w 2190"/>
                  <a:gd name="T91" fmla="*/ 1031 h 1031"/>
                  <a:gd name="T92" fmla="*/ 591 w 2190"/>
                  <a:gd name="T93" fmla="*/ 1031 h 1031"/>
                  <a:gd name="T94" fmla="*/ 495 w 2190"/>
                  <a:gd name="T95" fmla="*/ 1017 h 1031"/>
                  <a:gd name="T96" fmla="*/ 393 w 2190"/>
                  <a:gd name="T97" fmla="*/ 1002 h 1031"/>
                  <a:gd name="T98" fmla="*/ 289 w 2190"/>
                  <a:gd name="T99" fmla="*/ 978 h 1031"/>
                  <a:gd name="T100" fmla="*/ 232 w 2190"/>
                  <a:gd name="T101" fmla="*/ 960 h 1031"/>
                  <a:gd name="T102" fmla="*/ 174 w 2190"/>
                  <a:gd name="T103" fmla="*/ 936 h 1031"/>
                  <a:gd name="T104" fmla="*/ 123 w 2190"/>
                  <a:gd name="T105" fmla="*/ 904 h 1031"/>
                  <a:gd name="T106" fmla="*/ 84 w 2190"/>
                  <a:gd name="T107" fmla="*/ 871 h 1031"/>
                  <a:gd name="T108" fmla="*/ 51 w 2190"/>
                  <a:gd name="T109" fmla="*/ 835 h 1031"/>
                  <a:gd name="T110" fmla="*/ 21 w 2190"/>
                  <a:gd name="T111" fmla="*/ 794 h 1031"/>
                  <a:gd name="T112" fmla="*/ 4 w 2190"/>
                  <a:gd name="T113" fmla="*/ 750 h 1031"/>
                  <a:gd name="T114" fmla="*/ 0 w 2190"/>
                  <a:gd name="T115" fmla="*/ 700 h 10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0"/>
                  <a:gd name="T175" fmla="*/ 0 h 1031"/>
                  <a:gd name="T176" fmla="*/ 2190 w 2190"/>
                  <a:gd name="T177" fmla="*/ 1031 h 10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0" h="1031">
                    <a:moveTo>
                      <a:pt x="0" y="700"/>
                    </a:moveTo>
                    <a:lnTo>
                      <a:pt x="6" y="656"/>
                    </a:lnTo>
                    <a:lnTo>
                      <a:pt x="21" y="608"/>
                    </a:lnTo>
                    <a:lnTo>
                      <a:pt x="46" y="562"/>
                    </a:lnTo>
                    <a:lnTo>
                      <a:pt x="76" y="517"/>
                    </a:lnTo>
                    <a:lnTo>
                      <a:pt x="130" y="454"/>
                    </a:lnTo>
                    <a:lnTo>
                      <a:pt x="227" y="371"/>
                    </a:lnTo>
                    <a:lnTo>
                      <a:pt x="326" y="306"/>
                    </a:lnTo>
                    <a:lnTo>
                      <a:pt x="452" y="241"/>
                    </a:lnTo>
                    <a:lnTo>
                      <a:pt x="603" y="173"/>
                    </a:lnTo>
                    <a:lnTo>
                      <a:pt x="736" y="125"/>
                    </a:lnTo>
                    <a:lnTo>
                      <a:pt x="931" y="69"/>
                    </a:lnTo>
                    <a:lnTo>
                      <a:pt x="1091" y="35"/>
                    </a:lnTo>
                    <a:lnTo>
                      <a:pt x="1220" y="17"/>
                    </a:lnTo>
                    <a:lnTo>
                      <a:pt x="1359" y="4"/>
                    </a:lnTo>
                    <a:lnTo>
                      <a:pt x="1489" y="0"/>
                    </a:lnTo>
                    <a:lnTo>
                      <a:pt x="1580" y="0"/>
                    </a:lnTo>
                    <a:lnTo>
                      <a:pt x="1676" y="8"/>
                    </a:lnTo>
                    <a:lnTo>
                      <a:pt x="1781" y="20"/>
                    </a:lnTo>
                    <a:lnTo>
                      <a:pt x="1888" y="48"/>
                    </a:lnTo>
                    <a:lnTo>
                      <a:pt x="1969" y="73"/>
                    </a:lnTo>
                    <a:lnTo>
                      <a:pt x="2031" y="106"/>
                    </a:lnTo>
                    <a:lnTo>
                      <a:pt x="2085" y="142"/>
                    </a:lnTo>
                    <a:lnTo>
                      <a:pt x="2122" y="173"/>
                    </a:lnTo>
                    <a:lnTo>
                      <a:pt x="2153" y="212"/>
                    </a:lnTo>
                    <a:lnTo>
                      <a:pt x="2177" y="254"/>
                    </a:lnTo>
                    <a:lnTo>
                      <a:pt x="2186" y="294"/>
                    </a:lnTo>
                    <a:lnTo>
                      <a:pt x="2190" y="337"/>
                    </a:lnTo>
                    <a:lnTo>
                      <a:pt x="2182" y="375"/>
                    </a:lnTo>
                    <a:lnTo>
                      <a:pt x="2173" y="415"/>
                    </a:lnTo>
                    <a:lnTo>
                      <a:pt x="2156" y="453"/>
                    </a:lnTo>
                    <a:lnTo>
                      <a:pt x="2122" y="508"/>
                    </a:lnTo>
                    <a:lnTo>
                      <a:pt x="2082" y="552"/>
                    </a:lnTo>
                    <a:lnTo>
                      <a:pt x="1997" y="631"/>
                    </a:lnTo>
                    <a:lnTo>
                      <a:pt x="1888" y="710"/>
                    </a:lnTo>
                    <a:lnTo>
                      <a:pt x="1797" y="762"/>
                    </a:lnTo>
                    <a:lnTo>
                      <a:pt x="1680" y="817"/>
                    </a:lnTo>
                    <a:lnTo>
                      <a:pt x="1575" y="861"/>
                    </a:lnTo>
                    <a:lnTo>
                      <a:pt x="1401" y="921"/>
                    </a:lnTo>
                    <a:lnTo>
                      <a:pt x="1255" y="961"/>
                    </a:lnTo>
                    <a:lnTo>
                      <a:pt x="1091" y="996"/>
                    </a:lnTo>
                    <a:lnTo>
                      <a:pt x="1028" y="1008"/>
                    </a:lnTo>
                    <a:lnTo>
                      <a:pt x="949" y="1019"/>
                    </a:lnTo>
                    <a:lnTo>
                      <a:pt x="866" y="1027"/>
                    </a:lnTo>
                    <a:lnTo>
                      <a:pt x="803" y="1027"/>
                    </a:lnTo>
                    <a:lnTo>
                      <a:pt x="695" y="1031"/>
                    </a:lnTo>
                    <a:lnTo>
                      <a:pt x="591" y="1031"/>
                    </a:lnTo>
                    <a:lnTo>
                      <a:pt x="495" y="1017"/>
                    </a:lnTo>
                    <a:lnTo>
                      <a:pt x="393" y="1002"/>
                    </a:lnTo>
                    <a:lnTo>
                      <a:pt x="289" y="978"/>
                    </a:lnTo>
                    <a:lnTo>
                      <a:pt x="232" y="960"/>
                    </a:lnTo>
                    <a:lnTo>
                      <a:pt x="174" y="936"/>
                    </a:lnTo>
                    <a:lnTo>
                      <a:pt x="123" y="904"/>
                    </a:lnTo>
                    <a:lnTo>
                      <a:pt x="84" y="871"/>
                    </a:lnTo>
                    <a:lnTo>
                      <a:pt x="51" y="835"/>
                    </a:lnTo>
                    <a:lnTo>
                      <a:pt x="21" y="794"/>
                    </a:lnTo>
                    <a:lnTo>
                      <a:pt x="4" y="750"/>
                    </a:lnTo>
                    <a:lnTo>
                      <a:pt x="0" y="700"/>
                    </a:lnTo>
                  </a:path>
                </a:pathLst>
              </a:custGeom>
              <a:noFill/>
              <a:ln w="12700">
                <a:solidFill>
                  <a:srgbClr val="00FFFF"/>
                </a:solidFill>
                <a:round/>
                <a:headEnd/>
                <a:tailEnd/>
              </a:ln>
            </p:spPr>
            <p:txBody>
              <a:bodyPr/>
              <a:lstStyle/>
              <a:p>
                <a:endParaRPr lang="es-ES"/>
              </a:p>
            </p:txBody>
          </p:sp>
          <p:sp>
            <p:nvSpPr>
              <p:cNvPr id="28763" name="Freeform 25"/>
              <p:cNvSpPr>
                <a:spLocks/>
              </p:cNvSpPr>
              <p:nvPr/>
            </p:nvSpPr>
            <p:spPr bwMode="auto">
              <a:xfrm>
                <a:off x="2725" y="1597"/>
                <a:ext cx="1217" cy="993"/>
              </a:xfrm>
              <a:custGeom>
                <a:avLst/>
                <a:gdLst>
                  <a:gd name="T0" fmla="*/ 0 w 1217"/>
                  <a:gd name="T1" fmla="*/ 55 h 993"/>
                  <a:gd name="T2" fmla="*/ 169 w 1217"/>
                  <a:gd name="T3" fmla="*/ 25 h 993"/>
                  <a:gd name="T4" fmla="*/ 337 w 1217"/>
                  <a:gd name="T5" fmla="*/ 8 h 993"/>
                  <a:gd name="T6" fmla="*/ 501 w 1217"/>
                  <a:gd name="T7" fmla="*/ 0 h 993"/>
                  <a:gd name="T8" fmla="*/ 666 w 1217"/>
                  <a:gd name="T9" fmla="*/ 4 h 993"/>
                  <a:gd name="T10" fmla="*/ 822 w 1217"/>
                  <a:gd name="T11" fmla="*/ 21 h 993"/>
                  <a:gd name="T12" fmla="*/ 917 w 1217"/>
                  <a:gd name="T13" fmla="*/ 43 h 993"/>
                  <a:gd name="T14" fmla="*/ 994 w 1217"/>
                  <a:gd name="T15" fmla="*/ 68 h 993"/>
                  <a:gd name="T16" fmla="*/ 1068 w 1217"/>
                  <a:gd name="T17" fmla="*/ 108 h 993"/>
                  <a:gd name="T18" fmla="*/ 1115 w 1217"/>
                  <a:gd name="T19" fmla="*/ 138 h 993"/>
                  <a:gd name="T20" fmla="*/ 1160 w 1217"/>
                  <a:gd name="T21" fmla="*/ 176 h 993"/>
                  <a:gd name="T22" fmla="*/ 1192 w 1217"/>
                  <a:gd name="T23" fmla="*/ 220 h 993"/>
                  <a:gd name="T24" fmla="*/ 1211 w 1217"/>
                  <a:gd name="T25" fmla="*/ 268 h 993"/>
                  <a:gd name="T26" fmla="*/ 1217 w 1217"/>
                  <a:gd name="T27" fmla="*/ 330 h 993"/>
                  <a:gd name="T28" fmla="*/ 1206 w 1217"/>
                  <a:gd name="T29" fmla="*/ 401 h 993"/>
                  <a:gd name="T30" fmla="*/ 1181 w 1217"/>
                  <a:gd name="T31" fmla="*/ 462 h 993"/>
                  <a:gd name="T32" fmla="*/ 1138 w 1217"/>
                  <a:gd name="T33" fmla="*/ 522 h 993"/>
                  <a:gd name="T34" fmla="*/ 1081 w 1217"/>
                  <a:gd name="T35" fmla="*/ 579 h 993"/>
                  <a:gd name="T36" fmla="*/ 1012 w 1217"/>
                  <a:gd name="T37" fmla="*/ 641 h 993"/>
                  <a:gd name="T38" fmla="*/ 917 w 1217"/>
                  <a:gd name="T39" fmla="*/ 704 h 993"/>
                  <a:gd name="T40" fmla="*/ 850 w 1217"/>
                  <a:gd name="T41" fmla="*/ 745 h 993"/>
                  <a:gd name="T42" fmla="*/ 763 w 1217"/>
                  <a:gd name="T43" fmla="*/ 792 h 993"/>
                  <a:gd name="T44" fmla="*/ 664 w 1217"/>
                  <a:gd name="T45" fmla="*/ 835 h 993"/>
                  <a:gd name="T46" fmla="*/ 550 w 1217"/>
                  <a:gd name="T47" fmla="*/ 879 h 993"/>
                  <a:gd name="T48" fmla="*/ 420 w 1217"/>
                  <a:gd name="T49" fmla="*/ 918 h 993"/>
                  <a:gd name="T50" fmla="*/ 270 w 1217"/>
                  <a:gd name="T51" fmla="*/ 958 h 993"/>
                  <a:gd name="T52" fmla="*/ 116 w 1217"/>
                  <a:gd name="T53" fmla="*/ 993 h 9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7"/>
                  <a:gd name="T82" fmla="*/ 0 h 993"/>
                  <a:gd name="T83" fmla="*/ 1217 w 1217"/>
                  <a:gd name="T84" fmla="*/ 993 h 9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7" h="993">
                    <a:moveTo>
                      <a:pt x="0" y="55"/>
                    </a:moveTo>
                    <a:lnTo>
                      <a:pt x="169" y="25"/>
                    </a:lnTo>
                    <a:lnTo>
                      <a:pt x="337" y="8"/>
                    </a:lnTo>
                    <a:lnTo>
                      <a:pt x="501" y="0"/>
                    </a:lnTo>
                    <a:lnTo>
                      <a:pt x="666" y="4"/>
                    </a:lnTo>
                    <a:lnTo>
                      <a:pt x="822" y="21"/>
                    </a:lnTo>
                    <a:lnTo>
                      <a:pt x="917" y="43"/>
                    </a:lnTo>
                    <a:lnTo>
                      <a:pt x="994" y="68"/>
                    </a:lnTo>
                    <a:lnTo>
                      <a:pt x="1068" y="108"/>
                    </a:lnTo>
                    <a:lnTo>
                      <a:pt x="1115" y="138"/>
                    </a:lnTo>
                    <a:lnTo>
                      <a:pt x="1160" y="176"/>
                    </a:lnTo>
                    <a:lnTo>
                      <a:pt x="1192" y="220"/>
                    </a:lnTo>
                    <a:lnTo>
                      <a:pt x="1211" y="268"/>
                    </a:lnTo>
                    <a:lnTo>
                      <a:pt x="1217" y="330"/>
                    </a:lnTo>
                    <a:lnTo>
                      <a:pt x="1206" y="401"/>
                    </a:lnTo>
                    <a:lnTo>
                      <a:pt x="1181" y="462"/>
                    </a:lnTo>
                    <a:lnTo>
                      <a:pt x="1138" y="522"/>
                    </a:lnTo>
                    <a:lnTo>
                      <a:pt x="1081" y="579"/>
                    </a:lnTo>
                    <a:lnTo>
                      <a:pt x="1012" y="641"/>
                    </a:lnTo>
                    <a:lnTo>
                      <a:pt x="917" y="704"/>
                    </a:lnTo>
                    <a:lnTo>
                      <a:pt x="850" y="745"/>
                    </a:lnTo>
                    <a:lnTo>
                      <a:pt x="763" y="792"/>
                    </a:lnTo>
                    <a:lnTo>
                      <a:pt x="664" y="835"/>
                    </a:lnTo>
                    <a:lnTo>
                      <a:pt x="550" y="879"/>
                    </a:lnTo>
                    <a:lnTo>
                      <a:pt x="420" y="918"/>
                    </a:lnTo>
                    <a:lnTo>
                      <a:pt x="270" y="958"/>
                    </a:lnTo>
                    <a:lnTo>
                      <a:pt x="116" y="993"/>
                    </a:lnTo>
                  </a:path>
                </a:pathLst>
              </a:custGeom>
              <a:noFill/>
              <a:ln w="25400">
                <a:solidFill>
                  <a:srgbClr val="00FFFF"/>
                </a:solidFill>
                <a:round/>
                <a:headEnd/>
                <a:tailEnd/>
              </a:ln>
            </p:spPr>
            <p:txBody>
              <a:bodyPr/>
              <a:lstStyle/>
              <a:p>
                <a:endParaRPr lang="es-ES"/>
              </a:p>
            </p:txBody>
          </p:sp>
        </p:grpSp>
        <p:grpSp>
          <p:nvGrpSpPr>
            <p:cNvPr id="4" name="Group 26"/>
            <p:cNvGrpSpPr>
              <a:grpSpLocks/>
            </p:cNvGrpSpPr>
            <p:nvPr/>
          </p:nvGrpSpPr>
          <p:grpSpPr bwMode="auto">
            <a:xfrm>
              <a:off x="2846" y="2880"/>
              <a:ext cx="149" cy="146"/>
              <a:chOff x="2794" y="2682"/>
              <a:chExt cx="149" cy="146"/>
            </a:xfrm>
          </p:grpSpPr>
          <p:sp>
            <p:nvSpPr>
              <p:cNvPr id="28750" name="Oval 27"/>
              <p:cNvSpPr>
                <a:spLocks noChangeArrowheads="1"/>
              </p:cNvSpPr>
              <p:nvPr/>
            </p:nvSpPr>
            <p:spPr bwMode="auto">
              <a:xfrm>
                <a:off x="2794" y="2682"/>
                <a:ext cx="149" cy="146"/>
              </a:xfrm>
              <a:prstGeom prst="ellipse">
                <a:avLst/>
              </a:prstGeom>
              <a:solidFill>
                <a:srgbClr val="006000"/>
              </a:solidFill>
              <a:ln w="9525">
                <a:noFill/>
                <a:round/>
                <a:headEnd/>
                <a:tailEnd/>
              </a:ln>
            </p:spPr>
            <p:txBody>
              <a:bodyPr/>
              <a:lstStyle/>
              <a:p>
                <a:pPr eaLnBrk="1" hangingPunct="1"/>
                <a:endParaRPr lang="es-ES" altLang="es-ES"/>
              </a:p>
            </p:txBody>
          </p:sp>
          <p:sp>
            <p:nvSpPr>
              <p:cNvPr id="28751" name="Oval 28"/>
              <p:cNvSpPr>
                <a:spLocks noChangeArrowheads="1"/>
              </p:cNvSpPr>
              <p:nvPr/>
            </p:nvSpPr>
            <p:spPr bwMode="auto">
              <a:xfrm>
                <a:off x="2796" y="2686"/>
                <a:ext cx="131" cy="131"/>
              </a:xfrm>
              <a:prstGeom prst="ellipse">
                <a:avLst/>
              </a:prstGeom>
              <a:solidFill>
                <a:srgbClr val="008000"/>
              </a:solidFill>
              <a:ln w="9525">
                <a:noFill/>
                <a:round/>
                <a:headEnd/>
                <a:tailEnd/>
              </a:ln>
            </p:spPr>
            <p:txBody>
              <a:bodyPr/>
              <a:lstStyle/>
              <a:p>
                <a:pPr eaLnBrk="1" hangingPunct="1"/>
                <a:endParaRPr lang="es-ES" altLang="es-ES"/>
              </a:p>
            </p:txBody>
          </p:sp>
          <p:sp>
            <p:nvSpPr>
              <p:cNvPr id="28752" name="Oval 29"/>
              <p:cNvSpPr>
                <a:spLocks noChangeArrowheads="1"/>
              </p:cNvSpPr>
              <p:nvPr/>
            </p:nvSpPr>
            <p:spPr bwMode="auto">
              <a:xfrm>
                <a:off x="2799" y="2688"/>
                <a:ext cx="116" cy="117"/>
              </a:xfrm>
              <a:prstGeom prst="ellipse">
                <a:avLst/>
              </a:prstGeom>
              <a:solidFill>
                <a:srgbClr val="00A000"/>
              </a:solidFill>
              <a:ln w="9525">
                <a:noFill/>
                <a:round/>
                <a:headEnd/>
                <a:tailEnd/>
              </a:ln>
            </p:spPr>
            <p:txBody>
              <a:bodyPr/>
              <a:lstStyle/>
              <a:p>
                <a:pPr eaLnBrk="1" hangingPunct="1"/>
                <a:endParaRPr lang="es-ES" altLang="es-ES"/>
              </a:p>
            </p:txBody>
          </p:sp>
          <p:sp>
            <p:nvSpPr>
              <p:cNvPr id="28753" name="Oval 30"/>
              <p:cNvSpPr>
                <a:spLocks noChangeArrowheads="1"/>
              </p:cNvSpPr>
              <p:nvPr/>
            </p:nvSpPr>
            <p:spPr bwMode="auto">
              <a:xfrm>
                <a:off x="2804" y="2696"/>
                <a:ext cx="94" cy="89"/>
              </a:xfrm>
              <a:prstGeom prst="ellipse">
                <a:avLst/>
              </a:prstGeom>
              <a:solidFill>
                <a:srgbClr val="00C000"/>
              </a:solidFill>
              <a:ln w="9525">
                <a:noFill/>
                <a:round/>
                <a:headEnd/>
                <a:tailEnd/>
              </a:ln>
            </p:spPr>
            <p:txBody>
              <a:bodyPr/>
              <a:lstStyle/>
              <a:p>
                <a:pPr eaLnBrk="1" hangingPunct="1"/>
                <a:endParaRPr lang="es-ES" altLang="es-ES"/>
              </a:p>
            </p:txBody>
          </p:sp>
          <p:sp>
            <p:nvSpPr>
              <p:cNvPr id="28754" name="Oval 31"/>
              <p:cNvSpPr>
                <a:spLocks noChangeArrowheads="1"/>
              </p:cNvSpPr>
              <p:nvPr/>
            </p:nvSpPr>
            <p:spPr bwMode="auto">
              <a:xfrm>
                <a:off x="2811" y="2702"/>
                <a:ext cx="67" cy="68"/>
              </a:xfrm>
              <a:prstGeom prst="ellipse">
                <a:avLst/>
              </a:prstGeom>
              <a:solidFill>
                <a:srgbClr val="00E000"/>
              </a:solidFill>
              <a:ln w="9525">
                <a:noFill/>
                <a:round/>
                <a:headEnd/>
                <a:tailEnd/>
              </a:ln>
            </p:spPr>
            <p:txBody>
              <a:bodyPr/>
              <a:lstStyle/>
              <a:p>
                <a:pPr eaLnBrk="1" hangingPunct="1"/>
                <a:endParaRPr lang="es-ES" altLang="es-ES"/>
              </a:p>
            </p:txBody>
          </p:sp>
          <p:sp>
            <p:nvSpPr>
              <p:cNvPr id="28755" name="Oval 32"/>
              <p:cNvSpPr>
                <a:spLocks noChangeArrowheads="1"/>
              </p:cNvSpPr>
              <p:nvPr/>
            </p:nvSpPr>
            <p:spPr bwMode="auto">
              <a:xfrm>
                <a:off x="2823" y="2714"/>
                <a:ext cx="32" cy="32"/>
              </a:xfrm>
              <a:prstGeom prst="ellipse">
                <a:avLst/>
              </a:prstGeom>
              <a:solidFill>
                <a:srgbClr val="00FF00"/>
              </a:solidFill>
              <a:ln w="9525">
                <a:noFill/>
                <a:round/>
                <a:headEnd/>
                <a:tailEnd/>
              </a:ln>
            </p:spPr>
            <p:txBody>
              <a:bodyPr/>
              <a:lstStyle/>
              <a:p>
                <a:pPr eaLnBrk="1" hangingPunct="1"/>
                <a:endParaRPr lang="es-ES" altLang="es-ES"/>
              </a:p>
            </p:txBody>
          </p:sp>
        </p:grpSp>
        <p:grpSp>
          <p:nvGrpSpPr>
            <p:cNvPr id="5" name="Group 33"/>
            <p:cNvGrpSpPr>
              <a:grpSpLocks/>
            </p:cNvGrpSpPr>
            <p:nvPr/>
          </p:nvGrpSpPr>
          <p:grpSpPr bwMode="auto">
            <a:xfrm>
              <a:off x="3406" y="3512"/>
              <a:ext cx="209" cy="207"/>
              <a:chOff x="3354" y="3314"/>
              <a:chExt cx="209" cy="207"/>
            </a:xfrm>
          </p:grpSpPr>
          <p:sp>
            <p:nvSpPr>
              <p:cNvPr id="28744" name="Oval 34"/>
              <p:cNvSpPr>
                <a:spLocks noChangeArrowheads="1"/>
              </p:cNvSpPr>
              <p:nvPr/>
            </p:nvSpPr>
            <p:spPr bwMode="auto">
              <a:xfrm>
                <a:off x="3354" y="3314"/>
                <a:ext cx="209" cy="207"/>
              </a:xfrm>
              <a:prstGeom prst="ellipse">
                <a:avLst/>
              </a:prstGeom>
              <a:solidFill>
                <a:srgbClr val="600060"/>
              </a:solidFill>
              <a:ln w="9525">
                <a:noFill/>
                <a:round/>
                <a:headEnd/>
                <a:tailEnd/>
              </a:ln>
            </p:spPr>
            <p:txBody>
              <a:bodyPr/>
              <a:lstStyle/>
              <a:p>
                <a:pPr eaLnBrk="1" hangingPunct="1"/>
                <a:endParaRPr lang="es-ES" altLang="es-ES"/>
              </a:p>
            </p:txBody>
          </p:sp>
          <p:sp>
            <p:nvSpPr>
              <p:cNvPr id="28745" name="Oval 35"/>
              <p:cNvSpPr>
                <a:spLocks noChangeArrowheads="1"/>
              </p:cNvSpPr>
              <p:nvPr/>
            </p:nvSpPr>
            <p:spPr bwMode="auto">
              <a:xfrm>
                <a:off x="3357" y="3319"/>
                <a:ext cx="185" cy="189"/>
              </a:xfrm>
              <a:prstGeom prst="ellipse">
                <a:avLst/>
              </a:prstGeom>
              <a:solidFill>
                <a:srgbClr val="800080"/>
              </a:solidFill>
              <a:ln w="9525">
                <a:noFill/>
                <a:round/>
                <a:headEnd/>
                <a:tailEnd/>
              </a:ln>
            </p:spPr>
            <p:txBody>
              <a:bodyPr/>
              <a:lstStyle/>
              <a:p>
                <a:pPr eaLnBrk="1" hangingPunct="1"/>
                <a:endParaRPr lang="es-ES" altLang="es-ES"/>
              </a:p>
            </p:txBody>
          </p:sp>
          <p:sp>
            <p:nvSpPr>
              <p:cNvPr id="28746" name="Oval 36"/>
              <p:cNvSpPr>
                <a:spLocks noChangeArrowheads="1"/>
              </p:cNvSpPr>
              <p:nvPr/>
            </p:nvSpPr>
            <p:spPr bwMode="auto">
              <a:xfrm>
                <a:off x="3359" y="3321"/>
                <a:ext cx="166" cy="168"/>
              </a:xfrm>
              <a:prstGeom prst="ellipse">
                <a:avLst/>
              </a:prstGeom>
              <a:solidFill>
                <a:srgbClr val="A000A0"/>
              </a:solidFill>
              <a:ln w="9525">
                <a:noFill/>
                <a:round/>
                <a:headEnd/>
                <a:tailEnd/>
              </a:ln>
            </p:spPr>
            <p:txBody>
              <a:bodyPr/>
              <a:lstStyle/>
              <a:p>
                <a:pPr eaLnBrk="1" hangingPunct="1"/>
                <a:endParaRPr lang="es-ES" altLang="es-ES"/>
              </a:p>
            </p:txBody>
          </p:sp>
          <p:sp>
            <p:nvSpPr>
              <p:cNvPr id="28747" name="Oval 37"/>
              <p:cNvSpPr>
                <a:spLocks noChangeArrowheads="1"/>
              </p:cNvSpPr>
              <p:nvPr/>
            </p:nvSpPr>
            <p:spPr bwMode="auto">
              <a:xfrm>
                <a:off x="3368" y="3333"/>
                <a:ext cx="133" cy="130"/>
              </a:xfrm>
              <a:prstGeom prst="ellipse">
                <a:avLst/>
              </a:prstGeom>
              <a:solidFill>
                <a:srgbClr val="C000C0"/>
              </a:solidFill>
              <a:ln w="9525">
                <a:noFill/>
                <a:round/>
                <a:headEnd/>
                <a:tailEnd/>
              </a:ln>
            </p:spPr>
            <p:txBody>
              <a:bodyPr/>
              <a:lstStyle/>
              <a:p>
                <a:pPr eaLnBrk="1" hangingPunct="1"/>
                <a:endParaRPr lang="es-ES" altLang="es-ES"/>
              </a:p>
            </p:txBody>
          </p:sp>
          <p:sp>
            <p:nvSpPr>
              <p:cNvPr id="28748" name="Oval 38"/>
              <p:cNvSpPr>
                <a:spLocks noChangeArrowheads="1"/>
              </p:cNvSpPr>
              <p:nvPr/>
            </p:nvSpPr>
            <p:spPr bwMode="auto">
              <a:xfrm>
                <a:off x="3376" y="3340"/>
                <a:ext cx="98" cy="98"/>
              </a:xfrm>
              <a:prstGeom prst="ellipse">
                <a:avLst/>
              </a:prstGeom>
              <a:solidFill>
                <a:srgbClr val="E000E0"/>
              </a:solidFill>
              <a:ln w="9525">
                <a:noFill/>
                <a:round/>
                <a:headEnd/>
                <a:tailEnd/>
              </a:ln>
            </p:spPr>
            <p:txBody>
              <a:bodyPr/>
              <a:lstStyle/>
              <a:p>
                <a:pPr eaLnBrk="1" hangingPunct="1"/>
                <a:endParaRPr lang="es-ES" altLang="es-ES"/>
              </a:p>
            </p:txBody>
          </p:sp>
          <p:sp>
            <p:nvSpPr>
              <p:cNvPr id="28749" name="Oval 39"/>
              <p:cNvSpPr>
                <a:spLocks noChangeArrowheads="1"/>
              </p:cNvSpPr>
              <p:nvPr/>
            </p:nvSpPr>
            <p:spPr bwMode="auto">
              <a:xfrm>
                <a:off x="3393" y="3359"/>
                <a:ext cx="45" cy="46"/>
              </a:xfrm>
              <a:prstGeom prst="ellipse">
                <a:avLst/>
              </a:prstGeom>
              <a:solidFill>
                <a:srgbClr val="FF40FF"/>
              </a:solidFill>
              <a:ln w="9525">
                <a:noFill/>
                <a:round/>
                <a:headEnd/>
                <a:tailEnd/>
              </a:ln>
            </p:spPr>
            <p:txBody>
              <a:bodyPr/>
              <a:lstStyle/>
              <a:p>
                <a:pPr eaLnBrk="1" hangingPunct="1"/>
                <a:endParaRPr lang="es-ES" altLang="es-ES"/>
              </a:p>
            </p:txBody>
          </p:sp>
        </p:grpSp>
        <p:grpSp>
          <p:nvGrpSpPr>
            <p:cNvPr id="6" name="Group 40"/>
            <p:cNvGrpSpPr>
              <a:grpSpLocks/>
            </p:cNvGrpSpPr>
            <p:nvPr/>
          </p:nvGrpSpPr>
          <p:grpSpPr bwMode="auto">
            <a:xfrm>
              <a:off x="2545" y="1483"/>
              <a:ext cx="158" cy="154"/>
              <a:chOff x="2493" y="1285"/>
              <a:chExt cx="158" cy="154"/>
            </a:xfrm>
          </p:grpSpPr>
          <p:sp>
            <p:nvSpPr>
              <p:cNvPr id="28738" name="Oval 41"/>
              <p:cNvSpPr>
                <a:spLocks noChangeArrowheads="1"/>
              </p:cNvSpPr>
              <p:nvPr/>
            </p:nvSpPr>
            <p:spPr bwMode="auto">
              <a:xfrm>
                <a:off x="2493" y="1285"/>
                <a:ext cx="158" cy="154"/>
              </a:xfrm>
              <a:prstGeom prst="ellipse">
                <a:avLst/>
              </a:prstGeom>
              <a:solidFill>
                <a:srgbClr val="006060"/>
              </a:solidFill>
              <a:ln w="9525">
                <a:noFill/>
                <a:round/>
                <a:headEnd/>
                <a:tailEnd/>
              </a:ln>
            </p:spPr>
            <p:txBody>
              <a:bodyPr/>
              <a:lstStyle/>
              <a:p>
                <a:pPr eaLnBrk="1" hangingPunct="1"/>
                <a:endParaRPr lang="es-ES" altLang="es-ES"/>
              </a:p>
            </p:txBody>
          </p:sp>
          <p:sp>
            <p:nvSpPr>
              <p:cNvPr id="28739" name="Oval 42"/>
              <p:cNvSpPr>
                <a:spLocks noChangeArrowheads="1"/>
              </p:cNvSpPr>
              <p:nvPr/>
            </p:nvSpPr>
            <p:spPr bwMode="auto">
              <a:xfrm>
                <a:off x="2497" y="1290"/>
                <a:ext cx="138" cy="139"/>
              </a:xfrm>
              <a:prstGeom prst="ellipse">
                <a:avLst/>
              </a:prstGeom>
              <a:solidFill>
                <a:srgbClr val="008080"/>
              </a:solidFill>
              <a:ln w="9525">
                <a:noFill/>
                <a:round/>
                <a:headEnd/>
                <a:tailEnd/>
              </a:ln>
            </p:spPr>
            <p:txBody>
              <a:bodyPr/>
              <a:lstStyle/>
              <a:p>
                <a:pPr eaLnBrk="1" hangingPunct="1"/>
                <a:endParaRPr lang="es-ES" altLang="es-ES"/>
              </a:p>
            </p:txBody>
          </p:sp>
          <p:sp>
            <p:nvSpPr>
              <p:cNvPr id="28740" name="Oval 43"/>
              <p:cNvSpPr>
                <a:spLocks noChangeArrowheads="1"/>
              </p:cNvSpPr>
              <p:nvPr/>
            </p:nvSpPr>
            <p:spPr bwMode="auto">
              <a:xfrm>
                <a:off x="2498" y="1293"/>
                <a:ext cx="124" cy="123"/>
              </a:xfrm>
              <a:prstGeom prst="ellipse">
                <a:avLst/>
              </a:prstGeom>
              <a:solidFill>
                <a:srgbClr val="00A0A0"/>
              </a:solidFill>
              <a:ln w="9525">
                <a:noFill/>
                <a:round/>
                <a:headEnd/>
                <a:tailEnd/>
              </a:ln>
            </p:spPr>
            <p:txBody>
              <a:bodyPr/>
              <a:lstStyle/>
              <a:p>
                <a:pPr eaLnBrk="1" hangingPunct="1"/>
                <a:endParaRPr lang="es-ES" altLang="es-ES"/>
              </a:p>
            </p:txBody>
          </p:sp>
          <p:sp>
            <p:nvSpPr>
              <p:cNvPr id="28741" name="Oval 44"/>
              <p:cNvSpPr>
                <a:spLocks noChangeArrowheads="1"/>
              </p:cNvSpPr>
              <p:nvPr/>
            </p:nvSpPr>
            <p:spPr bwMode="auto">
              <a:xfrm>
                <a:off x="2504" y="1300"/>
                <a:ext cx="101" cy="95"/>
              </a:xfrm>
              <a:prstGeom prst="ellipse">
                <a:avLst/>
              </a:prstGeom>
              <a:solidFill>
                <a:srgbClr val="00C0C0"/>
              </a:solidFill>
              <a:ln w="9525">
                <a:noFill/>
                <a:round/>
                <a:headEnd/>
                <a:tailEnd/>
              </a:ln>
            </p:spPr>
            <p:txBody>
              <a:bodyPr/>
              <a:lstStyle/>
              <a:p>
                <a:pPr eaLnBrk="1" hangingPunct="1"/>
                <a:endParaRPr lang="es-ES" altLang="es-ES"/>
              </a:p>
            </p:txBody>
          </p:sp>
          <p:sp>
            <p:nvSpPr>
              <p:cNvPr id="28742" name="Oval 45"/>
              <p:cNvSpPr>
                <a:spLocks noChangeArrowheads="1"/>
              </p:cNvSpPr>
              <p:nvPr/>
            </p:nvSpPr>
            <p:spPr bwMode="auto">
              <a:xfrm>
                <a:off x="2511" y="1306"/>
                <a:ext cx="71" cy="71"/>
              </a:xfrm>
              <a:prstGeom prst="ellipse">
                <a:avLst/>
              </a:prstGeom>
              <a:solidFill>
                <a:srgbClr val="00E0E0"/>
              </a:solidFill>
              <a:ln w="9525">
                <a:noFill/>
                <a:round/>
                <a:headEnd/>
                <a:tailEnd/>
              </a:ln>
            </p:spPr>
            <p:txBody>
              <a:bodyPr/>
              <a:lstStyle/>
              <a:p>
                <a:pPr eaLnBrk="1" hangingPunct="1"/>
                <a:endParaRPr lang="es-ES" altLang="es-ES"/>
              </a:p>
            </p:txBody>
          </p:sp>
          <p:sp>
            <p:nvSpPr>
              <p:cNvPr id="28743" name="Oval 46"/>
              <p:cNvSpPr>
                <a:spLocks noChangeArrowheads="1"/>
              </p:cNvSpPr>
              <p:nvPr/>
            </p:nvSpPr>
            <p:spPr bwMode="auto">
              <a:xfrm>
                <a:off x="2524" y="1319"/>
                <a:ext cx="33" cy="35"/>
              </a:xfrm>
              <a:prstGeom prst="ellipse">
                <a:avLst/>
              </a:prstGeom>
              <a:solidFill>
                <a:srgbClr val="00FFFF"/>
              </a:solidFill>
              <a:ln w="9525">
                <a:noFill/>
                <a:round/>
                <a:headEnd/>
                <a:tailEnd/>
              </a:ln>
            </p:spPr>
            <p:txBody>
              <a:bodyPr/>
              <a:lstStyle/>
              <a:p>
                <a:pPr eaLnBrk="1" hangingPunct="1"/>
                <a:endParaRPr lang="es-ES" altLang="es-ES"/>
              </a:p>
            </p:txBody>
          </p:sp>
        </p:grpSp>
        <p:grpSp>
          <p:nvGrpSpPr>
            <p:cNvPr id="7" name="Group 47"/>
            <p:cNvGrpSpPr>
              <a:grpSpLocks/>
            </p:cNvGrpSpPr>
            <p:nvPr/>
          </p:nvGrpSpPr>
          <p:grpSpPr bwMode="auto">
            <a:xfrm>
              <a:off x="1536" y="1784"/>
              <a:ext cx="198" cy="197"/>
              <a:chOff x="1484" y="1586"/>
              <a:chExt cx="198" cy="197"/>
            </a:xfrm>
          </p:grpSpPr>
          <p:sp>
            <p:nvSpPr>
              <p:cNvPr id="28732" name="Oval 48"/>
              <p:cNvSpPr>
                <a:spLocks noChangeArrowheads="1"/>
              </p:cNvSpPr>
              <p:nvPr/>
            </p:nvSpPr>
            <p:spPr bwMode="auto">
              <a:xfrm>
                <a:off x="1484" y="1586"/>
                <a:ext cx="198" cy="197"/>
              </a:xfrm>
              <a:prstGeom prst="ellipse">
                <a:avLst/>
              </a:prstGeom>
              <a:solidFill>
                <a:srgbClr val="800000"/>
              </a:solidFill>
              <a:ln w="9525">
                <a:noFill/>
                <a:round/>
                <a:headEnd/>
                <a:tailEnd/>
              </a:ln>
            </p:spPr>
            <p:txBody>
              <a:bodyPr/>
              <a:lstStyle/>
              <a:p>
                <a:pPr eaLnBrk="1" hangingPunct="1"/>
                <a:endParaRPr lang="es-ES" altLang="es-ES"/>
              </a:p>
            </p:txBody>
          </p:sp>
          <p:sp>
            <p:nvSpPr>
              <p:cNvPr id="28733" name="Oval 49"/>
              <p:cNvSpPr>
                <a:spLocks noChangeArrowheads="1"/>
              </p:cNvSpPr>
              <p:nvPr/>
            </p:nvSpPr>
            <p:spPr bwMode="auto">
              <a:xfrm>
                <a:off x="1488" y="1594"/>
                <a:ext cx="175" cy="174"/>
              </a:xfrm>
              <a:prstGeom prst="ellipse">
                <a:avLst/>
              </a:prstGeom>
              <a:solidFill>
                <a:srgbClr val="A00000"/>
              </a:solidFill>
              <a:ln w="9525">
                <a:noFill/>
                <a:round/>
                <a:headEnd/>
                <a:tailEnd/>
              </a:ln>
            </p:spPr>
            <p:txBody>
              <a:bodyPr/>
              <a:lstStyle/>
              <a:p>
                <a:pPr eaLnBrk="1" hangingPunct="1"/>
                <a:endParaRPr lang="es-ES" altLang="es-ES"/>
              </a:p>
            </p:txBody>
          </p:sp>
          <p:sp>
            <p:nvSpPr>
              <p:cNvPr id="28734" name="Oval 50"/>
              <p:cNvSpPr>
                <a:spLocks noChangeArrowheads="1"/>
              </p:cNvSpPr>
              <p:nvPr/>
            </p:nvSpPr>
            <p:spPr bwMode="auto">
              <a:xfrm>
                <a:off x="1491" y="1596"/>
                <a:ext cx="154" cy="157"/>
              </a:xfrm>
              <a:prstGeom prst="ellipse">
                <a:avLst/>
              </a:prstGeom>
              <a:solidFill>
                <a:srgbClr val="C00000"/>
              </a:solidFill>
              <a:ln w="9525">
                <a:noFill/>
                <a:round/>
                <a:headEnd/>
                <a:tailEnd/>
              </a:ln>
            </p:spPr>
            <p:txBody>
              <a:bodyPr/>
              <a:lstStyle/>
              <a:p>
                <a:pPr eaLnBrk="1" hangingPunct="1"/>
                <a:endParaRPr lang="es-ES" altLang="es-ES"/>
              </a:p>
            </p:txBody>
          </p:sp>
          <p:sp>
            <p:nvSpPr>
              <p:cNvPr id="28735" name="Oval 51"/>
              <p:cNvSpPr>
                <a:spLocks noChangeArrowheads="1"/>
              </p:cNvSpPr>
              <p:nvPr/>
            </p:nvSpPr>
            <p:spPr bwMode="auto">
              <a:xfrm>
                <a:off x="1497" y="1604"/>
                <a:ext cx="127" cy="122"/>
              </a:xfrm>
              <a:prstGeom prst="ellipse">
                <a:avLst/>
              </a:prstGeom>
              <a:solidFill>
                <a:srgbClr val="E00000"/>
              </a:solidFill>
              <a:ln w="9525">
                <a:noFill/>
                <a:round/>
                <a:headEnd/>
                <a:tailEnd/>
              </a:ln>
            </p:spPr>
            <p:txBody>
              <a:bodyPr/>
              <a:lstStyle/>
              <a:p>
                <a:pPr eaLnBrk="1" hangingPunct="1"/>
                <a:endParaRPr lang="es-ES" altLang="es-ES"/>
              </a:p>
            </p:txBody>
          </p:sp>
          <p:sp>
            <p:nvSpPr>
              <p:cNvPr id="28736" name="Oval 52"/>
              <p:cNvSpPr>
                <a:spLocks noChangeArrowheads="1"/>
              </p:cNvSpPr>
              <p:nvPr/>
            </p:nvSpPr>
            <p:spPr bwMode="auto">
              <a:xfrm>
                <a:off x="1506" y="1614"/>
                <a:ext cx="90" cy="91"/>
              </a:xfrm>
              <a:prstGeom prst="ellipse">
                <a:avLst/>
              </a:prstGeom>
              <a:solidFill>
                <a:srgbClr val="FF0000"/>
              </a:solidFill>
              <a:ln w="9525">
                <a:noFill/>
                <a:round/>
                <a:headEnd/>
                <a:tailEnd/>
              </a:ln>
            </p:spPr>
            <p:txBody>
              <a:bodyPr/>
              <a:lstStyle/>
              <a:p>
                <a:pPr eaLnBrk="1" hangingPunct="1"/>
                <a:endParaRPr lang="es-ES" altLang="es-ES"/>
              </a:p>
            </p:txBody>
          </p:sp>
          <p:sp>
            <p:nvSpPr>
              <p:cNvPr id="28737" name="Oval 53"/>
              <p:cNvSpPr>
                <a:spLocks noChangeArrowheads="1"/>
              </p:cNvSpPr>
              <p:nvPr/>
            </p:nvSpPr>
            <p:spPr bwMode="auto">
              <a:xfrm>
                <a:off x="1522" y="1630"/>
                <a:ext cx="44" cy="44"/>
              </a:xfrm>
              <a:prstGeom prst="ellipse">
                <a:avLst/>
              </a:prstGeom>
              <a:solidFill>
                <a:srgbClr val="FF4040"/>
              </a:solidFill>
              <a:ln w="9525">
                <a:noFill/>
                <a:round/>
                <a:headEnd/>
                <a:tailEnd/>
              </a:ln>
            </p:spPr>
            <p:txBody>
              <a:bodyPr/>
              <a:lstStyle/>
              <a:p>
                <a:pPr eaLnBrk="1" hangingPunct="1"/>
                <a:endParaRPr lang="es-ES" altLang="es-ES"/>
              </a:p>
            </p:txBody>
          </p:sp>
        </p:grpSp>
        <p:grpSp>
          <p:nvGrpSpPr>
            <p:cNvPr id="8" name="Group 54"/>
            <p:cNvGrpSpPr>
              <a:grpSpLocks/>
            </p:cNvGrpSpPr>
            <p:nvPr/>
          </p:nvGrpSpPr>
          <p:grpSpPr bwMode="auto">
            <a:xfrm>
              <a:off x="3526" y="1750"/>
              <a:ext cx="156" cy="154"/>
              <a:chOff x="3474" y="1552"/>
              <a:chExt cx="156" cy="154"/>
            </a:xfrm>
          </p:grpSpPr>
          <p:sp>
            <p:nvSpPr>
              <p:cNvPr id="28726" name="Oval 55"/>
              <p:cNvSpPr>
                <a:spLocks noChangeArrowheads="1"/>
              </p:cNvSpPr>
              <p:nvPr/>
            </p:nvSpPr>
            <p:spPr bwMode="auto">
              <a:xfrm>
                <a:off x="3474" y="1552"/>
                <a:ext cx="156" cy="154"/>
              </a:xfrm>
              <a:prstGeom prst="ellipse">
                <a:avLst/>
              </a:prstGeom>
              <a:solidFill>
                <a:srgbClr val="603000"/>
              </a:solidFill>
              <a:ln w="9525">
                <a:noFill/>
                <a:round/>
                <a:headEnd/>
                <a:tailEnd/>
              </a:ln>
            </p:spPr>
            <p:txBody>
              <a:bodyPr/>
              <a:lstStyle/>
              <a:p>
                <a:pPr eaLnBrk="1" hangingPunct="1"/>
                <a:endParaRPr lang="es-ES" altLang="es-ES"/>
              </a:p>
            </p:txBody>
          </p:sp>
          <p:sp>
            <p:nvSpPr>
              <p:cNvPr id="28727" name="Oval 56"/>
              <p:cNvSpPr>
                <a:spLocks noChangeArrowheads="1"/>
              </p:cNvSpPr>
              <p:nvPr/>
            </p:nvSpPr>
            <p:spPr bwMode="auto">
              <a:xfrm>
                <a:off x="3477" y="1557"/>
                <a:ext cx="138" cy="138"/>
              </a:xfrm>
              <a:prstGeom prst="ellipse">
                <a:avLst/>
              </a:prstGeom>
              <a:solidFill>
                <a:srgbClr val="A05000"/>
              </a:solidFill>
              <a:ln w="9525">
                <a:noFill/>
                <a:round/>
                <a:headEnd/>
                <a:tailEnd/>
              </a:ln>
            </p:spPr>
            <p:txBody>
              <a:bodyPr/>
              <a:lstStyle/>
              <a:p>
                <a:pPr eaLnBrk="1" hangingPunct="1"/>
                <a:endParaRPr lang="es-ES" altLang="es-ES"/>
              </a:p>
            </p:txBody>
          </p:sp>
          <p:sp>
            <p:nvSpPr>
              <p:cNvPr id="28728" name="Oval 57"/>
              <p:cNvSpPr>
                <a:spLocks noChangeArrowheads="1"/>
              </p:cNvSpPr>
              <p:nvPr/>
            </p:nvSpPr>
            <p:spPr bwMode="auto">
              <a:xfrm>
                <a:off x="3479" y="1559"/>
                <a:ext cx="122" cy="122"/>
              </a:xfrm>
              <a:prstGeom prst="ellipse">
                <a:avLst/>
              </a:prstGeom>
              <a:solidFill>
                <a:srgbClr val="C06000"/>
              </a:solidFill>
              <a:ln w="9525">
                <a:noFill/>
                <a:round/>
                <a:headEnd/>
                <a:tailEnd/>
              </a:ln>
            </p:spPr>
            <p:txBody>
              <a:bodyPr/>
              <a:lstStyle/>
              <a:p>
                <a:pPr eaLnBrk="1" hangingPunct="1"/>
                <a:endParaRPr lang="es-ES" altLang="es-ES"/>
              </a:p>
            </p:txBody>
          </p:sp>
          <p:sp>
            <p:nvSpPr>
              <p:cNvPr id="28729" name="Oval 58"/>
              <p:cNvSpPr>
                <a:spLocks noChangeArrowheads="1"/>
              </p:cNvSpPr>
              <p:nvPr/>
            </p:nvSpPr>
            <p:spPr bwMode="auto">
              <a:xfrm>
                <a:off x="3484" y="1567"/>
                <a:ext cx="100" cy="95"/>
              </a:xfrm>
              <a:prstGeom prst="ellipse">
                <a:avLst/>
              </a:prstGeom>
              <a:solidFill>
                <a:srgbClr val="E07000"/>
              </a:solidFill>
              <a:ln w="9525">
                <a:noFill/>
                <a:round/>
                <a:headEnd/>
                <a:tailEnd/>
              </a:ln>
            </p:spPr>
            <p:txBody>
              <a:bodyPr/>
              <a:lstStyle/>
              <a:p>
                <a:pPr eaLnBrk="1" hangingPunct="1"/>
                <a:endParaRPr lang="es-ES" altLang="es-ES"/>
              </a:p>
            </p:txBody>
          </p:sp>
          <p:sp>
            <p:nvSpPr>
              <p:cNvPr id="28730" name="Oval 59"/>
              <p:cNvSpPr>
                <a:spLocks noChangeArrowheads="1"/>
              </p:cNvSpPr>
              <p:nvPr/>
            </p:nvSpPr>
            <p:spPr bwMode="auto">
              <a:xfrm>
                <a:off x="3492" y="1573"/>
                <a:ext cx="71" cy="72"/>
              </a:xfrm>
              <a:prstGeom prst="ellipse">
                <a:avLst/>
              </a:prstGeom>
              <a:solidFill>
                <a:srgbClr val="FF8000"/>
              </a:solidFill>
              <a:ln w="9525">
                <a:noFill/>
                <a:round/>
                <a:headEnd/>
                <a:tailEnd/>
              </a:ln>
            </p:spPr>
            <p:txBody>
              <a:bodyPr/>
              <a:lstStyle/>
              <a:p>
                <a:pPr eaLnBrk="1" hangingPunct="1"/>
                <a:endParaRPr lang="es-ES" altLang="es-ES"/>
              </a:p>
            </p:txBody>
          </p:sp>
          <p:sp>
            <p:nvSpPr>
              <p:cNvPr id="28731" name="Oval 60"/>
              <p:cNvSpPr>
                <a:spLocks noChangeArrowheads="1"/>
              </p:cNvSpPr>
              <p:nvPr/>
            </p:nvSpPr>
            <p:spPr bwMode="auto">
              <a:xfrm>
                <a:off x="3505" y="1586"/>
                <a:ext cx="33" cy="34"/>
              </a:xfrm>
              <a:prstGeom prst="ellipse">
                <a:avLst/>
              </a:prstGeom>
              <a:solidFill>
                <a:srgbClr val="FFA040"/>
              </a:solidFill>
              <a:ln w="9525">
                <a:noFill/>
                <a:round/>
                <a:headEnd/>
                <a:tailEnd/>
              </a:ln>
            </p:spPr>
            <p:txBody>
              <a:bodyPr/>
              <a:lstStyle/>
              <a:p>
                <a:pPr eaLnBrk="1" hangingPunct="1"/>
                <a:endParaRPr lang="es-ES" altLang="es-ES"/>
              </a:p>
            </p:txBody>
          </p:sp>
        </p:grpSp>
        <p:grpSp>
          <p:nvGrpSpPr>
            <p:cNvPr id="9" name="Group 61"/>
            <p:cNvGrpSpPr>
              <a:grpSpLocks/>
            </p:cNvGrpSpPr>
            <p:nvPr/>
          </p:nvGrpSpPr>
          <p:grpSpPr bwMode="auto">
            <a:xfrm>
              <a:off x="2567" y="2507"/>
              <a:ext cx="157" cy="154"/>
              <a:chOff x="2515" y="2309"/>
              <a:chExt cx="157" cy="154"/>
            </a:xfrm>
          </p:grpSpPr>
          <p:sp>
            <p:nvSpPr>
              <p:cNvPr id="28720" name="Oval 62"/>
              <p:cNvSpPr>
                <a:spLocks noChangeArrowheads="1"/>
              </p:cNvSpPr>
              <p:nvPr/>
            </p:nvSpPr>
            <p:spPr bwMode="auto">
              <a:xfrm>
                <a:off x="2515" y="2309"/>
                <a:ext cx="157" cy="154"/>
              </a:xfrm>
              <a:prstGeom prst="ellipse">
                <a:avLst/>
              </a:prstGeom>
              <a:solidFill>
                <a:srgbClr val="000060"/>
              </a:solidFill>
              <a:ln w="9525">
                <a:noFill/>
                <a:round/>
                <a:headEnd/>
                <a:tailEnd/>
              </a:ln>
            </p:spPr>
            <p:txBody>
              <a:bodyPr/>
              <a:lstStyle/>
              <a:p>
                <a:pPr eaLnBrk="1" hangingPunct="1"/>
                <a:endParaRPr lang="es-ES" altLang="es-ES"/>
              </a:p>
            </p:txBody>
          </p:sp>
          <p:sp>
            <p:nvSpPr>
              <p:cNvPr id="28721" name="Oval 63"/>
              <p:cNvSpPr>
                <a:spLocks noChangeArrowheads="1"/>
              </p:cNvSpPr>
              <p:nvPr/>
            </p:nvSpPr>
            <p:spPr bwMode="auto">
              <a:xfrm>
                <a:off x="2519" y="2314"/>
                <a:ext cx="137" cy="139"/>
              </a:xfrm>
              <a:prstGeom prst="ellipse">
                <a:avLst/>
              </a:prstGeom>
              <a:solidFill>
                <a:srgbClr val="000080"/>
              </a:solidFill>
              <a:ln w="9525">
                <a:noFill/>
                <a:round/>
                <a:headEnd/>
                <a:tailEnd/>
              </a:ln>
            </p:spPr>
            <p:txBody>
              <a:bodyPr/>
              <a:lstStyle/>
              <a:p>
                <a:pPr eaLnBrk="1" hangingPunct="1"/>
                <a:endParaRPr lang="es-ES" altLang="es-ES"/>
              </a:p>
            </p:txBody>
          </p:sp>
          <p:sp>
            <p:nvSpPr>
              <p:cNvPr id="28722" name="Oval 64"/>
              <p:cNvSpPr>
                <a:spLocks noChangeArrowheads="1"/>
              </p:cNvSpPr>
              <p:nvPr/>
            </p:nvSpPr>
            <p:spPr bwMode="auto">
              <a:xfrm>
                <a:off x="2520" y="2315"/>
                <a:ext cx="123" cy="124"/>
              </a:xfrm>
              <a:prstGeom prst="ellipse">
                <a:avLst/>
              </a:prstGeom>
              <a:solidFill>
                <a:srgbClr val="0000C4"/>
              </a:solidFill>
              <a:ln w="9525">
                <a:noFill/>
                <a:round/>
                <a:headEnd/>
                <a:tailEnd/>
              </a:ln>
            </p:spPr>
            <p:txBody>
              <a:bodyPr/>
              <a:lstStyle/>
              <a:p>
                <a:pPr eaLnBrk="1" hangingPunct="1"/>
                <a:endParaRPr lang="es-ES" altLang="es-ES"/>
              </a:p>
            </p:txBody>
          </p:sp>
          <p:sp>
            <p:nvSpPr>
              <p:cNvPr id="28723" name="Oval 65"/>
              <p:cNvSpPr>
                <a:spLocks noChangeArrowheads="1"/>
              </p:cNvSpPr>
              <p:nvPr/>
            </p:nvSpPr>
            <p:spPr bwMode="auto">
              <a:xfrm>
                <a:off x="2525" y="2323"/>
                <a:ext cx="101" cy="95"/>
              </a:xfrm>
              <a:prstGeom prst="ellipse">
                <a:avLst/>
              </a:prstGeom>
              <a:solidFill>
                <a:srgbClr val="0000E0"/>
              </a:solidFill>
              <a:ln w="9525">
                <a:noFill/>
                <a:round/>
                <a:headEnd/>
                <a:tailEnd/>
              </a:ln>
            </p:spPr>
            <p:txBody>
              <a:bodyPr/>
              <a:lstStyle/>
              <a:p>
                <a:pPr eaLnBrk="1" hangingPunct="1"/>
                <a:endParaRPr lang="es-ES" altLang="es-ES"/>
              </a:p>
            </p:txBody>
          </p:sp>
          <p:sp>
            <p:nvSpPr>
              <p:cNvPr id="28724" name="Oval 66"/>
              <p:cNvSpPr>
                <a:spLocks noChangeArrowheads="1"/>
              </p:cNvSpPr>
              <p:nvPr/>
            </p:nvSpPr>
            <p:spPr bwMode="auto">
              <a:xfrm>
                <a:off x="2533" y="2330"/>
                <a:ext cx="72" cy="71"/>
              </a:xfrm>
              <a:prstGeom prst="ellipse">
                <a:avLst/>
              </a:prstGeom>
              <a:solidFill>
                <a:srgbClr val="0000FF"/>
              </a:solidFill>
              <a:ln w="9525">
                <a:noFill/>
                <a:round/>
                <a:headEnd/>
                <a:tailEnd/>
              </a:ln>
            </p:spPr>
            <p:txBody>
              <a:bodyPr/>
              <a:lstStyle/>
              <a:p>
                <a:pPr eaLnBrk="1" hangingPunct="1"/>
                <a:endParaRPr lang="es-ES" altLang="es-ES"/>
              </a:p>
            </p:txBody>
          </p:sp>
          <p:sp>
            <p:nvSpPr>
              <p:cNvPr id="28725" name="Oval 67"/>
              <p:cNvSpPr>
                <a:spLocks noChangeArrowheads="1"/>
              </p:cNvSpPr>
              <p:nvPr/>
            </p:nvSpPr>
            <p:spPr bwMode="auto">
              <a:xfrm>
                <a:off x="2546" y="2343"/>
                <a:ext cx="34" cy="35"/>
              </a:xfrm>
              <a:prstGeom prst="ellipse">
                <a:avLst/>
              </a:prstGeom>
              <a:solidFill>
                <a:srgbClr val="4040FF"/>
              </a:solidFill>
              <a:ln w="9525">
                <a:noFill/>
                <a:round/>
                <a:headEnd/>
                <a:tailEnd/>
              </a:ln>
            </p:spPr>
            <p:txBody>
              <a:bodyPr/>
              <a:lstStyle/>
              <a:p>
                <a:pPr eaLnBrk="1" hangingPunct="1"/>
                <a:endParaRPr lang="es-ES" altLang="es-ES"/>
              </a:p>
            </p:txBody>
          </p:sp>
        </p:grpSp>
        <p:grpSp>
          <p:nvGrpSpPr>
            <p:cNvPr id="10" name="Group 68"/>
            <p:cNvGrpSpPr>
              <a:grpSpLocks/>
            </p:cNvGrpSpPr>
            <p:nvPr/>
          </p:nvGrpSpPr>
          <p:grpSpPr bwMode="auto">
            <a:xfrm>
              <a:off x="2134" y="2733"/>
              <a:ext cx="141" cy="140"/>
              <a:chOff x="2082" y="2535"/>
              <a:chExt cx="141" cy="140"/>
            </a:xfrm>
          </p:grpSpPr>
          <p:sp>
            <p:nvSpPr>
              <p:cNvPr id="28714" name="Oval 69"/>
              <p:cNvSpPr>
                <a:spLocks noChangeArrowheads="1"/>
              </p:cNvSpPr>
              <p:nvPr/>
            </p:nvSpPr>
            <p:spPr bwMode="auto">
              <a:xfrm>
                <a:off x="2082" y="2535"/>
                <a:ext cx="141" cy="140"/>
              </a:xfrm>
              <a:prstGeom prst="ellipse">
                <a:avLst/>
              </a:prstGeom>
              <a:solidFill>
                <a:srgbClr val="600060"/>
              </a:solidFill>
              <a:ln w="9525">
                <a:noFill/>
                <a:round/>
                <a:headEnd/>
                <a:tailEnd/>
              </a:ln>
            </p:spPr>
            <p:txBody>
              <a:bodyPr/>
              <a:lstStyle/>
              <a:p>
                <a:pPr eaLnBrk="1" hangingPunct="1"/>
                <a:endParaRPr lang="es-ES" altLang="es-ES"/>
              </a:p>
            </p:txBody>
          </p:sp>
          <p:sp>
            <p:nvSpPr>
              <p:cNvPr id="28715" name="Oval 70"/>
              <p:cNvSpPr>
                <a:spLocks noChangeArrowheads="1"/>
              </p:cNvSpPr>
              <p:nvPr/>
            </p:nvSpPr>
            <p:spPr bwMode="auto">
              <a:xfrm>
                <a:off x="2085" y="2539"/>
                <a:ext cx="124" cy="127"/>
              </a:xfrm>
              <a:prstGeom prst="ellipse">
                <a:avLst/>
              </a:prstGeom>
              <a:solidFill>
                <a:srgbClr val="800080"/>
              </a:solidFill>
              <a:ln w="9525">
                <a:noFill/>
                <a:round/>
                <a:headEnd/>
                <a:tailEnd/>
              </a:ln>
            </p:spPr>
            <p:txBody>
              <a:bodyPr/>
              <a:lstStyle/>
              <a:p>
                <a:pPr eaLnBrk="1" hangingPunct="1"/>
                <a:endParaRPr lang="es-ES" altLang="es-ES"/>
              </a:p>
            </p:txBody>
          </p:sp>
          <p:sp>
            <p:nvSpPr>
              <p:cNvPr id="28716" name="Oval 71"/>
              <p:cNvSpPr>
                <a:spLocks noChangeArrowheads="1"/>
              </p:cNvSpPr>
              <p:nvPr/>
            </p:nvSpPr>
            <p:spPr bwMode="auto">
              <a:xfrm>
                <a:off x="2086" y="2540"/>
                <a:ext cx="111" cy="114"/>
              </a:xfrm>
              <a:prstGeom prst="ellipse">
                <a:avLst/>
              </a:prstGeom>
              <a:solidFill>
                <a:srgbClr val="A000A0"/>
              </a:solidFill>
              <a:ln w="9525">
                <a:noFill/>
                <a:round/>
                <a:headEnd/>
                <a:tailEnd/>
              </a:ln>
            </p:spPr>
            <p:txBody>
              <a:bodyPr/>
              <a:lstStyle/>
              <a:p>
                <a:pPr eaLnBrk="1" hangingPunct="1"/>
                <a:endParaRPr lang="es-ES" altLang="es-ES"/>
              </a:p>
            </p:txBody>
          </p:sp>
          <p:sp>
            <p:nvSpPr>
              <p:cNvPr id="28717" name="Oval 72"/>
              <p:cNvSpPr>
                <a:spLocks noChangeArrowheads="1"/>
              </p:cNvSpPr>
              <p:nvPr/>
            </p:nvSpPr>
            <p:spPr bwMode="auto">
              <a:xfrm>
                <a:off x="2092" y="2548"/>
                <a:ext cx="89" cy="87"/>
              </a:xfrm>
              <a:prstGeom prst="ellipse">
                <a:avLst/>
              </a:prstGeom>
              <a:solidFill>
                <a:srgbClr val="C000C0"/>
              </a:solidFill>
              <a:ln w="9525">
                <a:noFill/>
                <a:round/>
                <a:headEnd/>
                <a:tailEnd/>
              </a:ln>
            </p:spPr>
            <p:txBody>
              <a:bodyPr/>
              <a:lstStyle/>
              <a:p>
                <a:pPr eaLnBrk="1" hangingPunct="1"/>
                <a:endParaRPr lang="es-ES" altLang="es-ES"/>
              </a:p>
            </p:txBody>
          </p:sp>
          <p:sp>
            <p:nvSpPr>
              <p:cNvPr id="28718" name="Oval 73"/>
              <p:cNvSpPr>
                <a:spLocks noChangeArrowheads="1"/>
              </p:cNvSpPr>
              <p:nvPr/>
            </p:nvSpPr>
            <p:spPr bwMode="auto">
              <a:xfrm>
                <a:off x="2098" y="2554"/>
                <a:ext cx="65" cy="66"/>
              </a:xfrm>
              <a:prstGeom prst="ellipse">
                <a:avLst/>
              </a:prstGeom>
              <a:solidFill>
                <a:srgbClr val="E000E0"/>
              </a:solidFill>
              <a:ln w="9525">
                <a:noFill/>
                <a:round/>
                <a:headEnd/>
                <a:tailEnd/>
              </a:ln>
            </p:spPr>
            <p:txBody>
              <a:bodyPr/>
              <a:lstStyle/>
              <a:p>
                <a:pPr eaLnBrk="1" hangingPunct="1"/>
                <a:endParaRPr lang="es-ES" altLang="es-ES"/>
              </a:p>
            </p:txBody>
          </p:sp>
          <p:sp>
            <p:nvSpPr>
              <p:cNvPr id="28719" name="Oval 74"/>
              <p:cNvSpPr>
                <a:spLocks noChangeArrowheads="1"/>
              </p:cNvSpPr>
              <p:nvPr/>
            </p:nvSpPr>
            <p:spPr bwMode="auto">
              <a:xfrm>
                <a:off x="2109" y="2565"/>
                <a:ext cx="31" cy="31"/>
              </a:xfrm>
              <a:prstGeom prst="ellipse">
                <a:avLst/>
              </a:prstGeom>
              <a:solidFill>
                <a:srgbClr val="FF40FF"/>
              </a:solidFill>
              <a:ln w="9525">
                <a:noFill/>
                <a:round/>
                <a:headEnd/>
                <a:tailEnd/>
              </a:ln>
            </p:spPr>
            <p:txBody>
              <a:bodyPr/>
              <a:lstStyle/>
              <a:p>
                <a:pPr eaLnBrk="1" hangingPunct="1"/>
                <a:endParaRPr lang="es-ES" altLang="es-ES"/>
              </a:p>
            </p:txBody>
          </p:sp>
        </p:grpSp>
        <p:grpSp>
          <p:nvGrpSpPr>
            <p:cNvPr id="11" name="Group 75"/>
            <p:cNvGrpSpPr>
              <a:grpSpLocks/>
            </p:cNvGrpSpPr>
            <p:nvPr/>
          </p:nvGrpSpPr>
          <p:grpSpPr bwMode="auto">
            <a:xfrm>
              <a:off x="4115" y="1702"/>
              <a:ext cx="213" cy="210"/>
              <a:chOff x="4063" y="1504"/>
              <a:chExt cx="213" cy="210"/>
            </a:xfrm>
          </p:grpSpPr>
          <p:sp>
            <p:nvSpPr>
              <p:cNvPr id="28707" name="Oval 76"/>
              <p:cNvSpPr>
                <a:spLocks noChangeArrowheads="1"/>
              </p:cNvSpPr>
              <p:nvPr/>
            </p:nvSpPr>
            <p:spPr bwMode="auto">
              <a:xfrm>
                <a:off x="4063" y="1504"/>
                <a:ext cx="213" cy="210"/>
              </a:xfrm>
              <a:prstGeom prst="ellipse">
                <a:avLst/>
              </a:prstGeom>
              <a:solidFill>
                <a:srgbClr val="808000"/>
              </a:solidFill>
              <a:ln w="9525">
                <a:noFill/>
                <a:round/>
                <a:headEnd/>
                <a:tailEnd/>
              </a:ln>
            </p:spPr>
            <p:txBody>
              <a:bodyPr/>
              <a:lstStyle/>
              <a:p>
                <a:pPr eaLnBrk="1" hangingPunct="1"/>
                <a:endParaRPr lang="es-ES" altLang="es-ES"/>
              </a:p>
            </p:txBody>
          </p:sp>
          <p:grpSp>
            <p:nvGrpSpPr>
              <p:cNvPr id="12" name="Group 77"/>
              <p:cNvGrpSpPr>
                <a:grpSpLocks/>
              </p:cNvGrpSpPr>
              <p:nvPr/>
            </p:nvGrpSpPr>
            <p:grpSpPr bwMode="auto">
              <a:xfrm>
                <a:off x="4068" y="1511"/>
                <a:ext cx="187" cy="189"/>
                <a:chOff x="4068" y="1511"/>
                <a:chExt cx="187" cy="189"/>
              </a:xfrm>
            </p:grpSpPr>
            <p:sp>
              <p:nvSpPr>
                <p:cNvPr id="28709" name="Oval 78"/>
                <p:cNvSpPr>
                  <a:spLocks noChangeArrowheads="1"/>
                </p:cNvSpPr>
                <p:nvPr/>
              </p:nvSpPr>
              <p:spPr bwMode="auto">
                <a:xfrm>
                  <a:off x="4068" y="1511"/>
                  <a:ext cx="187" cy="189"/>
                </a:xfrm>
                <a:prstGeom prst="ellipse">
                  <a:avLst/>
                </a:prstGeom>
                <a:solidFill>
                  <a:srgbClr val="A0A000"/>
                </a:solidFill>
                <a:ln w="9525">
                  <a:noFill/>
                  <a:round/>
                  <a:headEnd/>
                  <a:tailEnd/>
                </a:ln>
              </p:spPr>
              <p:txBody>
                <a:bodyPr/>
                <a:lstStyle/>
                <a:p>
                  <a:pPr eaLnBrk="1" hangingPunct="1"/>
                  <a:endParaRPr lang="es-ES" altLang="es-ES"/>
                </a:p>
              </p:txBody>
            </p:sp>
            <p:sp>
              <p:nvSpPr>
                <p:cNvPr id="28710" name="Oval 79"/>
                <p:cNvSpPr>
                  <a:spLocks noChangeArrowheads="1"/>
                </p:cNvSpPr>
                <p:nvPr/>
              </p:nvSpPr>
              <p:spPr bwMode="auto">
                <a:xfrm>
                  <a:off x="4071" y="1513"/>
                  <a:ext cx="167" cy="168"/>
                </a:xfrm>
                <a:prstGeom prst="ellipse">
                  <a:avLst/>
                </a:prstGeom>
                <a:solidFill>
                  <a:srgbClr val="C0C000"/>
                </a:solidFill>
                <a:ln w="9525">
                  <a:noFill/>
                  <a:round/>
                  <a:headEnd/>
                  <a:tailEnd/>
                </a:ln>
              </p:spPr>
              <p:txBody>
                <a:bodyPr/>
                <a:lstStyle/>
                <a:p>
                  <a:pPr eaLnBrk="1" hangingPunct="1"/>
                  <a:endParaRPr lang="es-ES" altLang="es-ES"/>
                </a:p>
              </p:txBody>
            </p:sp>
            <p:sp>
              <p:nvSpPr>
                <p:cNvPr id="28711" name="Oval 80"/>
                <p:cNvSpPr>
                  <a:spLocks noChangeArrowheads="1"/>
                </p:cNvSpPr>
                <p:nvPr/>
              </p:nvSpPr>
              <p:spPr bwMode="auto">
                <a:xfrm>
                  <a:off x="4077" y="1522"/>
                  <a:ext cx="137" cy="132"/>
                </a:xfrm>
                <a:prstGeom prst="ellipse">
                  <a:avLst/>
                </a:prstGeom>
                <a:solidFill>
                  <a:srgbClr val="E0E000"/>
                </a:solidFill>
                <a:ln w="9525">
                  <a:noFill/>
                  <a:round/>
                  <a:headEnd/>
                  <a:tailEnd/>
                </a:ln>
              </p:spPr>
              <p:txBody>
                <a:bodyPr/>
                <a:lstStyle/>
                <a:p>
                  <a:pPr eaLnBrk="1" hangingPunct="1"/>
                  <a:endParaRPr lang="es-ES" altLang="es-ES"/>
                </a:p>
              </p:txBody>
            </p:sp>
            <p:sp>
              <p:nvSpPr>
                <p:cNvPr id="28712" name="Oval 81"/>
                <p:cNvSpPr>
                  <a:spLocks noChangeArrowheads="1"/>
                </p:cNvSpPr>
                <p:nvPr/>
              </p:nvSpPr>
              <p:spPr bwMode="auto">
                <a:xfrm>
                  <a:off x="4088" y="1532"/>
                  <a:ext cx="96" cy="99"/>
                </a:xfrm>
                <a:prstGeom prst="ellipse">
                  <a:avLst/>
                </a:prstGeom>
                <a:solidFill>
                  <a:srgbClr val="FFFF00"/>
                </a:solidFill>
                <a:ln w="9525">
                  <a:noFill/>
                  <a:round/>
                  <a:headEnd/>
                  <a:tailEnd/>
                </a:ln>
              </p:spPr>
              <p:txBody>
                <a:bodyPr/>
                <a:lstStyle/>
                <a:p>
                  <a:pPr eaLnBrk="1" hangingPunct="1"/>
                  <a:endParaRPr lang="es-ES" altLang="es-ES"/>
                </a:p>
              </p:txBody>
            </p:sp>
            <p:sp>
              <p:nvSpPr>
                <p:cNvPr id="28713" name="Oval 82"/>
                <p:cNvSpPr>
                  <a:spLocks noChangeArrowheads="1"/>
                </p:cNvSpPr>
                <p:nvPr/>
              </p:nvSpPr>
              <p:spPr bwMode="auto">
                <a:xfrm>
                  <a:off x="4105" y="1550"/>
                  <a:ext cx="46" cy="46"/>
                </a:xfrm>
                <a:prstGeom prst="ellipse">
                  <a:avLst/>
                </a:prstGeom>
                <a:solidFill>
                  <a:srgbClr val="FFFF80"/>
                </a:solidFill>
                <a:ln w="9525">
                  <a:noFill/>
                  <a:round/>
                  <a:headEnd/>
                  <a:tailEnd/>
                </a:ln>
              </p:spPr>
              <p:txBody>
                <a:bodyPr/>
                <a:lstStyle/>
                <a:p>
                  <a:pPr eaLnBrk="1" hangingPunct="1"/>
                  <a:endParaRPr lang="es-ES" altLang="es-ES"/>
                </a:p>
              </p:txBody>
            </p:sp>
          </p:grpSp>
        </p:grpSp>
        <p:grpSp>
          <p:nvGrpSpPr>
            <p:cNvPr id="13" name="Group 83"/>
            <p:cNvGrpSpPr>
              <a:grpSpLocks/>
            </p:cNvGrpSpPr>
            <p:nvPr/>
          </p:nvGrpSpPr>
          <p:grpSpPr bwMode="auto">
            <a:xfrm>
              <a:off x="2740" y="1974"/>
              <a:ext cx="432" cy="480"/>
              <a:chOff x="4063" y="1504"/>
              <a:chExt cx="213" cy="210"/>
            </a:xfrm>
          </p:grpSpPr>
          <p:sp>
            <p:nvSpPr>
              <p:cNvPr id="28700" name="Oval 84"/>
              <p:cNvSpPr>
                <a:spLocks noChangeArrowheads="1"/>
              </p:cNvSpPr>
              <p:nvPr/>
            </p:nvSpPr>
            <p:spPr bwMode="auto">
              <a:xfrm>
                <a:off x="4063" y="1504"/>
                <a:ext cx="213" cy="210"/>
              </a:xfrm>
              <a:prstGeom prst="ellipse">
                <a:avLst/>
              </a:prstGeom>
              <a:solidFill>
                <a:srgbClr val="808000"/>
              </a:solidFill>
              <a:ln w="9525">
                <a:noFill/>
                <a:round/>
                <a:headEnd/>
                <a:tailEnd/>
              </a:ln>
            </p:spPr>
            <p:txBody>
              <a:bodyPr/>
              <a:lstStyle/>
              <a:p>
                <a:pPr eaLnBrk="1" hangingPunct="1"/>
                <a:endParaRPr lang="es-ES" altLang="es-ES"/>
              </a:p>
            </p:txBody>
          </p:sp>
          <p:grpSp>
            <p:nvGrpSpPr>
              <p:cNvPr id="14" name="Group 85"/>
              <p:cNvGrpSpPr>
                <a:grpSpLocks/>
              </p:cNvGrpSpPr>
              <p:nvPr/>
            </p:nvGrpSpPr>
            <p:grpSpPr bwMode="auto">
              <a:xfrm>
                <a:off x="4068" y="1511"/>
                <a:ext cx="187" cy="189"/>
                <a:chOff x="4068" y="1511"/>
                <a:chExt cx="187" cy="189"/>
              </a:xfrm>
            </p:grpSpPr>
            <p:sp>
              <p:nvSpPr>
                <p:cNvPr id="28702" name="Oval 86"/>
                <p:cNvSpPr>
                  <a:spLocks noChangeArrowheads="1"/>
                </p:cNvSpPr>
                <p:nvPr/>
              </p:nvSpPr>
              <p:spPr bwMode="auto">
                <a:xfrm>
                  <a:off x="4068" y="1511"/>
                  <a:ext cx="187" cy="189"/>
                </a:xfrm>
                <a:prstGeom prst="ellipse">
                  <a:avLst/>
                </a:prstGeom>
                <a:solidFill>
                  <a:srgbClr val="A0A000"/>
                </a:solidFill>
                <a:ln w="9525">
                  <a:noFill/>
                  <a:round/>
                  <a:headEnd/>
                  <a:tailEnd/>
                </a:ln>
              </p:spPr>
              <p:txBody>
                <a:bodyPr/>
                <a:lstStyle/>
                <a:p>
                  <a:pPr eaLnBrk="1" hangingPunct="1"/>
                  <a:endParaRPr lang="es-ES" altLang="es-ES"/>
                </a:p>
              </p:txBody>
            </p:sp>
            <p:sp>
              <p:nvSpPr>
                <p:cNvPr id="28703" name="Oval 87"/>
                <p:cNvSpPr>
                  <a:spLocks noChangeArrowheads="1"/>
                </p:cNvSpPr>
                <p:nvPr/>
              </p:nvSpPr>
              <p:spPr bwMode="auto">
                <a:xfrm>
                  <a:off x="4071" y="1513"/>
                  <a:ext cx="167" cy="168"/>
                </a:xfrm>
                <a:prstGeom prst="ellipse">
                  <a:avLst/>
                </a:prstGeom>
                <a:solidFill>
                  <a:srgbClr val="C0C000"/>
                </a:solidFill>
                <a:ln w="9525">
                  <a:noFill/>
                  <a:round/>
                  <a:headEnd/>
                  <a:tailEnd/>
                </a:ln>
              </p:spPr>
              <p:txBody>
                <a:bodyPr/>
                <a:lstStyle/>
                <a:p>
                  <a:pPr eaLnBrk="1" hangingPunct="1"/>
                  <a:endParaRPr lang="es-ES" altLang="es-ES"/>
                </a:p>
              </p:txBody>
            </p:sp>
            <p:sp>
              <p:nvSpPr>
                <p:cNvPr id="28704" name="Oval 88"/>
                <p:cNvSpPr>
                  <a:spLocks noChangeArrowheads="1"/>
                </p:cNvSpPr>
                <p:nvPr/>
              </p:nvSpPr>
              <p:spPr bwMode="auto">
                <a:xfrm>
                  <a:off x="4077" y="1522"/>
                  <a:ext cx="137" cy="132"/>
                </a:xfrm>
                <a:prstGeom prst="ellipse">
                  <a:avLst/>
                </a:prstGeom>
                <a:solidFill>
                  <a:srgbClr val="E0E000"/>
                </a:solidFill>
                <a:ln w="9525">
                  <a:noFill/>
                  <a:round/>
                  <a:headEnd/>
                  <a:tailEnd/>
                </a:ln>
              </p:spPr>
              <p:txBody>
                <a:bodyPr/>
                <a:lstStyle/>
                <a:p>
                  <a:pPr eaLnBrk="1" hangingPunct="1"/>
                  <a:endParaRPr lang="es-ES" altLang="es-ES"/>
                </a:p>
              </p:txBody>
            </p:sp>
            <p:sp>
              <p:nvSpPr>
                <p:cNvPr id="28705" name="Oval 89"/>
                <p:cNvSpPr>
                  <a:spLocks noChangeArrowheads="1"/>
                </p:cNvSpPr>
                <p:nvPr/>
              </p:nvSpPr>
              <p:spPr bwMode="auto">
                <a:xfrm>
                  <a:off x="4088" y="1532"/>
                  <a:ext cx="96" cy="99"/>
                </a:xfrm>
                <a:prstGeom prst="ellipse">
                  <a:avLst/>
                </a:prstGeom>
                <a:solidFill>
                  <a:srgbClr val="FFFF00"/>
                </a:solidFill>
                <a:ln w="9525">
                  <a:noFill/>
                  <a:round/>
                  <a:headEnd/>
                  <a:tailEnd/>
                </a:ln>
              </p:spPr>
              <p:txBody>
                <a:bodyPr/>
                <a:lstStyle/>
                <a:p>
                  <a:pPr eaLnBrk="1" hangingPunct="1"/>
                  <a:endParaRPr lang="es-ES" altLang="es-ES"/>
                </a:p>
              </p:txBody>
            </p:sp>
            <p:sp>
              <p:nvSpPr>
                <p:cNvPr id="28706" name="Oval 90"/>
                <p:cNvSpPr>
                  <a:spLocks noChangeArrowheads="1"/>
                </p:cNvSpPr>
                <p:nvPr/>
              </p:nvSpPr>
              <p:spPr bwMode="auto">
                <a:xfrm>
                  <a:off x="4105" y="1550"/>
                  <a:ext cx="46" cy="46"/>
                </a:xfrm>
                <a:prstGeom prst="ellipse">
                  <a:avLst/>
                </a:prstGeom>
                <a:solidFill>
                  <a:srgbClr val="FFFF80"/>
                </a:solidFill>
                <a:ln w="9525">
                  <a:noFill/>
                  <a:round/>
                  <a:headEnd/>
                  <a:tailEnd/>
                </a:ln>
              </p:spPr>
              <p:txBody>
                <a:bodyPr/>
                <a:lstStyle/>
                <a:p>
                  <a:pPr eaLnBrk="1" hangingPunct="1"/>
                  <a:endParaRPr lang="es-ES" altLang="es-ES"/>
                </a:p>
              </p:txBody>
            </p:sp>
          </p:grpSp>
        </p:grpSp>
      </p:grpSp>
      <p:sp>
        <p:nvSpPr>
          <p:cNvPr id="28689" name="Rectangle 91"/>
          <p:cNvSpPr>
            <a:spLocks noChangeArrowheads="1"/>
          </p:cNvSpPr>
          <p:nvPr/>
        </p:nvSpPr>
        <p:spPr bwMode="auto">
          <a:xfrm>
            <a:off x="882651" y="120307"/>
            <a:ext cx="7620000" cy="603250"/>
          </a:xfrm>
          <a:prstGeom prst="rect">
            <a:avLst/>
          </a:prstGeom>
          <a:noFill/>
          <a:ln w="9525">
            <a:noFill/>
            <a:miter lim="800000"/>
            <a:headEnd/>
            <a:tailEnd/>
          </a:ln>
        </p:spPr>
        <p:txBody>
          <a:bodyPr/>
          <a:lstStyle/>
          <a:p>
            <a:pPr algn="ctr" eaLnBrk="1" hangingPunct="1"/>
            <a:r>
              <a:rPr lang="es-VE" altLang="es-ES" sz="2800" dirty="0">
                <a:solidFill>
                  <a:schemeClr val="bg1"/>
                </a:solidFill>
                <a:latin typeface="Arial" pitchFamily="34" charset="0"/>
                <a:cs typeface="Arial" pitchFamily="34" charset="0"/>
              </a:rPr>
              <a:t>¿Qué es el Control Interno?</a:t>
            </a:r>
          </a:p>
        </p:txBody>
      </p:sp>
      <p:sp>
        <p:nvSpPr>
          <p:cNvPr id="92" name="CuadroTexto 91"/>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6</a:t>
            </a:r>
            <a:endParaRPr lang="es-PE" dirty="0">
              <a:solidFill>
                <a:srgbClr val="264CA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52647"/>
                                        </p:tgtEl>
                                        <p:attrNameLst>
                                          <p:attrName>style.visibility</p:attrName>
                                        </p:attrNameLst>
                                      </p:cBhvr>
                                      <p:to>
                                        <p:strVal val="visible"/>
                                      </p:to>
                                    </p:set>
                                    <p:anim calcmode="lin" valueType="num">
                                      <p:cBhvr>
                                        <p:cTn id="7" dur="500" fill="hold"/>
                                        <p:tgtEl>
                                          <p:spTgt spid="752647"/>
                                        </p:tgtEl>
                                        <p:attrNameLst>
                                          <p:attrName>ppt_w</p:attrName>
                                        </p:attrNameLst>
                                      </p:cBhvr>
                                      <p:tavLst>
                                        <p:tav tm="0">
                                          <p:val>
                                            <p:fltVal val="0"/>
                                          </p:val>
                                        </p:tav>
                                        <p:tav tm="100000">
                                          <p:val>
                                            <p:strVal val="#ppt_w"/>
                                          </p:val>
                                        </p:tav>
                                      </p:tavLst>
                                    </p:anim>
                                    <p:anim calcmode="lin" valueType="num">
                                      <p:cBhvr>
                                        <p:cTn id="8" dur="500" fill="hold"/>
                                        <p:tgtEl>
                                          <p:spTgt spid="752647"/>
                                        </p:tgtEl>
                                        <p:attrNameLst>
                                          <p:attrName>ppt_h</p:attrName>
                                        </p:attrNameLst>
                                      </p:cBhvr>
                                      <p:tavLst>
                                        <p:tav tm="0">
                                          <p:val>
                                            <p:fltVal val="0"/>
                                          </p:val>
                                        </p:tav>
                                        <p:tav tm="100000">
                                          <p:val>
                                            <p:strVal val="#ppt_h"/>
                                          </p:val>
                                        </p:tav>
                                      </p:tavLst>
                                    </p:anim>
                                    <p:anim calcmode="lin" valueType="num">
                                      <p:cBhvr>
                                        <p:cTn id="9" dur="500" fill="hold"/>
                                        <p:tgtEl>
                                          <p:spTgt spid="752647"/>
                                        </p:tgtEl>
                                        <p:attrNameLst>
                                          <p:attrName>ppt_x</p:attrName>
                                        </p:attrNameLst>
                                      </p:cBhvr>
                                      <p:tavLst>
                                        <p:tav tm="0">
                                          <p:val>
                                            <p:fltVal val="0.5"/>
                                          </p:val>
                                        </p:tav>
                                        <p:tav tm="100000">
                                          <p:val>
                                            <p:strVal val="#ppt_x"/>
                                          </p:val>
                                        </p:tav>
                                      </p:tavLst>
                                    </p:anim>
                                    <p:anim calcmode="lin" valueType="num">
                                      <p:cBhvr>
                                        <p:cTn id="10" dur="500" fill="hold"/>
                                        <p:tgtEl>
                                          <p:spTgt spid="75264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752644"/>
                                        </p:tgtEl>
                                        <p:attrNameLst>
                                          <p:attrName>style.visibility</p:attrName>
                                        </p:attrNameLst>
                                      </p:cBhvr>
                                      <p:to>
                                        <p:strVal val="visible"/>
                                      </p:to>
                                    </p:set>
                                    <p:anim calcmode="lin" valueType="num">
                                      <p:cBhvr>
                                        <p:cTn id="14" dur="500" fill="hold"/>
                                        <p:tgtEl>
                                          <p:spTgt spid="752644"/>
                                        </p:tgtEl>
                                        <p:attrNameLst>
                                          <p:attrName>ppt_w</p:attrName>
                                        </p:attrNameLst>
                                      </p:cBhvr>
                                      <p:tavLst>
                                        <p:tav tm="0">
                                          <p:val>
                                            <p:fltVal val="0"/>
                                          </p:val>
                                        </p:tav>
                                        <p:tav tm="100000">
                                          <p:val>
                                            <p:strVal val="#ppt_w"/>
                                          </p:val>
                                        </p:tav>
                                      </p:tavLst>
                                    </p:anim>
                                    <p:anim calcmode="lin" valueType="num">
                                      <p:cBhvr>
                                        <p:cTn id="15" dur="500" fill="hold"/>
                                        <p:tgtEl>
                                          <p:spTgt spid="752644"/>
                                        </p:tgtEl>
                                        <p:attrNameLst>
                                          <p:attrName>ppt_h</p:attrName>
                                        </p:attrNameLst>
                                      </p:cBhvr>
                                      <p:tavLst>
                                        <p:tav tm="0">
                                          <p:val>
                                            <p:fltVal val="0"/>
                                          </p:val>
                                        </p:tav>
                                        <p:tav tm="100000">
                                          <p:val>
                                            <p:strVal val="#ppt_h"/>
                                          </p:val>
                                        </p:tav>
                                      </p:tavLst>
                                    </p:anim>
                                    <p:anim calcmode="lin" valueType="num">
                                      <p:cBhvr>
                                        <p:cTn id="16" dur="500" fill="hold"/>
                                        <p:tgtEl>
                                          <p:spTgt spid="752644"/>
                                        </p:tgtEl>
                                        <p:attrNameLst>
                                          <p:attrName>ppt_x</p:attrName>
                                        </p:attrNameLst>
                                      </p:cBhvr>
                                      <p:tavLst>
                                        <p:tav tm="0">
                                          <p:val>
                                            <p:fltVal val="0.5"/>
                                          </p:val>
                                        </p:tav>
                                        <p:tav tm="100000">
                                          <p:val>
                                            <p:strVal val="#ppt_x"/>
                                          </p:val>
                                        </p:tav>
                                      </p:tavLst>
                                    </p:anim>
                                    <p:anim calcmode="lin" valueType="num">
                                      <p:cBhvr>
                                        <p:cTn id="17" dur="500" fill="hold"/>
                                        <p:tgtEl>
                                          <p:spTgt spid="752644"/>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752643"/>
                                        </p:tgtEl>
                                        <p:attrNameLst>
                                          <p:attrName>style.visibility</p:attrName>
                                        </p:attrNameLst>
                                      </p:cBhvr>
                                      <p:to>
                                        <p:strVal val="visible"/>
                                      </p:to>
                                    </p:set>
                                    <p:anim calcmode="lin" valueType="num">
                                      <p:cBhvr>
                                        <p:cTn id="21" dur="500" fill="hold"/>
                                        <p:tgtEl>
                                          <p:spTgt spid="752643"/>
                                        </p:tgtEl>
                                        <p:attrNameLst>
                                          <p:attrName>ppt_w</p:attrName>
                                        </p:attrNameLst>
                                      </p:cBhvr>
                                      <p:tavLst>
                                        <p:tav tm="0">
                                          <p:val>
                                            <p:fltVal val="0"/>
                                          </p:val>
                                        </p:tav>
                                        <p:tav tm="100000">
                                          <p:val>
                                            <p:strVal val="#ppt_w"/>
                                          </p:val>
                                        </p:tav>
                                      </p:tavLst>
                                    </p:anim>
                                    <p:anim calcmode="lin" valueType="num">
                                      <p:cBhvr>
                                        <p:cTn id="22" dur="500" fill="hold"/>
                                        <p:tgtEl>
                                          <p:spTgt spid="752643"/>
                                        </p:tgtEl>
                                        <p:attrNameLst>
                                          <p:attrName>ppt_h</p:attrName>
                                        </p:attrNameLst>
                                      </p:cBhvr>
                                      <p:tavLst>
                                        <p:tav tm="0">
                                          <p:val>
                                            <p:fltVal val="0"/>
                                          </p:val>
                                        </p:tav>
                                        <p:tav tm="100000">
                                          <p:val>
                                            <p:strVal val="#ppt_h"/>
                                          </p:val>
                                        </p:tav>
                                      </p:tavLst>
                                    </p:anim>
                                    <p:anim calcmode="lin" valueType="num">
                                      <p:cBhvr>
                                        <p:cTn id="23" dur="500" fill="hold"/>
                                        <p:tgtEl>
                                          <p:spTgt spid="752643"/>
                                        </p:tgtEl>
                                        <p:attrNameLst>
                                          <p:attrName>ppt_x</p:attrName>
                                        </p:attrNameLst>
                                      </p:cBhvr>
                                      <p:tavLst>
                                        <p:tav tm="0">
                                          <p:val>
                                            <p:fltVal val="0.5"/>
                                          </p:val>
                                        </p:tav>
                                        <p:tav tm="100000">
                                          <p:val>
                                            <p:strVal val="#ppt_x"/>
                                          </p:val>
                                        </p:tav>
                                      </p:tavLst>
                                    </p:anim>
                                    <p:anim calcmode="lin" valueType="num">
                                      <p:cBhvr>
                                        <p:cTn id="24" dur="500" fill="hold"/>
                                        <p:tgtEl>
                                          <p:spTgt spid="752643"/>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752652"/>
                                        </p:tgtEl>
                                        <p:attrNameLst>
                                          <p:attrName>style.visibility</p:attrName>
                                        </p:attrNameLst>
                                      </p:cBhvr>
                                      <p:to>
                                        <p:strVal val="visible"/>
                                      </p:to>
                                    </p:set>
                                    <p:anim calcmode="lin" valueType="num">
                                      <p:cBhvr>
                                        <p:cTn id="28" dur="500" fill="hold"/>
                                        <p:tgtEl>
                                          <p:spTgt spid="752652"/>
                                        </p:tgtEl>
                                        <p:attrNameLst>
                                          <p:attrName>ppt_w</p:attrName>
                                        </p:attrNameLst>
                                      </p:cBhvr>
                                      <p:tavLst>
                                        <p:tav tm="0">
                                          <p:val>
                                            <p:fltVal val="0"/>
                                          </p:val>
                                        </p:tav>
                                        <p:tav tm="100000">
                                          <p:val>
                                            <p:strVal val="#ppt_w"/>
                                          </p:val>
                                        </p:tav>
                                      </p:tavLst>
                                    </p:anim>
                                    <p:anim calcmode="lin" valueType="num">
                                      <p:cBhvr>
                                        <p:cTn id="29" dur="500" fill="hold"/>
                                        <p:tgtEl>
                                          <p:spTgt spid="752652"/>
                                        </p:tgtEl>
                                        <p:attrNameLst>
                                          <p:attrName>ppt_h</p:attrName>
                                        </p:attrNameLst>
                                      </p:cBhvr>
                                      <p:tavLst>
                                        <p:tav tm="0">
                                          <p:val>
                                            <p:fltVal val="0"/>
                                          </p:val>
                                        </p:tav>
                                        <p:tav tm="100000">
                                          <p:val>
                                            <p:strVal val="#ppt_h"/>
                                          </p:val>
                                        </p:tav>
                                      </p:tavLst>
                                    </p:anim>
                                    <p:anim calcmode="lin" valueType="num">
                                      <p:cBhvr>
                                        <p:cTn id="30" dur="500" fill="hold"/>
                                        <p:tgtEl>
                                          <p:spTgt spid="752652"/>
                                        </p:tgtEl>
                                        <p:attrNameLst>
                                          <p:attrName>ppt_x</p:attrName>
                                        </p:attrNameLst>
                                      </p:cBhvr>
                                      <p:tavLst>
                                        <p:tav tm="0">
                                          <p:val>
                                            <p:fltVal val="0.5"/>
                                          </p:val>
                                        </p:tav>
                                        <p:tav tm="100000">
                                          <p:val>
                                            <p:strVal val="#ppt_x"/>
                                          </p:val>
                                        </p:tav>
                                      </p:tavLst>
                                    </p:anim>
                                    <p:anim calcmode="lin" valueType="num">
                                      <p:cBhvr>
                                        <p:cTn id="31" dur="500" fill="hold"/>
                                        <p:tgtEl>
                                          <p:spTgt spid="752652"/>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752649"/>
                                        </p:tgtEl>
                                        <p:attrNameLst>
                                          <p:attrName>style.visibility</p:attrName>
                                        </p:attrNameLst>
                                      </p:cBhvr>
                                      <p:to>
                                        <p:strVal val="visible"/>
                                      </p:to>
                                    </p:set>
                                    <p:anim calcmode="lin" valueType="num">
                                      <p:cBhvr>
                                        <p:cTn id="35" dur="500" fill="hold"/>
                                        <p:tgtEl>
                                          <p:spTgt spid="752649"/>
                                        </p:tgtEl>
                                        <p:attrNameLst>
                                          <p:attrName>ppt_w</p:attrName>
                                        </p:attrNameLst>
                                      </p:cBhvr>
                                      <p:tavLst>
                                        <p:tav tm="0">
                                          <p:val>
                                            <p:fltVal val="0"/>
                                          </p:val>
                                        </p:tav>
                                        <p:tav tm="100000">
                                          <p:val>
                                            <p:strVal val="#ppt_w"/>
                                          </p:val>
                                        </p:tav>
                                      </p:tavLst>
                                    </p:anim>
                                    <p:anim calcmode="lin" valueType="num">
                                      <p:cBhvr>
                                        <p:cTn id="36" dur="500" fill="hold"/>
                                        <p:tgtEl>
                                          <p:spTgt spid="752649"/>
                                        </p:tgtEl>
                                        <p:attrNameLst>
                                          <p:attrName>ppt_h</p:attrName>
                                        </p:attrNameLst>
                                      </p:cBhvr>
                                      <p:tavLst>
                                        <p:tav tm="0">
                                          <p:val>
                                            <p:fltVal val="0"/>
                                          </p:val>
                                        </p:tav>
                                        <p:tav tm="100000">
                                          <p:val>
                                            <p:strVal val="#ppt_h"/>
                                          </p:val>
                                        </p:tav>
                                      </p:tavLst>
                                    </p:anim>
                                    <p:anim calcmode="lin" valueType="num">
                                      <p:cBhvr>
                                        <p:cTn id="37" dur="500" fill="hold"/>
                                        <p:tgtEl>
                                          <p:spTgt spid="752649"/>
                                        </p:tgtEl>
                                        <p:attrNameLst>
                                          <p:attrName>ppt_x</p:attrName>
                                        </p:attrNameLst>
                                      </p:cBhvr>
                                      <p:tavLst>
                                        <p:tav tm="0">
                                          <p:val>
                                            <p:fltVal val="0.5"/>
                                          </p:val>
                                        </p:tav>
                                        <p:tav tm="100000">
                                          <p:val>
                                            <p:strVal val="#ppt_x"/>
                                          </p:val>
                                        </p:tav>
                                      </p:tavLst>
                                    </p:anim>
                                    <p:anim calcmode="lin" valueType="num">
                                      <p:cBhvr>
                                        <p:cTn id="38" dur="500" fill="hold"/>
                                        <p:tgtEl>
                                          <p:spTgt spid="752649"/>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grpId="0" nodeType="afterEffect">
                                  <p:stCondLst>
                                    <p:cond delay="0"/>
                                  </p:stCondLst>
                                  <p:childTnLst>
                                    <p:set>
                                      <p:cBhvr>
                                        <p:cTn id="41" dur="1" fill="hold">
                                          <p:stCondLst>
                                            <p:cond delay="0"/>
                                          </p:stCondLst>
                                        </p:cTn>
                                        <p:tgtEl>
                                          <p:spTgt spid="752650"/>
                                        </p:tgtEl>
                                        <p:attrNameLst>
                                          <p:attrName>style.visibility</p:attrName>
                                        </p:attrNameLst>
                                      </p:cBhvr>
                                      <p:to>
                                        <p:strVal val="visible"/>
                                      </p:to>
                                    </p:set>
                                    <p:anim calcmode="lin" valueType="num">
                                      <p:cBhvr>
                                        <p:cTn id="42" dur="500" fill="hold"/>
                                        <p:tgtEl>
                                          <p:spTgt spid="752650"/>
                                        </p:tgtEl>
                                        <p:attrNameLst>
                                          <p:attrName>ppt_w</p:attrName>
                                        </p:attrNameLst>
                                      </p:cBhvr>
                                      <p:tavLst>
                                        <p:tav tm="0">
                                          <p:val>
                                            <p:fltVal val="0"/>
                                          </p:val>
                                        </p:tav>
                                        <p:tav tm="100000">
                                          <p:val>
                                            <p:strVal val="#ppt_w"/>
                                          </p:val>
                                        </p:tav>
                                      </p:tavLst>
                                    </p:anim>
                                    <p:anim calcmode="lin" valueType="num">
                                      <p:cBhvr>
                                        <p:cTn id="43" dur="500" fill="hold"/>
                                        <p:tgtEl>
                                          <p:spTgt spid="752650"/>
                                        </p:tgtEl>
                                        <p:attrNameLst>
                                          <p:attrName>ppt_h</p:attrName>
                                        </p:attrNameLst>
                                      </p:cBhvr>
                                      <p:tavLst>
                                        <p:tav tm="0">
                                          <p:val>
                                            <p:fltVal val="0"/>
                                          </p:val>
                                        </p:tav>
                                        <p:tav tm="100000">
                                          <p:val>
                                            <p:strVal val="#ppt_h"/>
                                          </p:val>
                                        </p:tav>
                                      </p:tavLst>
                                    </p:anim>
                                    <p:anim calcmode="lin" valueType="num">
                                      <p:cBhvr>
                                        <p:cTn id="44" dur="500" fill="hold"/>
                                        <p:tgtEl>
                                          <p:spTgt spid="752650"/>
                                        </p:tgtEl>
                                        <p:attrNameLst>
                                          <p:attrName>ppt_x</p:attrName>
                                        </p:attrNameLst>
                                      </p:cBhvr>
                                      <p:tavLst>
                                        <p:tav tm="0">
                                          <p:val>
                                            <p:fltVal val="0.5"/>
                                          </p:val>
                                        </p:tav>
                                        <p:tav tm="100000">
                                          <p:val>
                                            <p:strVal val="#ppt_x"/>
                                          </p:val>
                                        </p:tav>
                                      </p:tavLst>
                                    </p:anim>
                                    <p:anim calcmode="lin" valueType="num">
                                      <p:cBhvr>
                                        <p:cTn id="45" dur="500" fill="hold"/>
                                        <p:tgtEl>
                                          <p:spTgt spid="752650"/>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grpId="0" nodeType="afterEffect">
                                  <p:stCondLst>
                                    <p:cond delay="0"/>
                                  </p:stCondLst>
                                  <p:childTnLst>
                                    <p:set>
                                      <p:cBhvr>
                                        <p:cTn id="48" dur="1" fill="hold">
                                          <p:stCondLst>
                                            <p:cond delay="0"/>
                                          </p:stCondLst>
                                        </p:cTn>
                                        <p:tgtEl>
                                          <p:spTgt spid="752648"/>
                                        </p:tgtEl>
                                        <p:attrNameLst>
                                          <p:attrName>style.visibility</p:attrName>
                                        </p:attrNameLst>
                                      </p:cBhvr>
                                      <p:to>
                                        <p:strVal val="visible"/>
                                      </p:to>
                                    </p:set>
                                    <p:anim calcmode="lin" valueType="num">
                                      <p:cBhvr>
                                        <p:cTn id="49" dur="500" fill="hold"/>
                                        <p:tgtEl>
                                          <p:spTgt spid="752648"/>
                                        </p:tgtEl>
                                        <p:attrNameLst>
                                          <p:attrName>ppt_w</p:attrName>
                                        </p:attrNameLst>
                                      </p:cBhvr>
                                      <p:tavLst>
                                        <p:tav tm="0">
                                          <p:val>
                                            <p:fltVal val="0"/>
                                          </p:val>
                                        </p:tav>
                                        <p:tav tm="100000">
                                          <p:val>
                                            <p:strVal val="#ppt_w"/>
                                          </p:val>
                                        </p:tav>
                                      </p:tavLst>
                                    </p:anim>
                                    <p:anim calcmode="lin" valueType="num">
                                      <p:cBhvr>
                                        <p:cTn id="50" dur="500" fill="hold"/>
                                        <p:tgtEl>
                                          <p:spTgt spid="752648"/>
                                        </p:tgtEl>
                                        <p:attrNameLst>
                                          <p:attrName>ppt_h</p:attrName>
                                        </p:attrNameLst>
                                      </p:cBhvr>
                                      <p:tavLst>
                                        <p:tav tm="0">
                                          <p:val>
                                            <p:fltVal val="0"/>
                                          </p:val>
                                        </p:tav>
                                        <p:tav tm="100000">
                                          <p:val>
                                            <p:strVal val="#ppt_h"/>
                                          </p:val>
                                        </p:tav>
                                      </p:tavLst>
                                    </p:anim>
                                    <p:anim calcmode="lin" valueType="num">
                                      <p:cBhvr>
                                        <p:cTn id="51" dur="500" fill="hold"/>
                                        <p:tgtEl>
                                          <p:spTgt spid="752648"/>
                                        </p:tgtEl>
                                        <p:attrNameLst>
                                          <p:attrName>ppt_x</p:attrName>
                                        </p:attrNameLst>
                                      </p:cBhvr>
                                      <p:tavLst>
                                        <p:tav tm="0">
                                          <p:val>
                                            <p:fltVal val="0.5"/>
                                          </p:val>
                                        </p:tav>
                                        <p:tav tm="100000">
                                          <p:val>
                                            <p:strVal val="#ppt_x"/>
                                          </p:val>
                                        </p:tav>
                                      </p:tavLst>
                                    </p:anim>
                                    <p:anim calcmode="lin" valueType="num">
                                      <p:cBhvr>
                                        <p:cTn id="52" dur="500" fill="hold"/>
                                        <p:tgtEl>
                                          <p:spTgt spid="752648"/>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grpId="0" nodeType="afterEffect">
                                  <p:stCondLst>
                                    <p:cond delay="0"/>
                                  </p:stCondLst>
                                  <p:childTnLst>
                                    <p:set>
                                      <p:cBhvr>
                                        <p:cTn id="55" dur="1" fill="hold">
                                          <p:stCondLst>
                                            <p:cond delay="0"/>
                                          </p:stCondLst>
                                        </p:cTn>
                                        <p:tgtEl>
                                          <p:spTgt spid="752655"/>
                                        </p:tgtEl>
                                        <p:attrNameLst>
                                          <p:attrName>style.visibility</p:attrName>
                                        </p:attrNameLst>
                                      </p:cBhvr>
                                      <p:to>
                                        <p:strVal val="visible"/>
                                      </p:to>
                                    </p:set>
                                    <p:anim calcmode="lin" valueType="num">
                                      <p:cBhvr>
                                        <p:cTn id="56" dur="500" fill="hold"/>
                                        <p:tgtEl>
                                          <p:spTgt spid="752655"/>
                                        </p:tgtEl>
                                        <p:attrNameLst>
                                          <p:attrName>ppt_w</p:attrName>
                                        </p:attrNameLst>
                                      </p:cBhvr>
                                      <p:tavLst>
                                        <p:tav tm="0">
                                          <p:val>
                                            <p:fltVal val="0"/>
                                          </p:val>
                                        </p:tav>
                                        <p:tav tm="100000">
                                          <p:val>
                                            <p:strVal val="#ppt_w"/>
                                          </p:val>
                                        </p:tav>
                                      </p:tavLst>
                                    </p:anim>
                                    <p:anim calcmode="lin" valueType="num">
                                      <p:cBhvr>
                                        <p:cTn id="57" dur="500" fill="hold"/>
                                        <p:tgtEl>
                                          <p:spTgt spid="752655"/>
                                        </p:tgtEl>
                                        <p:attrNameLst>
                                          <p:attrName>ppt_h</p:attrName>
                                        </p:attrNameLst>
                                      </p:cBhvr>
                                      <p:tavLst>
                                        <p:tav tm="0">
                                          <p:val>
                                            <p:fltVal val="0"/>
                                          </p:val>
                                        </p:tav>
                                        <p:tav tm="100000">
                                          <p:val>
                                            <p:strVal val="#ppt_h"/>
                                          </p:val>
                                        </p:tav>
                                      </p:tavLst>
                                    </p:anim>
                                    <p:anim calcmode="lin" valueType="num">
                                      <p:cBhvr>
                                        <p:cTn id="58" dur="500" fill="hold"/>
                                        <p:tgtEl>
                                          <p:spTgt spid="752655"/>
                                        </p:tgtEl>
                                        <p:attrNameLst>
                                          <p:attrName>ppt_x</p:attrName>
                                        </p:attrNameLst>
                                      </p:cBhvr>
                                      <p:tavLst>
                                        <p:tav tm="0">
                                          <p:val>
                                            <p:fltVal val="0.5"/>
                                          </p:val>
                                        </p:tav>
                                        <p:tav tm="100000">
                                          <p:val>
                                            <p:strVal val="#ppt_x"/>
                                          </p:val>
                                        </p:tav>
                                      </p:tavLst>
                                    </p:anim>
                                    <p:anim calcmode="lin" valueType="num">
                                      <p:cBhvr>
                                        <p:cTn id="59" dur="500" fill="hold"/>
                                        <p:tgtEl>
                                          <p:spTgt spid="752655"/>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grpId="0" nodeType="afterEffect">
                                  <p:stCondLst>
                                    <p:cond delay="0"/>
                                  </p:stCondLst>
                                  <p:childTnLst>
                                    <p:set>
                                      <p:cBhvr>
                                        <p:cTn id="62" dur="1" fill="hold">
                                          <p:stCondLst>
                                            <p:cond delay="0"/>
                                          </p:stCondLst>
                                        </p:cTn>
                                        <p:tgtEl>
                                          <p:spTgt spid="752645"/>
                                        </p:tgtEl>
                                        <p:attrNameLst>
                                          <p:attrName>style.visibility</p:attrName>
                                        </p:attrNameLst>
                                      </p:cBhvr>
                                      <p:to>
                                        <p:strVal val="visible"/>
                                      </p:to>
                                    </p:set>
                                    <p:anim calcmode="lin" valueType="num">
                                      <p:cBhvr>
                                        <p:cTn id="63" dur="500" fill="hold"/>
                                        <p:tgtEl>
                                          <p:spTgt spid="752645"/>
                                        </p:tgtEl>
                                        <p:attrNameLst>
                                          <p:attrName>ppt_w</p:attrName>
                                        </p:attrNameLst>
                                      </p:cBhvr>
                                      <p:tavLst>
                                        <p:tav tm="0">
                                          <p:val>
                                            <p:fltVal val="0"/>
                                          </p:val>
                                        </p:tav>
                                        <p:tav tm="100000">
                                          <p:val>
                                            <p:strVal val="#ppt_w"/>
                                          </p:val>
                                        </p:tav>
                                      </p:tavLst>
                                    </p:anim>
                                    <p:anim calcmode="lin" valueType="num">
                                      <p:cBhvr>
                                        <p:cTn id="64" dur="500" fill="hold"/>
                                        <p:tgtEl>
                                          <p:spTgt spid="752645"/>
                                        </p:tgtEl>
                                        <p:attrNameLst>
                                          <p:attrName>ppt_h</p:attrName>
                                        </p:attrNameLst>
                                      </p:cBhvr>
                                      <p:tavLst>
                                        <p:tav tm="0">
                                          <p:val>
                                            <p:fltVal val="0"/>
                                          </p:val>
                                        </p:tav>
                                        <p:tav tm="100000">
                                          <p:val>
                                            <p:strVal val="#ppt_h"/>
                                          </p:val>
                                        </p:tav>
                                      </p:tavLst>
                                    </p:anim>
                                    <p:anim calcmode="lin" valueType="num">
                                      <p:cBhvr>
                                        <p:cTn id="65" dur="500" fill="hold"/>
                                        <p:tgtEl>
                                          <p:spTgt spid="752645"/>
                                        </p:tgtEl>
                                        <p:attrNameLst>
                                          <p:attrName>ppt_x</p:attrName>
                                        </p:attrNameLst>
                                      </p:cBhvr>
                                      <p:tavLst>
                                        <p:tav tm="0">
                                          <p:val>
                                            <p:fltVal val="0.5"/>
                                          </p:val>
                                        </p:tav>
                                        <p:tav tm="100000">
                                          <p:val>
                                            <p:strVal val="#ppt_x"/>
                                          </p:val>
                                        </p:tav>
                                      </p:tavLst>
                                    </p:anim>
                                    <p:anim calcmode="lin" valueType="num">
                                      <p:cBhvr>
                                        <p:cTn id="66" dur="500" fill="hold"/>
                                        <p:tgtEl>
                                          <p:spTgt spid="752645"/>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grpId="0" nodeType="afterEffect">
                                  <p:stCondLst>
                                    <p:cond delay="0"/>
                                  </p:stCondLst>
                                  <p:childTnLst>
                                    <p:set>
                                      <p:cBhvr>
                                        <p:cTn id="69" dur="1" fill="hold">
                                          <p:stCondLst>
                                            <p:cond delay="0"/>
                                          </p:stCondLst>
                                        </p:cTn>
                                        <p:tgtEl>
                                          <p:spTgt spid="752654"/>
                                        </p:tgtEl>
                                        <p:attrNameLst>
                                          <p:attrName>style.visibility</p:attrName>
                                        </p:attrNameLst>
                                      </p:cBhvr>
                                      <p:to>
                                        <p:strVal val="visible"/>
                                      </p:to>
                                    </p:set>
                                    <p:anim calcmode="lin" valueType="num">
                                      <p:cBhvr>
                                        <p:cTn id="70" dur="500" fill="hold"/>
                                        <p:tgtEl>
                                          <p:spTgt spid="752654"/>
                                        </p:tgtEl>
                                        <p:attrNameLst>
                                          <p:attrName>ppt_w</p:attrName>
                                        </p:attrNameLst>
                                      </p:cBhvr>
                                      <p:tavLst>
                                        <p:tav tm="0">
                                          <p:val>
                                            <p:fltVal val="0"/>
                                          </p:val>
                                        </p:tav>
                                        <p:tav tm="100000">
                                          <p:val>
                                            <p:strVal val="#ppt_w"/>
                                          </p:val>
                                        </p:tav>
                                      </p:tavLst>
                                    </p:anim>
                                    <p:anim calcmode="lin" valueType="num">
                                      <p:cBhvr>
                                        <p:cTn id="71" dur="500" fill="hold"/>
                                        <p:tgtEl>
                                          <p:spTgt spid="752654"/>
                                        </p:tgtEl>
                                        <p:attrNameLst>
                                          <p:attrName>ppt_h</p:attrName>
                                        </p:attrNameLst>
                                      </p:cBhvr>
                                      <p:tavLst>
                                        <p:tav tm="0">
                                          <p:val>
                                            <p:fltVal val="0"/>
                                          </p:val>
                                        </p:tav>
                                        <p:tav tm="100000">
                                          <p:val>
                                            <p:strVal val="#ppt_h"/>
                                          </p:val>
                                        </p:tav>
                                      </p:tavLst>
                                    </p:anim>
                                    <p:anim calcmode="lin" valueType="num">
                                      <p:cBhvr>
                                        <p:cTn id="72" dur="500" fill="hold"/>
                                        <p:tgtEl>
                                          <p:spTgt spid="752654"/>
                                        </p:tgtEl>
                                        <p:attrNameLst>
                                          <p:attrName>ppt_x</p:attrName>
                                        </p:attrNameLst>
                                      </p:cBhvr>
                                      <p:tavLst>
                                        <p:tav tm="0">
                                          <p:val>
                                            <p:fltVal val="0.5"/>
                                          </p:val>
                                        </p:tav>
                                        <p:tav tm="100000">
                                          <p:val>
                                            <p:strVal val="#ppt_x"/>
                                          </p:val>
                                        </p:tav>
                                      </p:tavLst>
                                    </p:anim>
                                    <p:anim calcmode="lin" valueType="num">
                                      <p:cBhvr>
                                        <p:cTn id="73" dur="500" fill="hold"/>
                                        <p:tgtEl>
                                          <p:spTgt spid="752654"/>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grpId="0" nodeType="afterEffect">
                                  <p:stCondLst>
                                    <p:cond delay="0"/>
                                  </p:stCondLst>
                                  <p:childTnLst>
                                    <p:set>
                                      <p:cBhvr>
                                        <p:cTn id="76" dur="1" fill="hold">
                                          <p:stCondLst>
                                            <p:cond delay="0"/>
                                          </p:stCondLst>
                                        </p:cTn>
                                        <p:tgtEl>
                                          <p:spTgt spid="752646"/>
                                        </p:tgtEl>
                                        <p:attrNameLst>
                                          <p:attrName>style.visibility</p:attrName>
                                        </p:attrNameLst>
                                      </p:cBhvr>
                                      <p:to>
                                        <p:strVal val="visible"/>
                                      </p:to>
                                    </p:set>
                                    <p:anim calcmode="lin" valueType="num">
                                      <p:cBhvr>
                                        <p:cTn id="77" dur="500" fill="hold"/>
                                        <p:tgtEl>
                                          <p:spTgt spid="752646"/>
                                        </p:tgtEl>
                                        <p:attrNameLst>
                                          <p:attrName>ppt_w</p:attrName>
                                        </p:attrNameLst>
                                      </p:cBhvr>
                                      <p:tavLst>
                                        <p:tav tm="0">
                                          <p:val>
                                            <p:fltVal val="0"/>
                                          </p:val>
                                        </p:tav>
                                        <p:tav tm="100000">
                                          <p:val>
                                            <p:strVal val="#ppt_w"/>
                                          </p:val>
                                        </p:tav>
                                      </p:tavLst>
                                    </p:anim>
                                    <p:anim calcmode="lin" valueType="num">
                                      <p:cBhvr>
                                        <p:cTn id="78" dur="500" fill="hold"/>
                                        <p:tgtEl>
                                          <p:spTgt spid="752646"/>
                                        </p:tgtEl>
                                        <p:attrNameLst>
                                          <p:attrName>ppt_h</p:attrName>
                                        </p:attrNameLst>
                                      </p:cBhvr>
                                      <p:tavLst>
                                        <p:tav tm="0">
                                          <p:val>
                                            <p:fltVal val="0"/>
                                          </p:val>
                                        </p:tav>
                                        <p:tav tm="100000">
                                          <p:val>
                                            <p:strVal val="#ppt_h"/>
                                          </p:val>
                                        </p:tav>
                                      </p:tavLst>
                                    </p:anim>
                                    <p:anim calcmode="lin" valueType="num">
                                      <p:cBhvr>
                                        <p:cTn id="79" dur="500" fill="hold"/>
                                        <p:tgtEl>
                                          <p:spTgt spid="752646"/>
                                        </p:tgtEl>
                                        <p:attrNameLst>
                                          <p:attrName>ppt_x</p:attrName>
                                        </p:attrNameLst>
                                      </p:cBhvr>
                                      <p:tavLst>
                                        <p:tav tm="0">
                                          <p:val>
                                            <p:fltVal val="0.5"/>
                                          </p:val>
                                        </p:tav>
                                        <p:tav tm="100000">
                                          <p:val>
                                            <p:strVal val="#ppt_x"/>
                                          </p:val>
                                        </p:tav>
                                      </p:tavLst>
                                    </p:anim>
                                    <p:anim calcmode="lin" valueType="num">
                                      <p:cBhvr>
                                        <p:cTn id="80" dur="500" fill="hold"/>
                                        <p:tgtEl>
                                          <p:spTgt spid="752646"/>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grpId="0" nodeType="afterEffect">
                                  <p:stCondLst>
                                    <p:cond delay="0"/>
                                  </p:stCondLst>
                                  <p:childTnLst>
                                    <p:set>
                                      <p:cBhvr>
                                        <p:cTn id="83" dur="1" fill="hold">
                                          <p:stCondLst>
                                            <p:cond delay="0"/>
                                          </p:stCondLst>
                                        </p:cTn>
                                        <p:tgtEl>
                                          <p:spTgt spid="752653"/>
                                        </p:tgtEl>
                                        <p:attrNameLst>
                                          <p:attrName>style.visibility</p:attrName>
                                        </p:attrNameLst>
                                      </p:cBhvr>
                                      <p:to>
                                        <p:strVal val="visible"/>
                                      </p:to>
                                    </p:set>
                                    <p:anim calcmode="lin" valueType="num">
                                      <p:cBhvr>
                                        <p:cTn id="84" dur="500" fill="hold"/>
                                        <p:tgtEl>
                                          <p:spTgt spid="752653"/>
                                        </p:tgtEl>
                                        <p:attrNameLst>
                                          <p:attrName>ppt_w</p:attrName>
                                        </p:attrNameLst>
                                      </p:cBhvr>
                                      <p:tavLst>
                                        <p:tav tm="0">
                                          <p:val>
                                            <p:fltVal val="0"/>
                                          </p:val>
                                        </p:tav>
                                        <p:tav tm="100000">
                                          <p:val>
                                            <p:strVal val="#ppt_w"/>
                                          </p:val>
                                        </p:tav>
                                      </p:tavLst>
                                    </p:anim>
                                    <p:anim calcmode="lin" valueType="num">
                                      <p:cBhvr>
                                        <p:cTn id="85" dur="500" fill="hold"/>
                                        <p:tgtEl>
                                          <p:spTgt spid="752653"/>
                                        </p:tgtEl>
                                        <p:attrNameLst>
                                          <p:attrName>ppt_h</p:attrName>
                                        </p:attrNameLst>
                                      </p:cBhvr>
                                      <p:tavLst>
                                        <p:tav tm="0">
                                          <p:val>
                                            <p:fltVal val="0"/>
                                          </p:val>
                                        </p:tav>
                                        <p:tav tm="100000">
                                          <p:val>
                                            <p:strVal val="#ppt_h"/>
                                          </p:val>
                                        </p:tav>
                                      </p:tavLst>
                                    </p:anim>
                                    <p:anim calcmode="lin" valueType="num">
                                      <p:cBhvr>
                                        <p:cTn id="86" dur="500" fill="hold"/>
                                        <p:tgtEl>
                                          <p:spTgt spid="752653"/>
                                        </p:tgtEl>
                                        <p:attrNameLst>
                                          <p:attrName>ppt_x</p:attrName>
                                        </p:attrNameLst>
                                      </p:cBhvr>
                                      <p:tavLst>
                                        <p:tav tm="0">
                                          <p:val>
                                            <p:fltVal val="0.5"/>
                                          </p:val>
                                        </p:tav>
                                        <p:tav tm="100000">
                                          <p:val>
                                            <p:strVal val="#ppt_x"/>
                                          </p:val>
                                        </p:tav>
                                      </p:tavLst>
                                    </p:anim>
                                    <p:anim calcmode="lin" valueType="num">
                                      <p:cBhvr>
                                        <p:cTn id="87" dur="500" fill="hold"/>
                                        <p:tgtEl>
                                          <p:spTgt spid="752653"/>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grpId="0" nodeType="afterEffect">
                                  <p:stCondLst>
                                    <p:cond delay="0"/>
                                  </p:stCondLst>
                                  <p:childTnLst>
                                    <p:set>
                                      <p:cBhvr>
                                        <p:cTn id="90" dur="1" fill="hold">
                                          <p:stCondLst>
                                            <p:cond delay="0"/>
                                          </p:stCondLst>
                                        </p:cTn>
                                        <p:tgtEl>
                                          <p:spTgt spid="752651"/>
                                        </p:tgtEl>
                                        <p:attrNameLst>
                                          <p:attrName>style.visibility</p:attrName>
                                        </p:attrNameLst>
                                      </p:cBhvr>
                                      <p:to>
                                        <p:strVal val="visible"/>
                                      </p:to>
                                    </p:set>
                                    <p:anim calcmode="lin" valueType="num">
                                      <p:cBhvr>
                                        <p:cTn id="91" dur="500" fill="hold"/>
                                        <p:tgtEl>
                                          <p:spTgt spid="752651"/>
                                        </p:tgtEl>
                                        <p:attrNameLst>
                                          <p:attrName>ppt_w</p:attrName>
                                        </p:attrNameLst>
                                      </p:cBhvr>
                                      <p:tavLst>
                                        <p:tav tm="0">
                                          <p:val>
                                            <p:fltVal val="0"/>
                                          </p:val>
                                        </p:tav>
                                        <p:tav tm="100000">
                                          <p:val>
                                            <p:strVal val="#ppt_w"/>
                                          </p:val>
                                        </p:tav>
                                      </p:tavLst>
                                    </p:anim>
                                    <p:anim calcmode="lin" valueType="num">
                                      <p:cBhvr>
                                        <p:cTn id="92" dur="500" fill="hold"/>
                                        <p:tgtEl>
                                          <p:spTgt spid="752651"/>
                                        </p:tgtEl>
                                        <p:attrNameLst>
                                          <p:attrName>ppt_h</p:attrName>
                                        </p:attrNameLst>
                                      </p:cBhvr>
                                      <p:tavLst>
                                        <p:tav tm="0">
                                          <p:val>
                                            <p:fltVal val="0"/>
                                          </p:val>
                                        </p:tav>
                                        <p:tav tm="100000">
                                          <p:val>
                                            <p:strVal val="#ppt_h"/>
                                          </p:val>
                                        </p:tav>
                                      </p:tavLst>
                                    </p:anim>
                                    <p:anim calcmode="lin" valueType="num">
                                      <p:cBhvr>
                                        <p:cTn id="93" dur="500" fill="hold"/>
                                        <p:tgtEl>
                                          <p:spTgt spid="752651"/>
                                        </p:tgtEl>
                                        <p:attrNameLst>
                                          <p:attrName>ppt_x</p:attrName>
                                        </p:attrNameLst>
                                      </p:cBhvr>
                                      <p:tavLst>
                                        <p:tav tm="0">
                                          <p:val>
                                            <p:fltVal val="0.5"/>
                                          </p:val>
                                        </p:tav>
                                        <p:tav tm="100000">
                                          <p:val>
                                            <p:strVal val="#ppt_x"/>
                                          </p:val>
                                        </p:tav>
                                      </p:tavLst>
                                    </p:anim>
                                    <p:anim calcmode="lin" valueType="num">
                                      <p:cBhvr>
                                        <p:cTn id="94" dur="500" fill="hold"/>
                                        <p:tgtEl>
                                          <p:spTgt spid="752651"/>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grpId="0" nodeType="afterEffect">
                                  <p:stCondLst>
                                    <p:cond delay="0"/>
                                  </p:stCondLst>
                                  <p:childTnLst>
                                    <p:set>
                                      <p:cBhvr>
                                        <p:cTn id="97" dur="1" fill="hold">
                                          <p:stCondLst>
                                            <p:cond delay="0"/>
                                          </p:stCondLst>
                                        </p:cTn>
                                        <p:tgtEl>
                                          <p:spTgt spid="752642"/>
                                        </p:tgtEl>
                                        <p:attrNameLst>
                                          <p:attrName>style.visibility</p:attrName>
                                        </p:attrNameLst>
                                      </p:cBhvr>
                                      <p:to>
                                        <p:strVal val="visible"/>
                                      </p:to>
                                    </p:set>
                                    <p:anim calcmode="lin" valueType="num">
                                      <p:cBhvr>
                                        <p:cTn id="98" dur="500" fill="hold"/>
                                        <p:tgtEl>
                                          <p:spTgt spid="752642"/>
                                        </p:tgtEl>
                                        <p:attrNameLst>
                                          <p:attrName>ppt_w</p:attrName>
                                        </p:attrNameLst>
                                      </p:cBhvr>
                                      <p:tavLst>
                                        <p:tav tm="0">
                                          <p:val>
                                            <p:fltVal val="0"/>
                                          </p:val>
                                        </p:tav>
                                        <p:tav tm="100000">
                                          <p:val>
                                            <p:strVal val="#ppt_w"/>
                                          </p:val>
                                        </p:tav>
                                      </p:tavLst>
                                    </p:anim>
                                    <p:anim calcmode="lin" valueType="num">
                                      <p:cBhvr>
                                        <p:cTn id="99" dur="500" fill="hold"/>
                                        <p:tgtEl>
                                          <p:spTgt spid="752642"/>
                                        </p:tgtEl>
                                        <p:attrNameLst>
                                          <p:attrName>ppt_h</p:attrName>
                                        </p:attrNameLst>
                                      </p:cBhvr>
                                      <p:tavLst>
                                        <p:tav tm="0">
                                          <p:val>
                                            <p:fltVal val="0"/>
                                          </p:val>
                                        </p:tav>
                                        <p:tav tm="100000">
                                          <p:val>
                                            <p:strVal val="#ppt_h"/>
                                          </p:val>
                                        </p:tav>
                                      </p:tavLst>
                                    </p:anim>
                                    <p:anim calcmode="lin" valueType="num">
                                      <p:cBhvr>
                                        <p:cTn id="100" dur="500" fill="hold"/>
                                        <p:tgtEl>
                                          <p:spTgt spid="752642"/>
                                        </p:tgtEl>
                                        <p:attrNameLst>
                                          <p:attrName>ppt_x</p:attrName>
                                        </p:attrNameLst>
                                      </p:cBhvr>
                                      <p:tavLst>
                                        <p:tav tm="0">
                                          <p:val>
                                            <p:fltVal val="0.5"/>
                                          </p:val>
                                        </p:tav>
                                        <p:tav tm="100000">
                                          <p:val>
                                            <p:strVal val="#ppt_x"/>
                                          </p:val>
                                        </p:tav>
                                      </p:tavLst>
                                    </p:anim>
                                    <p:anim calcmode="lin" valueType="num">
                                      <p:cBhvr>
                                        <p:cTn id="101" dur="500" fill="hold"/>
                                        <p:tgtEl>
                                          <p:spTgt spid="7526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autoUpdateAnimBg="0"/>
      <p:bldP spid="752643" grpId="0" autoUpdateAnimBg="0"/>
      <p:bldP spid="752644" grpId="0" autoUpdateAnimBg="0"/>
      <p:bldP spid="752645" grpId="0" autoUpdateAnimBg="0"/>
      <p:bldP spid="752646" grpId="0" autoUpdateAnimBg="0"/>
      <p:bldP spid="752647" grpId="0" autoUpdateAnimBg="0"/>
      <p:bldP spid="752648" grpId="0" autoUpdateAnimBg="0"/>
      <p:bldP spid="752649" grpId="0" autoUpdateAnimBg="0"/>
      <p:bldP spid="752650" grpId="0" autoUpdateAnimBg="0"/>
      <p:bldP spid="752651" grpId="0" autoUpdateAnimBg="0"/>
      <p:bldP spid="752652" grpId="0" autoUpdateAnimBg="0"/>
      <p:bldP spid="752653" grpId="0" autoUpdateAnimBg="0"/>
      <p:bldP spid="752654" grpId="0" autoUpdateAnimBg="0"/>
      <p:bldP spid="752655"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416170" y="-37071"/>
            <a:ext cx="7616622" cy="859312"/>
          </a:xfrm>
        </p:spPr>
        <p:txBody>
          <a:bodyPr>
            <a:noAutofit/>
          </a:bodyPr>
          <a:lstStyle/>
          <a:p>
            <a:pPr algn="ctr"/>
            <a:r>
              <a:rPr lang="es-PE" sz="2800" dirty="0">
                <a:solidFill>
                  <a:schemeClr val="bg1"/>
                </a:solidFill>
                <a:latin typeface="Arial" pitchFamily="34" charset="0"/>
                <a:cs typeface="Arial" pitchFamily="34" charset="0"/>
              </a:rPr>
              <a:t>Rol de la Primera Línea de Defensa – Matriz de Riesgos y Controles</a:t>
            </a:r>
          </a:p>
        </p:txBody>
      </p:sp>
      <p:sp>
        <p:nvSpPr>
          <p:cNvPr id="2" name="Right Arrow 1"/>
          <p:cNvSpPr/>
          <p:nvPr/>
        </p:nvSpPr>
        <p:spPr>
          <a:xfrm>
            <a:off x="1416170" y="4470457"/>
            <a:ext cx="6506987" cy="1607614"/>
          </a:xfrm>
          <a:prstGeom prst="rightArrow">
            <a:avLst/>
          </a:prstGeom>
          <a:solidFill>
            <a:srgbClr val="FFD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Auditoria Interna verificará y validará los controles implementados.</a:t>
            </a:r>
          </a:p>
          <a:p>
            <a:pPr algn="ctr"/>
            <a:r>
              <a:rPr lang="es-PE" sz="1600" b="1" i="1" dirty="0">
                <a:solidFill>
                  <a:schemeClr val="tx1"/>
                </a:solidFill>
                <a:latin typeface="Arial" pitchFamily="34" charset="0"/>
                <a:cs typeface="Arial" pitchFamily="34" charset="0"/>
              </a:rPr>
              <a:t>¿Cómo opera? ----- Riesgo Residual</a:t>
            </a:r>
          </a:p>
        </p:txBody>
      </p:sp>
      <p:sp>
        <p:nvSpPr>
          <p:cNvPr id="5" name="CuadroTexto 4"/>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87</a:t>
            </a:r>
            <a:endParaRPr lang="es-PE" dirty="0">
              <a:solidFill>
                <a:srgbClr val="264CA2"/>
              </a:solidFill>
            </a:endParaRPr>
          </a:p>
        </p:txBody>
      </p:sp>
      <p:pic>
        <p:nvPicPr>
          <p:cNvPr id="6" name="Marcador de contenido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533973" y="1562179"/>
            <a:ext cx="2716306" cy="2585198"/>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9210" y="1617760"/>
            <a:ext cx="2689412" cy="2529617"/>
          </a:xfrm>
          <a:prstGeom prst="rect">
            <a:avLst/>
          </a:prstGeom>
        </p:spPr>
      </p:pic>
    </p:spTree>
    <p:extLst>
      <p:ext uri="{BB962C8B-B14F-4D97-AF65-F5344CB8AC3E}">
        <p14:creationId xmlns:p14="http://schemas.microsoft.com/office/powerpoint/2010/main" val="18399716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857251"/>
            <a:ext cx="4561115" cy="507831"/>
          </a:xfrm>
          <a:prstGeom prst="rect">
            <a:avLst/>
          </a:prstGeom>
          <a:noFill/>
        </p:spPr>
        <p:txBody>
          <a:bodyPr wrap="square" rtlCol="0">
            <a:spAutoFit/>
          </a:bodyPr>
          <a:lstStyle/>
          <a:p>
            <a:r>
              <a:rPr lang="es-PE" sz="2700" dirty="0" smtClean="0">
                <a:solidFill>
                  <a:srgbClr val="0070C0"/>
                </a:solidFill>
                <a:latin typeface="Arial" panose="020B0604020202020204" pitchFamily="34" charset="0"/>
                <a:cs typeface="Arial" panose="020B0604020202020204" pitchFamily="34" charset="0"/>
              </a:rPr>
              <a:t>Conclusiones</a:t>
            </a:r>
            <a:endParaRPr lang="es-PE" sz="2700" dirty="0">
              <a:solidFill>
                <a:srgbClr val="0070C0"/>
              </a:solidFill>
              <a:latin typeface="Arial" panose="020B0604020202020204" pitchFamily="34" charset="0"/>
              <a:cs typeface="Arial" panose="020B0604020202020204" pitchFamily="34" charset="0"/>
            </a:endParaRPr>
          </a:p>
        </p:txBody>
      </p:sp>
      <p:sp>
        <p:nvSpPr>
          <p:cNvPr id="2" name="CuadroTexto 1"/>
          <p:cNvSpPr txBox="1"/>
          <p:nvPr/>
        </p:nvSpPr>
        <p:spPr>
          <a:xfrm>
            <a:off x="348177" y="1599768"/>
            <a:ext cx="4869924" cy="4770537"/>
          </a:xfrm>
          <a:prstGeom prst="rect">
            <a:avLst/>
          </a:prstGeom>
          <a:noFill/>
        </p:spPr>
        <p:txBody>
          <a:bodyPr wrap="square" rtlCol="0">
            <a:spAutoFit/>
          </a:bodyPr>
          <a:lstStyle/>
          <a:p>
            <a:pPr marL="257175" indent="-257175" algn="just">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Los modelos actuales de control interno y gestión de riesgos motivan a la </a:t>
            </a:r>
            <a:r>
              <a:rPr lang="es-ES" sz="1600" b="1" dirty="0" smtClean="0">
                <a:latin typeface="Arial" panose="020B0604020202020204" pitchFamily="34" charset="0"/>
                <a:cs typeface="Arial" panose="020B0604020202020204" pitchFamily="34" charset="0"/>
              </a:rPr>
              <a:t>acción</a:t>
            </a:r>
            <a:r>
              <a:rPr lang="es-ES" sz="1600" dirty="0" smtClean="0">
                <a:latin typeface="Arial" panose="020B0604020202020204" pitchFamily="34" charset="0"/>
                <a:cs typeface="Arial" panose="020B0604020202020204" pitchFamily="34" charset="0"/>
              </a:rPr>
              <a:t> requiriendo mecanismos en lugar de documentos</a:t>
            </a:r>
            <a:endParaRPr lang="es-ES" sz="1600" dirty="0">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ü"/>
            </a:pPr>
            <a:endParaRPr lang="es-ES" sz="1600" dirty="0">
              <a:latin typeface="Arial" panose="020B0604020202020204" pitchFamily="34" charset="0"/>
              <a:cs typeface="Arial" panose="020B0604020202020204" pitchFamily="34" charset="0"/>
            </a:endParaRPr>
          </a:p>
          <a:p>
            <a:pPr marL="257175" indent="-257175" algn="just" fontAlgn="base">
              <a:buFont typeface="Wingdings" panose="05000000000000000000" pitchFamily="2" charset="2"/>
              <a:buChar char="ü"/>
            </a:pPr>
            <a:r>
              <a:rPr lang="es-PE" sz="1600" dirty="0" smtClean="0">
                <a:latin typeface="Arial" panose="020B0604020202020204" pitchFamily="34" charset="0"/>
                <a:cs typeface="Arial" panose="020B0604020202020204" pitchFamily="34" charset="0"/>
              </a:rPr>
              <a:t>Fundamental para el análisis de riesgos, una clara </a:t>
            </a:r>
            <a:r>
              <a:rPr lang="es-PE" sz="1600" b="1" dirty="0" smtClean="0">
                <a:latin typeface="Arial" panose="020B0604020202020204" pitchFamily="34" charset="0"/>
                <a:cs typeface="Arial" panose="020B0604020202020204" pitchFamily="34" charset="0"/>
              </a:rPr>
              <a:t>identificación de la Cadena de Valor</a:t>
            </a:r>
          </a:p>
          <a:p>
            <a:pPr marL="257175" indent="-257175" algn="just" fontAlgn="base">
              <a:buFont typeface="Wingdings" panose="05000000000000000000" pitchFamily="2" charset="2"/>
              <a:buChar char="ü"/>
            </a:pPr>
            <a:endParaRPr lang="es-PE" sz="1600" dirty="0">
              <a:latin typeface="Arial" panose="020B0604020202020204" pitchFamily="34" charset="0"/>
              <a:cs typeface="Arial" panose="020B0604020202020204" pitchFamily="34" charset="0"/>
            </a:endParaRPr>
          </a:p>
          <a:p>
            <a:pPr marL="257175" indent="-257175" algn="just" fontAlgn="base">
              <a:buFont typeface="Wingdings" panose="05000000000000000000" pitchFamily="2" charset="2"/>
              <a:buChar char="ü"/>
            </a:pPr>
            <a:r>
              <a:rPr lang="es-PE" sz="1600" dirty="0" smtClean="0">
                <a:latin typeface="Arial" panose="020B0604020202020204" pitchFamily="34" charset="0"/>
                <a:cs typeface="Arial" panose="020B0604020202020204" pitchFamily="34" charset="0"/>
              </a:rPr>
              <a:t>Al identificar riesgos, es importante </a:t>
            </a:r>
            <a:r>
              <a:rPr lang="es-PE" sz="1600" b="1" dirty="0" smtClean="0">
                <a:latin typeface="Arial" panose="020B0604020202020204" pitchFamily="34" charset="0"/>
                <a:cs typeface="Arial" panose="020B0604020202020204" pitchFamily="34" charset="0"/>
              </a:rPr>
              <a:t>considerar el ámbito estratégico</a:t>
            </a:r>
            <a:r>
              <a:rPr lang="es-PE" sz="1600" dirty="0" smtClean="0">
                <a:latin typeface="Arial" panose="020B0604020202020204" pitchFamily="34" charset="0"/>
                <a:cs typeface="Arial" panose="020B0604020202020204" pitchFamily="34" charset="0"/>
              </a:rPr>
              <a:t>, pues condiciona el operativo</a:t>
            </a:r>
          </a:p>
          <a:p>
            <a:pPr marL="257175" indent="-257175" algn="just" fontAlgn="base">
              <a:buFont typeface="Wingdings" panose="05000000000000000000" pitchFamily="2" charset="2"/>
              <a:buChar char="ü"/>
            </a:pPr>
            <a:endParaRPr lang="es-PE" sz="1600" dirty="0">
              <a:latin typeface="Arial" panose="020B0604020202020204" pitchFamily="34" charset="0"/>
              <a:cs typeface="Arial" panose="020B0604020202020204" pitchFamily="34" charset="0"/>
            </a:endParaRPr>
          </a:p>
          <a:p>
            <a:pPr marL="257175" indent="-257175" algn="just" fontAlgn="base">
              <a:buFont typeface="Wingdings" panose="05000000000000000000" pitchFamily="2" charset="2"/>
              <a:buChar char="ü"/>
            </a:pPr>
            <a:r>
              <a:rPr lang="es-PE" sz="1600" dirty="0" smtClean="0">
                <a:latin typeface="Arial" panose="020B0604020202020204" pitchFamily="34" charset="0"/>
                <a:cs typeface="Arial" panose="020B0604020202020204" pitchFamily="34" charset="0"/>
              </a:rPr>
              <a:t>Lograr un </a:t>
            </a:r>
            <a:r>
              <a:rPr lang="es-PE" sz="1600" b="1" dirty="0" smtClean="0">
                <a:latin typeface="Arial" panose="020B0604020202020204" pitchFamily="34" charset="0"/>
                <a:cs typeface="Arial" panose="020B0604020202020204" pitchFamily="34" charset="0"/>
              </a:rPr>
              <a:t>balance</a:t>
            </a:r>
            <a:r>
              <a:rPr lang="es-PE" sz="1600" dirty="0" smtClean="0">
                <a:latin typeface="Arial" panose="020B0604020202020204" pitchFamily="34" charset="0"/>
                <a:cs typeface="Arial" panose="020B0604020202020204" pitchFamily="34" charset="0"/>
              </a:rPr>
              <a:t> entre controles directivos, preventivos, correctivos, </a:t>
            </a:r>
            <a:r>
              <a:rPr lang="es-PE" sz="1600" dirty="0" err="1" smtClean="0">
                <a:latin typeface="Arial" panose="020B0604020202020204" pitchFamily="34" charset="0"/>
                <a:cs typeface="Arial" panose="020B0604020202020204" pitchFamily="34" charset="0"/>
              </a:rPr>
              <a:t>detectivos</a:t>
            </a:r>
            <a:r>
              <a:rPr lang="es-PE" sz="1600" dirty="0" smtClean="0">
                <a:latin typeface="Arial" panose="020B0604020202020204" pitchFamily="34" charset="0"/>
                <a:cs typeface="Arial" panose="020B0604020202020204" pitchFamily="34" charset="0"/>
              </a:rPr>
              <a:t> </a:t>
            </a:r>
          </a:p>
          <a:p>
            <a:pPr marL="257175" indent="-257175" algn="just" fontAlgn="base">
              <a:buFont typeface="Wingdings" panose="05000000000000000000" pitchFamily="2" charset="2"/>
              <a:buChar char="ü"/>
            </a:pPr>
            <a:endParaRPr lang="es-PE" sz="1600" dirty="0">
              <a:latin typeface="Arial" panose="020B0604020202020204" pitchFamily="34" charset="0"/>
              <a:cs typeface="Arial" panose="020B0604020202020204" pitchFamily="34" charset="0"/>
            </a:endParaRPr>
          </a:p>
          <a:p>
            <a:pPr marL="257175" indent="-257175" algn="just" fontAlgn="base">
              <a:buFont typeface="Wingdings" panose="05000000000000000000" pitchFamily="2" charset="2"/>
              <a:buChar char="ü"/>
            </a:pPr>
            <a:r>
              <a:rPr lang="es-PE" sz="1600" dirty="0" smtClean="0">
                <a:latin typeface="Arial" panose="020B0604020202020204" pitchFamily="34" charset="0"/>
                <a:cs typeface="Arial" panose="020B0604020202020204" pitchFamily="34" charset="0"/>
              </a:rPr>
              <a:t>El </a:t>
            </a:r>
            <a:r>
              <a:rPr lang="es-PE" sz="1600" b="1" dirty="0" smtClean="0">
                <a:latin typeface="Arial" panose="020B0604020202020204" pitchFamily="34" charset="0"/>
                <a:cs typeface="Arial" panose="020B0604020202020204" pitchFamily="34" charset="0"/>
              </a:rPr>
              <a:t>equilibrio</a:t>
            </a:r>
            <a:r>
              <a:rPr lang="es-PE" sz="1600" dirty="0" smtClean="0">
                <a:latin typeface="Arial" panose="020B0604020202020204" pitchFamily="34" charset="0"/>
                <a:cs typeface="Arial" panose="020B0604020202020204" pitchFamily="34" charset="0"/>
              </a:rPr>
              <a:t> entre la Gestión y Control tiene respuesta en la </a:t>
            </a:r>
            <a:r>
              <a:rPr lang="es-PE" sz="1600" b="1" dirty="0" smtClean="0">
                <a:latin typeface="Arial" panose="020B0604020202020204" pitchFamily="34" charset="0"/>
                <a:cs typeface="Arial" panose="020B0604020202020204" pitchFamily="34" charset="0"/>
              </a:rPr>
              <a:t>Gestión de Riesgos</a:t>
            </a:r>
          </a:p>
          <a:p>
            <a:pPr marL="257175" indent="-257175" algn="just" fontAlgn="base">
              <a:buFont typeface="Wingdings" panose="05000000000000000000" pitchFamily="2" charset="2"/>
              <a:buChar char="ü"/>
            </a:pPr>
            <a:endParaRPr lang="es-PE" sz="1600" dirty="0">
              <a:latin typeface="Arial" panose="020B0604020202020204" pitchFamily="34" charset="0"/>
              <a:cs typeface="Arial" panose="020B0604020202020204" pitchFamily="34" charset="0"/>
            </a:endParaRPr>
          </a:p>
          <a:p>
            <a:pPr marL="257175" indent="-257175" algn="just" fontAlgn="base">
              <a:buFont typeface="Wingdings" panose="05000000000000000000" pitchFamily="2" charset="2"/>
              <a:buChar char="ü"/>
            </a:pPr>
            <a:endParaRPr lang="es-PE" sz="1600" dirty="0" smtClean="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2229" y="739588"/>
            <a:ext cx="3831771" cy="6118412"/>
          </a:xfrm>
          <a:prstGeom prst="rect">
            <a:avLst/>
          </a:prstGeom>
        </p:spPr>
      </p:pic>
      <p:sp>
        <p:nvSpPr>
          <p:cNvPr id="6" name="CuadroTexto 5"/>
          <p:cNvSpPr txBox="1"/>
          <p:nvPr/>
        </p:nvSpPr>
        <p:spPr>
          <a:xfrm>
            <a:off x="94125" y="6387349"/>
            <a:ext cx="416859" cy="369332"/>
          </a:xfrm>
          <a:prstGeom prst="rect">
            <a:avLst/>
          </a:prstGeom>
          <a:noFill/>
        </p:spPr>
        <p:txBody>
          <a:bodyPr wrap="square" rtlCol="0">
            <a:spAutoFit/>
          </a:bodyPr>
          <a:lstStyle/>
          <a:p>
            <a:pPr algn="ctr"/>
            <a:r>
              <a:rPr lang="es-PE" dirty="0" smtClean="0">
                <a:solidFill>
                  <a:srgbClr val="264CA2"/>
                </a:solidFill>
              </a:rPr>
              <a:t>88</a:t>
            </a:r>
            <a:endParaRPr lang="es-PE" dirty="0">
              <a:solidFill>
                <a:srgbClr val="264CA2"/>
              </a:solidFill>
            </a:endParaRPr>
          </a:p>
        </p:txBody>
      </p:sp>
    </p:spTree>
    <p:extLst>
      <p:ext uri="{BB962C8B-B14F-4D97-AF65-F5344CB8AC3E}">
        <p14:creationId xmlns:p14="http://schemas.microsoft.com/office/powerpoint/2010/main" val="26310714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87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67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WINSEGMENT1START" val="1"/>
  <p:tag name="PPWINSEGMENT1LENGTH" val="7"/>
  <p:tag name="PPWINSEGMENT1SOURCERTF" val="{\rtf1\ansi\deff0{\fonttbl{\f0\fcharset0 Arial Narrow;}}{\colortbl\red0\green0\blue0;}{\f0\fs40\b\cf0 Threat\par}}"/>
  <p:tag name="PPWINSEGMENT1TARGETRTF" val="{\rtf1\ansi\deff1{\fonttbl{\f1\fcharset0 Arial;}{\f2\fcharset0 Arial Narrow;}}{\colortbl\red0\green0\blue0;}{\f2\fs40\b\cf0 Amenaza\par}}"/>
  <p:tag name="PPWINSEGMENT2START" val="9"/>
  <p:tag name="PPWINSEGMENT2LENGTH" val="21"/>
  <p:tag name="PPWINSEGMENT2SOURCERTF" val="{\rtf1\ansi\deff0{\fonttbl{\f0\fcharset0 Arial Narrow;}}{\colortbl\red0\green0\blue0;}{\f0\fs34\cf0 What are you afraid of happening?\par}}"/>
  <p:tag name="PPWINSEGMENT2TARGETRTF" val="{\rtf1\ansi\deff1{\fonttbl{\f1\fcharset0 Arial;}{\f2\fcharset0 Arial Narrow;}}{\colortbl\red0\green0\blue0;}{\f2\fs34\cf0 \'BFQu\'E9 teme que suceda?\par}}"/>
  <p:tag name="PPWINLASTSAVEDTRANSLATION" val="Amenaza&#10;¿Qué teme que suceda?"/>
  <p:tag name="PPWINALREADYSEGMENTED" val="True"/>
  <p:tag name="PPWINTOTALSEGMENTS" val="2"/>
</p:tagLst>
</file>

<file path=ppt/tags/tag2.xml><?xml version="1.0" encoding="utf-8"?>
<p:tagLst xmlns:a="http://schemas.openxmlformats.org/drawingml/2006/main" xmlns:r="http://schemas.openxmlformats.org/officeDocument/2006/relationships" xmlns:p="http://schemas.openxmlformats.org/presentationml/2006/main">
  <p:tag name="PPWINSEGMENT1START" val="1"/>
  <p:tag name="PPWINSEGMENT1LENGTH" val="14"/>
  <p:tag name="PPWINSEGMENT1SOURCERTF" val="{\rtf1\ansi\deff0{\fonttbl{\f0\fcharset0 Arial Narrow;}}{\colortbl\red0\green0\blue0;}{\f0\fs40\b\cf0 Vulnerability\par}}"/>
  <p:tag name="PPWINSEGMENT1TARGETRTF" val="{\rtf1\ansi\deff1{\fonttbl{\f1\fcharset0 Arial;}{\f2\fcharset0 Arial Narrow;}}{\colortbl\red0\green0\blue0;}{\f2\fs40\b\cf0 Vulnerabilidad\par}}"/>
  <p:tag name="PPWINSEGMENT2START" val="16"/>
  <p:tag name="PPWINSEGMENT2LENGTH" val="31"/>
  <p:tag name="PPWINSEGMENT2SOURCERTF" val="{\rtf1\ansi\deff0{\fonttbl{\f0\fcharset0 Arial Narrow;}}{\colortbl\red0\green0\blue0;}{\f0\fs34\cf0 How could the threat occur?\par}}"/>
  <p:tag name="PPWINSEGMENT2TARGETRTF" val="{\rtf1\ansi\deff1{\fonttbl{\f1\fcharset0 Arial;}{\f2\fcharset0 Arial Narrow;}}{\colortbl\red0\green0\blue0;}{\f2\fs34\cf0 \'BFC\'F3mo puede ocurrir la amenaza?\par}}"/>
  <p:tag name="PPWINLASTSAVEDTRANSLATION" val="Vulnerabilidad&#10;¿Cómo puede ocurrir la amenaza?"/>
  <p:tag name="PPWINALREADYSEGMENTED" val="True"/>
  <p:tag name="PPWINTOTALSEGMENTS" val="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4D4A662E389444695152BCE9B6EBAE5" ma:contentTypeVersion="1" ma:contentTypeDescription="Crear nuevo documento." ma:contentTypeScope="" ma:versionID="13cbd049d6b92992431b85898e09df4d">
  <xsd:schema xmlns:xsd="http://www.w3.org/2001/XMLSchema" xmlns:xs="http://www.w3.org/2001/XMLSchema" xmlns:p="http://schemas.microsoft.com/office/2006/metadata/properties" xmlns:ns1="http://schemas.microsoft.com/sharepoint/v3" targetNamespace="http://schemas.microsoft.com/office/2006/metadata/properties" ma:root="true" ma:fieldsID="99a89b7f60914072f5637115c0c4e1a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293034-6F12-4912-8322-597B6F743467}"/>
</file>

<file path=customXml/itemProps2.xml><?xml version="1.0" encoding="utf-8"?>
<ds:datastoreItem xmlns:ds="http://schemas.openxmlformats.org/officeDocument/2006/customXml" ds:itemID="{4FEF035E-DAD0-4E12-93D2-68D672B3A357}"/>
</file>

<file path=customXml/itemProps3.xml><?xml version="1.0" encoding="utf-8"?>
<ds:datastoreItem xmlns:ds="http://schemas.openxmlformats.org/officeDocument/2006/customXml" ds:itemID="{FABC41E1-30F6-44F5-B1C7-15A1EED80572}"/>
</file>

<file path=docProps/app.xml><?xml version="1.0" encoding="utf-8"?>
<Properties xmlns="http://schemas.openxmlformats.org/officeDocument/2006/extended-properties" xmlns:vt="http://schemas.openxmlformats.org/officeDocument/2006/docPropsVTypes">
  <Template>Ion</Template>
  <TotalTime>2230</TotalTime>
  <Words>8133</Words>
  <Application>Microsoft Office PowerPoint</Application>
  <PresentationFormat>Presentación en pantalla (4:3)</PresentationFormat>
  <Paragraphs>1148</Paragraphs>
  <Slides>92</Slides>
  <Notes>24</Notes>
  <HiddenSlides>0</HiddenSlides>
  <MMClips>0</MMClips>
  <ScaleCrop>false</ScaleCrop>
  <HeadingPairs>
    <vt:vector size="8" baseType="variant">
      <vt:variant>
        <vt:lpstr>Fuentes usadas</vt:lpstr>
      </vt:variant>
      <vt:variant>
        <vt:i4>15</vt:i4>
      </vt:variant>
      <vt:variant>
        <vt:lpstr>Tema</vt:lpstr>
      </vt:variant>
      <vt:variant>
        <vt:i4>1</vt:i4>
      </vt:variant>
      <vt:variant>
        <vt:lpstr>Servidores OLE incrustados</vt:lpstr>
      </vt:variant>
      <vt:variant>
        <vt:i4>2</vt:i4>
      </vt:variant>
      <vt:variant>
        <vt:lpstr>Títulos de diapositiva</vt:lpstr>
      </vt:variant>
      <vt:variant>
        <vt:i4>92</vt:i4>
      </vt:variant>
    </vt:vector>
  </HeadingPairs>
  <TitlesOfParts>
    <vt:vector size="110" baseType="lpstr">
      <vt:lpstr>Arial Unicode MS</vt:lpstr>
      <vt:lpstr>Arial</vt:lpstr>
      <vt:lpstr>Arial Black</vt:lpstr>
      <vt:lpstr>BankGothic Lt BT</vt:lpstr>
      <vt:lpstr>Calibri</vt:lpstr>
      <vt:lpstr>Calibri Light</vt:lpstr>
      <vt:lpstr>Dom Casual</vt:lpstr>
      <vt:lpstr>Georgia</vt:lpstr>
      <vt:lpstr>Impact</vt:lpstr>
      <vt:lpstr>Symbol</vt:lpstr>
      <vt:lpstr>Tahoma</vt:lpstr>
      <vt:lpstr>Times New Roman</vt:lpstr>
      <vt:lpstr>Wingdings</vt:lpstr>
      <vt:lpstr>Wingdings 2</vt:lpstr>
      <vt:lpstr>Wingdings 3</vt:lpstr>
      <vt:lpstr>Tema de Office</vt:lpstr>
      <vt:lpstr>Clip</vt:lpstr>
      <vt:lpstr>CorelDRAW</vt:lpstr>
      <vt:lpstr>Presentación de PowerPoint</vt:lpstr>
      <vt:lpstr>Presentación de PowerPoint</vt:lpstr>
      <vt:lpstr>Presentación de PowerPoint</vt:lpstr>
      <vt:lpstr>Presentación de PowerPoint</vt:lpstr>
      <vt:lpstr>Presentación de PowerPoint</vt:lpstr>
      <vt:lpstr>¿Qué es el Control en el ámbito empresarial?</vt:lpstr>
      <vt:lpstr>Definición de Control Interno </vt:lpstr>
      <vt:lpstr>Control</vt:lpstr>
      <vt:lpstr>Presentación de PowerPoint</vt:lpstr>
      <vt:lpstr>Actualmente Control es…</vt:lpstr>
      <vt:lpstr>Tipos de control</vt:lpstr>
      <vt:lpstr>Compensación de Control</vt:lpstr>
      <vt:lpstr>Eliminando probabilidades no posibilidades</vt:lpstr>
      <vt:lpstr>Presentación de PowerPoint</vt:lpstr>
      <vt:lpstr>Presentación de PowerPoint</vt:lpstr>
      <vt:lpstr>Presentación de PowerPoint</vt:lpstr>
      <vt:lpstr>Presentación de PowerPoint</vt:lpstr>
      <vt:lpstr>Presentación de PowerPoint</vt:lpstr>
      <vt:lpstr>Presentación de PowerPoint</vt:lpstr>
      <vt:lpstr>Para construir valor, la gerencia debe evaluar correctamente el riesgo inherente en sus decisiones - el "ensayo y error" serán fatales</vt:lpstr>
      <vt:lpstr>Presentación de PowerPoint</vt:lpstr>
      <vt:lpstr>Presentación de PowerPoint</vt:lpstr>
      <vt:lpstr>Relación entre Gestión y Control</vt:lpstr>
      <vt:lpstr>Relación entre Gestión y Control</vt:lpstr>
      <vt:lpstr>Relación entre Gestión y Control</vt:lpstr>
      <vt:lpstr>Relación entre Gestión y Control</vt:lpstr>
      <vt:lpstr>Relación entre Gestión y Control</vt:lpstr>
      <vt:lpstr>Relación entre Gestión y Control</vt:lpstr>
      <vt:lpstr>Presentación de PowerPoint</vt:lpstr>
      <vt:lpstr>¿Cuál sería la solución para una adecuada Relación entre Gestión y Control?</vt:lpstr>
      <vt:lpstr>Presentación de PowerPoint</vt:lpstr>
      <vt:lpstr>¿Habrán Escuchado Esto Alguna Vez? </vt:lpstr>
      <vt:lpstr>El Modelo de Las Tres Líneas de Defensa – Estructura </vt:lpstr>
      <vt:lpstr>Rol de la Primera Línea de Defensa – Caracterización </vt:lpstr>
      <vt:lpstr>Primer paso para gestionar los riesgos: conocimiento pleno de la estrategia</vt:lpstr>
      <vt:lpstr>Presentación de PowerPoint</vt:lpstr>
      <vt:lpstr>Presentación de PowerPoint</vt:lpstr>
      <vt:lpstr>SEGUNDO PASO PARA GESTIONAR LOS RIESGOS: CONOCIMIENTO PLENO DE LA CADENA DE VALOR</vt:lpstr>
      <vt:lpstr>SEGUNDO PASO PARA GESTIONAR LOS RIESGOS: CONOCIMIENTO PLENO DE LA CADENA DE VALOR</vt:lpstr>
      <vt:lpstr>Rol de la Primera Línea de Defensa – Caracterización</vt:lpstr>
      <vt:lpstr>Presentación de PowerPoint</vt:lpstr>
      <vt:lpstr>Rol de la Primera Línea de Defensa   Ambiente Interno: Políticas y Procedimientos</vt:lpstr>
      <vt:lpstr>Rol de la Primera Línea de Defensa   Ambiente Interno: Políticas y Procedimientos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Definición de objetivos, es importante diferenciar algunos aspectos… apetito al riesgo y tolerancia al riesgo</vt:lpstr>
      <vt:lpstr>Presentación de PowerPoint</vt:lpstr>
      <vt:lpstr>Presentación de PowerPoint</vt:lpstr>
      <vt:lpstr>Presentación de PowerPoint</vt:lpstr>
      <vt:lpstr>Presentación de PowerPoint</vt:lpstr>
      <vt:lpstr>Presentación de PowerPoint</vt:lpstr>
      <vt:lpstr>Rol de la Primera Línea de Defensa – Matriz de Riesgos y Controles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Rol de la Primera Línea de Defensa – Matriz de Riesgos y Controles</vt:lpstr>
      <vt:lpstr>Presentación de PowerPoint</vt:lpstr>
      <vt:lpstr>Rol de la Primera Línea de Defensa – Indicadores</vt:lpstr>
      <vt:lpstr>Rol de la Primera Línea de Defensa – Indicadores</vt:lpstr>
      <vt:lpstr>El Modelo de Las Tres Líneas de Defensa – Estructura </vt:lpstr>
      <vt:lpstr>Rol de la Segunda Línea de Defensa Apoyo en el Diseño y Monitoreo Preventivo </vt:lpstr>
      <vt:lpstr>Rol de la Segunda Línea de Defensa Apoyo en el Diseño y Monitoreo Preventivo </vt:lpstr>
      <vt:lpstr>Rol de la Segunda Línea de Defensa Apoyo en el Diseño y Monitoreo Preventivo </vt:lpstr>
      <vt:lpstr>Rol de la Segunda Línea de Defensa Apoyo en el Diseño y Monitoreo Preventivo </vt:lpstr>
      <vt:lpstr>El Modelo de Las Tres Líneas de Defensa – Estructura </vt:lpstr>
      <vt:lpstr>Presentación de PowerPoint</vt:lpstr>
      <vt:lpstr>Rol de la Primera Línea de Defensa – Matriz de Riesgos y Controles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Gestión y Control</dc:title>
  <dc:creator>Ross</dc:creator>
  <cp:lastModifiedBy>Francisco Ortega Molinari</cp:lastModifiedBy>
  <cp:revision>204</cp:revision>
  <dcterms:created xsi:type="dcterms:W3CDTF">2015-08-26T15:30:57Z</dcterms:created>
  <dcterms:modified xsi:type="dcterms:W3CDTF">2016-11-16T18:02:39Z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0x01010044D4A662E389444695152BCE9B6EBAE5</vt:lpwstr>
  </property>
</Properties>
</file>